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89" r:id="rId4"/>
    <p:sldId id="300" r:id="rId5"/>
    <p:sldId id="301" r:id="rId6"/>
    <p:sldId id="290" r:id="rId7"/>
    <p:sldId id="264" r:id="rId8"/>
    <p:sldId id="258" r:id="rId9"/>
  </p:sldIdLst>
  <p:sldSz cx="9906000" cy="6858000" type="A4"/>
  <p:notesSz cx="10002838" cy="688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427"/>
    <a:srgbClr val="FAF0D5"/>
    <a:srgbClr val="FDF6F0"/>
    <a:srgbClr val="FAFAFA"/>
    <a:srgbClr val="FDEFE9"/>
    <a:srgbClr val="FCDDCF"/>
    <a:srgbClr val="EE5021"/>
    <a:srgbClr val="F9B834"/>
    <a:srgbClr val="F5F5F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48" y="-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1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075" tIns="46038" rIns="92075" bIns="4603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28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4225" y="860425"/>
            <a:ext cx="33543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00284" y="3311874"/>
            <a:ext cx="8002270" cy="2709713"/>
          </a:xfrm>
          <a:prstGeom prst="rect">
            <a:avLst/>
          </a:prstGeom>
        </p:spPr>
        <p:txBody>
          <a:bodyPr lIns="92089" tIns="46045" rIns="92089" bIns="46045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97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4225" y="860425"/>
            <a:ext cx="33543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00284" y="3311874"/>
            <a:ext cx="8002270" cy="2709713"/>
          </a:xfrm>
          <a:prstGeom prst="rect">
            <a:avLst/>
          </a:prstGeom>
        </p:spPr>
        <p:txBody>
          <a:bodyPr lIns="92089" tIns="46045" rIns="92089" bIns="46045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5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4225" y="860425"/>
            <a:ext cx="33543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00284" y="3311874"/>
            <a:ext cx="8002270" cy="2709713"/>
          </a:xfrm>
          <a:prstGeom prst="rect">
            <a:avLst/>
          </a:prstGeom>
        </p:spPr>
        <p:txBody>
          <a:bodyPr lIns="92089" tIns="46045" rIns="92089" bIns="46045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9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1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4225" y="860425"/>
            <a:ext cx="33543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00284" y="3311874"/>
            <a:ext cx="8002270" cy="2709713"/>
          </a:xfrm>
          <a:prstGeom prst="rect">
            <a:avLst/>
          </a:prstGeom>
        </p:spPr>
        <p:txBody>
          <a:bodyPr lIns="92089" tIns="46045" rIns="92089" bIns="46045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075" tIns="46038" rIns="92075" bIns="4603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2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4615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1"/>
            <a:ext cx="7401559" cy="6858000"/>
          </a:xfrm>
          <a:custGeom>
            <a:avLst/>
            <a:gdLst/>
            <a:ahLst/>
            <a:cxnLst/>
            <a:rect l="l" t="t" r="r" b="b"/>
            <a:pathLst>
              <a:path w="7401559" h="6858000">
                <a:moveTo>
                  <a:pt x="3702316" y="0"/>
                </a:moveTo>
                <a:lnTo>
                  <a:pt x="0" y="0"/>
                </a:lnTo>
                <a:lnTo>
                  <a:pt x="0" y="6857998"/>
                </a:lnTo>
                <a:lnTo>
                  <a:pt x="7400961" y="6857998"/>
                </a:lnTo>
                <a:lnTo>
                  <a:pt x="7389654" y="6479260"/>
                </a:lnTo>
                <a:lnTo>
                  <a:pt x="7360428" y="6091185"/>
                </a:lnTo>
                <a:lnTo>
                  <a:pt x="7313483" y="5704680"/>
                </a:lnTo>
                <a:lnTo>
                  <a:pt x="7248715" y="5320392"/>
                </a:lnTo>
                <a:lnTo>
                  <a:pt x="7166017" y="4938967"/>
                </a:lnTo>
                <a:lnTo>
                  <a:pt x="7065285" y="4561049"/>
                </a:lnTo>
                <a:lnTo>
                  <a:pt x="6946412" y="4187284"/>
                </a:lnTo>
                <a:lnTo>
                  <a:pt x="6809294" y="3818318"/>
                </a:lnTo>
                <a:lnTo>
                  <a:pt x="6653824" y="3454796"/>
                </a:lnTo>
                <a:lnTo>
                  <a:pt x="6479898" y="3097364"/>
                </a:lnTo>
                <a:lnTo>
                  <a:pt x="6287410" y="2746668"/>
                </a:lnTo>
                <a:lnTo>
                  <a:pt x="6076254" y="2403352"/>
                </a:lnTo>
                <a:lnTo>
                  <a:pt x="5846325" y="2068063"/>
                </a:lnTo>
                <a:lnTo>
                  <a:pt x="5597518" y="1741445"/>
                </a:lnTo>
                <a:lnTo>
                  <a:pt x="5329726" y="1424145"/>
                </a:lnTo>
                <a:lnTo>
                  <a:pt x="5042845" y="1116808"/>
                </a:lnTo>
                <a:lnTo>
                  <a:pt x="4736769" y="820079"/>
                </a:lnTo>
                <a:lnTo>
                  <a:pt x="4411393" y="534605"/>
                </a:lnTo>
                <a:lnTo>
                  <a:pt x="4066610" y="261030"/>
                </a:lnTo>
                <a:lnTo>
                  <a:pt x="370231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1651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19"/>
            <a:ext cx="89153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3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ada@smpneftegaz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vtostrada@smpneftegaz.r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3444" y="6525348"/>
            <a:ext cx="739035" cy="22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85" y="0"/>
            <a:ext cx="9904615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-2977"/>
            <a:ext cx="7266972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40182" y="0"/>
            <a:ext cx="3526790" cy="6858000"/>
          </a:xfrm>
          <a:custGeom>
            <a:avLst/>
            <a:gdLst/>
            <a:ahLst/>
            <a:cxnLst/>
            <a:rect l="l" t="t" r="r" b="b"/>
            <a:pathLst>
              <a:path w="3526790" h="6858000">
                <a:moveTo>
                  <a:pt x="3526542" y="6857999"/>
                </a:moveTo>
                <a:lnTo>
                  <a:pt x="3516722" y="6380509"/>
                </a:lnTo>
                <a:lnTo>
                  <a:pt x="3479645" y="5910905"/>
                </a:lnTo>
                <a:lnTo>
                  <a:pt x="3416992" y="5453658"/>
                </a:lnTo>
                <a:lnTo>
                  <a:pt x="3330362" y="5009201"/>
                </a:lnTo>
                <a:lnTo>
                  <a:pt x="3221352" y="4577968"/>
                </a:lnTo>
                <a:lnTo>
                  <a:pt x="3091560" y="4160391"/>
                </a:lnTo>
                <a:lnTo>
                  <a:pt x="2942584" y="3756904"/>
                </a:lnTo>
                <a:lnTo>
                  <a:pt x="2776022" y="3367940"/>
                </a:lnTo>
                <a:lnTo>
                  <a:pt x="2593471" y="2993932"/>
                </a:lnTo>
                <a:lnTo>
                  <a:pt x="2396529" y="2635313"/>
                </a:lnTo>
                <a:lnTo>
                  <a:pt x="2186796" y="2292516"/>
                </a:lnTo>
                <a:lnTo>
                  <a:pt x="1965867" y="1965975"/>
                </a:lnTo>
                <a:lnTo>
                  <a:pt x="1735342" y="1656123"/>
                </a:lnTo>
                <a:lnTo>
                  <a:pt x="1496817" y="1363393"/>
                </a:lnTo>
                <a:lnTo>
                  <a:pt x="1251892" y="1088217"/>
                </a:lnTo>
                <a:lnTo>
                  <a:pt x="1002163" y="831030"/>
                </a:lnTo>
                <a:lnTo>
                  <a:pt x="749229" y="592264"/>
                </a:lnTo>
                <a:lnTo>
                  <a:pt x="494687" y="372353"/>
                </a:lnTo>
                <a:lnTo>
                  <a:pt x="240136" y="171730"/>
                </a:lnTo>
                <a:lnTo>
                  <a:pt x="0" y="0"/>
                </a:lnTo>
              </a:path>
            </a:pathLst>
          </a:custGeom>
          <a:ln w="1904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48" y="6220292"/>
            <a:ext cx="863252" cy="561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4001" y="66294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i="1" dirty="0" smtClean="0">
                <a:solidFill>
                  <a:schemeClr val="bg1"/>
                </a:solidFill>
              </a:rPr>
              <a:t>АО </a:t>
            </a:r>
            <a:r>
              <a:rPr lang="ru-RU" sz="800" b="1" i="1" dirty="0" smtClean="0">
                <a:solidFill>
                  <a:schemeClr val="bg1"/>
                </a:solidFill>
              </a:rPr>
              <a:t>«АВТОСТРАДА»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6025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 </a:t>
            </a:r>
            <a:r>
              <a:rPr lang="ru-RU" sz="2400" b="1" dirty="0">
                <a:solidFill>
                  <a:schemeClr val="bg1"/>
                </a:solidFill>
              </a:rPr>
              <a:t>платной автомагистрали «Шали (М-7) – Бавлы (М-5)»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составе  международного транспортного  коридора  «Европа – Западный Китай».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2" name="object 175"/>
          <p:cNvSpPr/>
          <p:nvPr/>
        </p:nvSpPr>
        <p:spPr>
          <a:xfrm>
            <a:off x="9013824" y="1069178"/>
            <a:ext cx="809446" cy="180555"/>
          </a:xfrm>
          <a:custGeom>
            <a:avLst/>
            <a:gdLst/>
            <a:ahLst/>
            <a:cxnLst/>
            <a:rect l="l" t="t" r="r" b="b"/>
            <a:pathLst>
              <a:path w="815975" h="179070">
                <a:moveTo>
                  <a:pt x="815428" y="0"/>
                </a:moveTo>
                <a:lnTo>
                  <a:pt x="0" y="0"/>
                </a:lnTo>
                <a:lnTo>
                  <a:pt x="0" y="178587"/>
                </a:lnTo>
                <a:lnTo>
                  <a:pt x="815428" y="178587"/>
                </a:lnTo>
                <a:lnTo>
                  <a:pt x="815428" y="0"/>
                </a:lnTo>
                <a:close/>
              </a:path>
            </a:pathLst>
          </a:custGeom>
          <a:solidFill>
            <a:srgbClr val="008D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176"/>
          <p:cNvSpPr/>
          <p:nvPr/>
        </p:nvSpPr>
        <p:spPr>
          <a:xfrm>
            <a:off x="9013824" y="1247769"/>
            <a:ext cx="809446" cy="180555"/>
          </a:xfrm>
          <a:custGeom>
            <a:avLst/>
            <a:gdLst/>
            <a:ahLst/>
            <a:cxnLst/>
            <a:rect l="l" t="t" r="r" b="b"/>
            <a:pathLst>
              <a:path w="815975" h="179070">
                <a:moveTo>
                  <a:pt x="815428" y="178587"/>
                </a:moveTo>
                <a:lnTo>
                  <a:pt x="0" y="178587"/>
                </a:lnTo>
                <a:lnTo>
                  <a:pt x="0" y="0"/>
                </a:lnTo>
                <a:lnTo>
                  <a:pt x="815428" y="0"/>
                </a:lnTo>
                <a:lnTo>
                  <a:pt x="815428" y="178587"/>
                </a:lnTo>
                <a:close/>
              </a:path>
            </a:pathLst>
          </a:custGeom>
          <a:solidFill>
            <a:srgbClr val="E31E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77"/>
          <p:cNvSpPr/>
          <p:nvPr/>
        </p:nvSpPr>
        <p:spPr>
          <a:xfrm>
            <a:off x="9013824" y="890598"/>
            <a:ext cx="806012" cy="183532"/>
          </a:xfrm>
          <a:custGeom>
            <a:avLst/>
            <a:gdLst/>
            <a:ahLst/>
            <a:cxnLst/>
            <a:rect l="l" t="t" r="r" b="b"/>
            <a:pathLst>
              <a:path w="815975" h="179070">
                <a:moveTo>
                  <a:pt x="815428" y="178587"/>
                </a:moveTo>
                <a:lnTo>
                  <a:pt x="0" y="178587"/>
                </a:lnTo>
                <a:lnTo>
                  <a:pt x="0" y="0"/>
                </a:lnTo>
                <a:lnTo>
                  <a:pt x="815428" y="0"/>
                </a:lnTo>
                <a:lnTo>
                  <a:pt x="815428" y="17858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78"/>
          <p:cNvSpPr/>
          <p:nvPr/>
        </p:nvSpPr>
        <p:spPr>
          <a:xfrm>
            <a:off x="9013824" y="890598"/>
            <a:ext cx="809446" cy="180555"/>
          </a:xfrm>
          <a:custGeom>
            <a:avLst/>
            <a:gdLst/>
            <a:ahLst/>
            <a:cxnLst/>
            <a:rect l="l" t="t" r="r" b="b"/>
            <a:pathLst>
              <a:path w="815975" h="179070">
                <a:moveTo>
                  <a:pt x="815428" y="178587"/>
                </a:moveTo>
                <a:lnTo>
                  <a:pt x="0" y="178587"/>
                </a:lnTo>
                <a:lnTo>
                  <a:pt x="0" y="0"/>
                </a:lnTo>
                <a:lnTo>
                  <a:pt x="815428" y="0"/>
                </a:lnTo>
                <a:lnTo>
                  <a:pt x="815428" y="178587"/>
                </a:lnTo>
                <a:close/>
              </a:path>
            </a:pathLst>
          </a:custGeom>
          <a:ln w="3175">
            <a:solidFill>
              <a:srgbClr val="ECECE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79"/>
          <p:cNvSpPr/>
          <p:nvPr/>
        </p:nvSpPr>
        <p:spPr>
          <a:xfrm>
            <a:off x="9010389" y="152400"/>
            <a:ext cx="809446" cy="540384"/>
          </a:xfrm>
          <a:custGeom>
            <a:avLst/>
            <a:gdLst/>
            <a:ahLst/>
            <a:cxnLst/>
            <a:rect l="l" t="t" r="r" b="b"/>
            <a:pathLst>
              <a:path w="815975" h="535939">
                <a:moveTo>
                  <a:pt x="815428" y="0"/>
                </a:moveTo>
                <a:lnTo>
                  <a:pt x="0" y="0"/>
                </a:lnTo>
                <a:lnTo>
                  <a:pt x="0" y="535927"/>
                </a:lnTo>
                <a:lnTo>
                  <a:pt x="815428" y="535927"/>
                </a:lnTo>
                <a:lnTo>
                  <a:pt x="815428" y="0"/>
                </a:lnTo>
                <a:close/>
              </a:path>
            </a:pathLst>
          </a:custGeom>
          <a:solidFill>
            <a:srgbClr val="005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180"/>
          <p:cNvSpPr/>
          <p:nvPr/>
        </p:nvSpPr>
        <p:spPr>
          <a:xfrm>
            <a:off x="9392224" y="202480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09"/>
                </a:lnTo>
                <a:lnTo>
                  <a:pt x="27889" y="41325"/>
                </a:lnTo>
                <a:lnTo>
                  <a:pt x="41727" y="41325"/>
                </a:lnTo>
                <a:lnTo>
                  <a:pt x="39319" y="33007"/>
                </a:lnTo>
                <a:lnTo>
                  <a:pt x="55752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27" y="41325"/>
                </a:moveTo>
                <a:lnTo>
                  <a:pt x="27889" y="41325"/>
                </a:lnTo>
                <a:lnTo>
                  <a:pt x="45110" y="53009"/>
                </a:lnTo>
                <a:lnTo>
                  <a:pt x="41727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181"/>
          <p:cNvSpPr/>
          <p:nvPr/>
        </p:nvSpPr>
        <p:spPr>
          <a:xfrm>
            <a:off x="9486634" y="228097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20" y="41325"/>
                </a:lnTo>
                <a:lnTo>
                  <a:pt x="39319" y="33007"/>
                </a:lnTo>
                <a:lnTo>
                  <a:pt x="55752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20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20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82"/>
          <p:cNvSpPr/>
          <p:nvPr/>
        </p:nvSpPr>
        <p:spPr>
          <a:xfrm>
            <a:off x="9555067" y="300133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56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20" y="41325"/>
                </a:lnTo>
                <a:lnTo>
                  <a:pt x="39319" y="33007"/>
                </a:lnTo>
                <a:lnTo>
                  <a:pt x="55753" y="20256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20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20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83"/>
          <p:cNvSpPr/>
          <p:nvPr/>
        </p:nvSpPr>
        <p:spPr>
          <a:xfrm>
            <a:off x="9582441" y="397377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09"/>
                </a:lnTo>
                <a:lnTo>
                  <a:pt x="27889" y="41325"/>
                </a:lnTo>
                <a:lnTo>
                  <a:pt x="41722" y="41325"/>
                </a:lnTo>
                <a:lnTo>
                  <a:pt x="39319" y="33007"/>
                </a:lnTo>
                <a:lnTo>
                  <a:pt x="55753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22" y="41325"/>
                </a:moveTo>
                <a:lnTo>
                  <a:pt x="27889" y="41325"/>
                </a:lnTo>
                <a:lnTo>
                  <a:pt x="45097" y="53009"/>
                </a:lnTo>
                <a:lnTo>
                  <a:pt x="41722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84"/>
          <p:cNvSpPr/>
          <p:nvPr/>
        </p:nvSpPr>
        <p:spPr>
          <a:xfrm>
            <a:off x="9558670" y="496063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13" y="41325"/>
                </a:lnTo>
                <a:lnTo>
                  <a:pt x="39306" y="33007"/>
                </a:lnTo>
                <a:lnTo>
                  <a:pt x="55753" y="20243"/>
                </a:lnTo>
                <a:lnTo>
                  <a:pt x="34937" y="19583"/>
                </a:lnTo>
                <a:lnTo>
                  <a:pt x="27876" y="0"/>
                </a:lnTo>
                <a:close/>
              </a:path>
              <a:path w="55879" h="53339">
                <a:moveTo>
                  <a:pt x="41713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13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85"/>
          <p:cNvSpPr/>
          <p:nvPr/>
        </p:nvSpPr>
        <p:spPr>
          <a:xfrm>
            <a:off x="9498162" y="562336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13" y="41325"/>
                </a:lnTo>
                <a:lnTo>
                  <a:pt x="39306" y="33007"/>
                </a:lnTo>
                <a:lnTo>
                  <a:pt x="55752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13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13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86"/>
          <p:cNvSpPr/>
          <p:nvPr/>
        </p:nvSpPr>
        <p:spPr>
          <a:xfrm>
            <a:off x="9405238" y="581782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56"/>
                </a:lnTo>
                <a:lnTo>
                  <a:pt x="16446" y="33032"/>
                </a:lnTo>
                <a:lnTo>
                  <a:pt x="10642" y="53022"/>
                </a:lnTo>
                <a:lnTo>
                  <a:pt x="27889" y="41325"/>
                </a:lnTo>
                <a:lnTo>
                  <a:pt x="41713" y="41325"/>
                </a:lnTo>
                <a:lnTo>
                  <a:pt x="39306" y="33007"/>
                </a:lnTo>
                <a:lnTo>
                  <a:pt x="55752" y="20256"/>
                </a:lnTo>
                <a:lnTo>
                  <a:pt x="34937" y="19583"/>
                </a:lnTo>
                <a:lnTo>
                  <a:pt x="27876" y="0"/>
                </a:lnTo>
                <a:close/>
              </a:path>
              <a:path w="55879" h="53339">
                <a:moveTo>
                  <a:pt x="41713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13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87"/>
          <p:cNvSpPr/>
          <p:nvPr/>
        </p:nvSpPr>
        <p:spPr>
          <a:xfrm>
            <a:off x="9312311" y="557292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26" y="41325"/>
                </a:lnTo>
                <a:lnTo>
                  <a:pt x="39319" y="33007"/>
                </a:lnTo>
                <a:lnTo>
                  <a:pt x="55752" y="20243"/>
                </a:lnTo>
                <a:lnTo>
                  <a:pt x="34937" y="19583"/>
                </a:lnTo>
                <a:lnTo>
                  <a:pt x="27876" y="0"/>
                </a:lnTo>
                <a:close/>
              </a:path>
              <a:path w="55879" h="53339">
                <a:moveTo>
                  <a:pt x="41726" y="41325"/>
                </a:moveTo>
                <a:lnTo>
                  <a:pt x="27889" y="41325"/>
                </a:lnTo>
                <a:lnTo>
                  <a:pt x="45110" y="53022"/>
                </a:lnTo>
                <a:lnTo>
                  <a:pt x="41726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88"/>
          <p:cNvSpPr/>
          <p:nvPr/>
        </p:nvSpPr>
        <p:spPr>
          <a:xfrm>
            <a:off x="9240999" y="486700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20" y="41325"/>
                </a:lnTo>
                <a:lnTo>
                  <a:pt x="39319" y="33007"/>
                </a:lnTo>
                <a:lnTo>
                  <a:pt x="55752" y="20243"/>
                </a:lnTo>
                <a:lnTo>
                  <a:pt x="34937" y="19583"/>
                </a:lnTo>
                <a:lnTo>
                  <a:pt x="27876" y="0"/>
                </a:lnTo>
                <a:close/>
              </a:path>
              <a:path w="55879" h="53339">
                <a:moveTo>
                  <a:pt x="41720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20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189"/>
          <p:cNvSpPr/>
          <p:nvPr/>
        </p:nvSpPr>
        <p:spPr>
          <a:xfrm>
            <a:off x="9211464" y="388733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83"/>
                </a:lnTo>
                <a:lnTo>
                  <a:pt x="0" y="20243"/>
                </a:lnTo>
                <a:lnTo>
                  <a:pt x="16446" y="33032"/>
                </a:lnTo>
                <a:lnTo>
                  <a:pt x="10655" y="53009"/>
                </a:lnTo>
                <a:lnTo>
                  <a:pt x="27889" y="41325"/>
                </a:lnTo>
                <a:lnTo>
                  <a:pt x="41722" y="41325"/>
                </a:lnTo>
                <a:lnTo>
                  <a:pt x="39319" y="33007"/>
                </a:lnTo>
                <a:lnTo>
                  <a:pt x="55752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22" y="41325"/>
                </a:moveTo>
                <a:lnTo>
                  <a:pt x="27889" y="41325"/>
                </a:lnTo>
                <a:lnTo>
                  <a:pt x="45097" y="53009"/>
                </a:lnTo>
                <a:lnTo>
                  <a:pt x="41722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190"/>
          <p:cNvSpPr/>
          <p:nvPr/>
        </p:nvSpPr>
        <p:spPr>
          <a:xfrm>
            <a:off x="9233796" y="290045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56"/>
                </a:lnTo>
                <a:lnTo>
                  <a:pt x="16446" y="33032"/>
                </a:lnTo>
                <a:lnTo>
                  <a:pt x="10655" y="53022"/>
                </a:lnTo>
                <a:lnTo>
                  <a:pt x="27889" y="41325"/>
                </a:lnTo>
                <a:lnTo>
                  <a:pt x="41720" y="41325"/>
                </a:lnTo>
                <a:lnTo>
                  <a:pt x="39319" y="33007"/>
                </a:lnTo>
                <a:lnTo>
                  <a:pt x="55752" y="20256"/>
                </a:lnTo>
                <a:lnTo>
                  <a:pt x="34924" y="19583"/>
                </a:lnTo>
                <a:lnTo>
                  <a:pt x="27876" y="0"/>
                </a:lnTo>
                <a:close/>
              </a:path>
              <a:path w="55879" h="53339">
                <a:moveTo>
                  <a:pt x="41720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20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191"/>
          <p:cNvSpPr/>
          <p:nvPr/>
        </p:nvSpPr>
        <p:spPr>
          <a:xfrm>
            <a:off x="9297908" y="221614"/>
            <a:ext cx="55433" cy="53782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27876" y="0"/>
                </a:moveTo>
                <a:lnTo>
                  <a:pt x="20802" y="19596"/>
                </a:lnTo>
                <a:lnTo>
                  <a:pt x="0" y="20243"/>
                </a:lnTo>
                <a:lnTo>
                  <a:pt x="16446" y="33032"/>
                </a:lnTo>
                <a:lnTo>
                  <a:pt x="10642" y="53022"/>
                </a:lnTo>
                <a:lnTo>
                  <a:pt x="27889" y="41325"/>
                </a:lnTo>
                <a:lnTo>
                  <a:pt x="41713" y="41325"/>
                </a:lnTo>
                <a:lnTo>
                  <a:pt x="39306" y="33007"/>
                </a:lnTo>
                <a:lnTo>
                  <a:pt x="55752" y="20243"/>
                </a:lnTo>
                <a:lnTo>
                  <a:pt x="34937" y="19570"/>
                </a:lnTo>
                <a:lnTo>
                  <a:pt x="27876" y="0"/>
                </a:lnTo>
                <a:close/>
              </a:path>
              <a:path w="55879" h="53339">
                <a:moveTo>
                  <a:pt x="41713" y="41325"/>
                </a:moveTo>
                <a:lnTo>
                  <a:pt x="27889" y="41325"/>
                </a:lnTo>
                <a:lnTo>
                  <a:pt x="45097" y="53022"/>
                </a:lnTo>
                <a:lnTo>
                  <a:pt x="41713" y="41325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92"/>
          <p:cNvSpPr/>
          <p:nvPr/>
        </p:nvSpPr>
        <p:spPr>
          <a:xfrm>
            <a:off x="9016746" y="1628613"/>
            <a:ext cx="806006" cy="540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193"/>
          <p:cNvSpPr/>
          <p:nvPr/>
        </p:nvSpPr>
        <p:spPr>
          <a:xfrm>
            <a:off x="9013826" y="2355216"/>
            <a:ext cx="809446" cy="540384"/>
          </a:xfrm>
          <a:custGeom>
            <a:avLst/>
            <a:gdLst/>
            <a:ahLst/>
            <a:cxnLst/>
            <a:rect l="l" t="t" r="r" b="b"/>
            <a:pathLst>
              <a:path w="815975" h="535939">
                <a:moveTo>
                  <a:pt x="815428" y="0"/>
                </a:moveTo>
                <a:lnTo>
                  <a:pt x="0" y="0"/>
                </a:lnTo>
                <a:lnTo>
                  <a:pt x="0" y="535927"/>
                </a:lnTo>
                <a:lnTo>
                  <a:pt x="815428" y="535927"/>
                </a:lnTo>
                <a:lnTo>
                  <a:pt x="815428" y="0"/>
                </a:lnTo>
                <a:close/>
              </a:path>
            </a:pathLst>
          </a:custGeom>
          <a:solidFill>
            <a:srgbClr val="E31E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94"/>
          <p:cNvSpPr/>
          <p:nvPr/>
        </p:nvSpPr>
        <p:spPr>
          <a:xfrm>
            <a:off x="9065042" y="2434342"/>
            <a:ext cx="158110" cy="153024"/>
          </a:xfrm>
          <a:custGeom>
            <a:avLst/>
            <a:gdLst/>
            <a:ahLst/>
            <a:cxnLst/>
            <a:rect l="l" t="t" r="r" b="b"/>
            <a:pathLst>
              <a:path w="159385" h="151764">
                <a:moveTo>
                  <a:pt x="79641" y="0"/>
                </a:moveTo>
                <a:lnTo>
                  <a:pt x="60591" y="56857"/>
                </a:lnTo>
                <a:lnTo>
                  <a:pt x="0" y="57861"/>
                </a:lnTo>
                <a:lnTo>
                  <a:pt x="48183" y="93548"/>
                </a:lnTo>
                <a:lnTo>
                  <a:pt x="30416" y="151498"/>
                </a:lnTo>
                <a:lnTo>
                  <a:pt x="79248" y="116687"/>
                </a:lnTo>
                <a:lnTo>
                  <a:pt x="117899" y="116687"/>
                </a:lnTo>
                <a:lnTo>
                  <a:pt x="110845" y="94297"/>
                </a:lnTo>
                <a:lnTo>
                  <a:pt x="159283" y="57861"/>
                </a:lnTo>
                <a:lnTo>
                  <a:pt x="99326" y="57327"/>
                </a:lnTo>
                <a:lnTo>
                  <a:pt x="79641" y="0"/>
                </a:lnTo>
                <a:close/>
              </a:path>
              <a:path w="159385" h="151764">
                <a:moveTo>
                  <a:pt x="117899" y="116687"/>
                </a:moveTo>
                <a:lnTo>
                  <a:pt x="79248" y="116687"/>
                </a:lnTo>
                <a:lnTo>
                  <a:pt x="128866" y="151498"/>
                </a:lnTo>
                <a:lnTo>
                  <a:pt x="117899" y="11668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195"/>
          <p:cNvSpPr/>
          <p:nvPr/>
        </p:nvSpPr>
        <p:spPr>
          <a:xfrm>
            <a:off x="9244828" y="2582573"/>
            <a:ext cx="68661" cy="71710"/>
          </a:xfrm>
          <a:custGeom>
            <a:avLst/>
            <a:gdLst/>
            <a:ahLst/>
            <a:cxnLst/>
            <a:rect l="l" t="t" r="r" b="b"/>
            <a:pathLst>
              <a:path w="69214" h="71120">
                <a:moveTo>
                  <a:pt x="44837" y="50634"/>
                </a:moveTo>
                <a:lnTo>
                  <a:pt x="28333" y="50634"/>
                </a:lnTo>
                <a:lnTo>
                  <a:pt x="46291" y="70878"/>
                </a:lnTo>
                <a:lnTo>
                  <a:pt x="44837" y="50634"/>
                </a:lnTo>
                <a:close/>
              </a:path>
              <a:path w="69214" h="71120">
                <a:moveTo>
                  <a:pt x="0" y="16903"/>
                </a:moveTo>
                <a:lnTo>
                  <a:pt x="17233" y="37376"/>
                </a:lnTo>
                <a:lnTo>
                  <a:pt x="3530" y="60718"/>
                </a:lnTo>
                <a:lnTo>
                  <a:pt x="28333" y="50634"/>
                </a:lnTo>
                <a:lnTo>
                  <a:pt x="44837" y="50634"/>
                </a:lnTo>
                <a:lnTo>
                  <a:pt x="44373" y="44183"/>
                </a:lnTo>
                <a:lnTo>
                  <a:pt x="69176" y="33362"/>
                </a:lnTo>
                <a:lnTo>
                  <a:pt x="43192" y="26936"/>
                </a:lnTo>
                <a:lnTo>
                  <a:pt x="42781" y="22720"/>
                </a:lnTo>
                <a:lnTo>
                  <a:pt x="26416" y="22720"/>
                </a:lnTo>
                <a:lnTo>
                  <a:pt x="0" y="16903"/>
                </a:lnTo>
                <a:close/>
              </a:path>
              <a:path w="69214" h="71120">
                <a:moveTo>
                  <a:pt x="40563" y="0"/>
                </a:moveTo>
                <a:lnTo>
                  <a:pt x="26416" y="22720"/>
                </a:lnTo>
                <a:lnTo>
                  <a:pt x="42781" y="22720"/>
                </a:lnTo>
                <a:lnTo>
                  <a:pt x="40563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196"/>
          <p:cNvSpPr/>
          <p:nvPr/>
        </p:nvSpPr>
        <p:spPr>
          <a:xfrm>
            <a:off x="9286877" y="2526584"/>
            <a:ext cx="70551" cy="70429"/>
          </a:xfrm>
          <a:custGeom>
            <a:avLst/>
            <a:gdLst/>
            <a:ahLst/>
            <a:cxnLst/>
            <a:rect l="l" t="t" r="r" b="b"/>
            <a:pathLst>
              <a:path w="71120" h="69850">
                <a:moveTo>
                  <a:pt x="32448" y="0"/>
                </a:moveTo>
                <a:lnTo>
                  <a:pt x="26847" y="26174"/>
                </a:lnTo>
                <a:lnTo>
                  <a:pt x="0" y="29654"/>
                </a:lnTo>
                <a:lnTo>
                  <a:pt x="23164" y="43078"/>
                </a:lnTo>
                <a:lnTo>
                  <a:pt x="18186" y="69672"/>
                </a:lnTo>
                <a:lnTo>
                  <a:pt x="38100" y="51790"/>
                </a:lnTo>
                <a:lnTo>
                  <a:pt x="56114" y="51790"/>
                </a:lnTo>
                <a:lnTo>
                  <a:pt x="51003" y="40271"/>
                </a:lnTo>
                <a:lnTo>
                  <a:pt x="67757" y="24447"/>
                </a:lnTo>
                <a:lnTo>
                  <a:pt x="44043" y="24447"/>
                </a:lnTo>
                <a:lnTo>
                  <a:pt x="32448" y="0"/>
                </a:lnTo>
                <a:close/>
              </a:path>
              <a:path w="71120" h="69850">
                <a:moveTo>
                  <a:pt x="56114" y="51790"/>
                </a:moveTo>
                <a:lnTo>
                  <a:pt x="38100" y="51790"/>
                </a:lnTo>
                <a:lnTo>
                  <a:pt x="61861" y="64744"/>
                </a:lnTo>
                <a:lnTo>
                  <a:pt x="56114" y="51790"/>
                </a:lnTo>
                <a:close/>
              </a:path>
              <a:path w="71120" h="69850">
                <a:moveTo>
                  <a:pt x="70675" y="21691"/>
                </a:moveTo>
                <a:lnTo>
                  <a:pt x="44043" y="24447"/>
                </a:lnTo>
                <a:lnTo>
                  <a:pt x="67757" y="24447"/>
                </a:lnTo>
                <a:lnTo>
                  <a:pt x="70675" y="21691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197"/>
          <p:cNvSpPr/>
          <p:nvPr/>
        </p:nvSpPr>
        <p:spPr>
          <a:xfrm>
            <a:off x="9294946" y="2461220"/>
            <a:ext cx="70551" cy="70429"/>
          </a:xfrm>
          <a:custGeom>
            <a:avLst/>
            <a:gdLst/>
            <a:ahLst/>
            <a:cxnLst/>
            <a:rect l="l" t="t" r="r" b="b"/>
            <a:pathLst>
              <a:path w="71120" h="69850">
                <a:moveTo>
                  <a:pt x="17017" y="0"/>
                </a:moveTo>
                <a:lnTo>
                  <a:pt x="22898" y="26111"/>
                </a:lnTo>
                <a:lnTo>
                  <a:pt x="0" y="40525"/>
                </a:lnTo>
                <a:lnTo>
                  <a:pt x="26657" y="42989"/>
                </a:lnTo>
                <a:lnTo>
                  <a:pt x="33273" y="69227"/>
                </a:lnTo>
                <a:lnTo>
                  <a:pt x="43865" y="44640"/>
                </a:lnTo>
                <a:lnTo>
                  <a:pt x="68799" y="44640"/>
                </a:lnTo>
                <a:lnTo>
                  <a:pt x="50749" y="28778"/>
                </a:lnTo>
                <a:lnTo>
                  <a:pt x="55336" y="17335"/>
                </a:lnTo>
                <a:lnTo>
                  <a:pt x="37795" y="17335"/>
                </a:lnTo>
                <a:lnTo>
                  <a:pt x="17017" y="0"/>
                </a:lnTo>
                <a:close/>
              </a:path>
              <a:path w="71120" h="69850">
                <a:moveTo>
                  <a:pt x="68799" y="44640"/>
                </a:moveTo>
                <a:lnTo>
                  <a:pt x="43865" y="44640"/>
                </a:lnTo>
                <a:lnTo>
                  <a:pt x="70865" y="46456"/>
                </a:lnTo>
                <a:lnTo>
                  <a:pt x="68799" y="44640"/>
                </a:lnTo>
                <a:close/>
              </a:path>
              <a:path w="71120" h="69850">
                <a:moveTo>
                  <a:pt x="60820" y="3657"/>
                </a:moveTo>
                <a:lnTo>
                  <a:pt x="37795" y="17335"/>
                </a:lnTo>
                <a:lnTo>
                  <a:pt x="55336" y="17335"/>
                </a:lnTo>
                <a:lnTo>
                  <a:pt x="60820" y="365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198"/>
          <p:cNvSpPr/>
          <p:nvPr/>
        </p:nvSpPr>
        <p:spPr>
          <a:xfrm>
            <a:off x="9254887" y="2399323"/>
            <a:ext cx="69291" cy="71710"/>
          </a:xfrm>
          <a:custGeom>
            <a:avLst/>
            <a:gdLst/>
            <a:ahLst/>
            <a:cxnLst/>
            <a:rect l="l" t="t" r="r" b="b"/>
            <a:pathLst>
              <a:path w="69850" h="71120">
                <a:moveTo>
                  <a:pt x="42732" y="47739"/>
                </a:moveTo>
                <a:lnTo>
                  <a:pt x="26187" y="47739"/>
                </a:lnTo>
                <a:lnTo>
                  <a:pt x="40335" y="70802"/>
                </a:lnTo>
                <a:lnTo>
                  <a:pt x="42732" y="47739"/>
                </a:lnTo>
                <a:close/>
              </a:path>
              <a:path w="69850" h="71120">
                <a:moveTo>
                  <a:pt x="4152" y="9575"/>
                </a:moveTo>
                <a:lnTo>
                  <a:pt x="17564" y="32740"/>
                </a:lnTo>
                <a:lnTo>
                  <a:pt x="0" y="53327"/>
                </a:lnTo>
                <a:lnTo>
                  <a:pt x="26187" y="47739"/>
                </a:lnTo>
                <a:lnTo>
                  <a:pt x="42732" y="47739"/>
                </a:lnTo>
                <a:lnTo>
                  <a:pt x="43103" y="44170"/>
                </a:lnTo>
                <a:lnTo>
                  <a:pt x="69405" y="37846"/>
                </a:lnTo>
                <a:lnTo>
                  <a:pt x="44945" y="26974"/>
                </a:lnTo>
                <a:lnTo>
                  <a:pt x="45497" y="19913"/>
                </a:lnTo>
                <a:lnTo>
                  <a:pt x="29159" y="19913"/>
                </a:lnTo>
                <a:lnTo>
                  <a:pt x="4152" y="9575"/>
                </a:lnTo>
                <a:close/>
              </a:path>
              <a:path w="69850" h="71120">
                <a:moveTo>
                  <a:pt x="47053" y="0"/>
                </a:moveTo>
                <a:lnTo>
                  <a:pt x="29159" y="19913"/>
                </a:lnTo>
                <a:lnTo>
                  <a:pt x="45497" y="19913"/>
                </a:lnTo>
                <a:lnTo>
                  <a:pt x="47053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3"/>
          <p:cNvSpPr/>
          <p:nvPr/>
        </p:nvSpPr>
        <p:spPr>
          <a:xfrm>
            <a:off x="-826" y="1371600"/>
            <a:ext cx="4191826" cy="548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8"/>
          <p:cNvSpPr/>
          <p:nvPr/>
        </p:nvSpPr>
        <p:spPr>
          <a:xfrm>
            <a:off x="0" y="2895600"/>
            <a:ext cx="3364072" cy="1956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174"/>
          <p:cNvSpPr/>
          <p:nvPr/>
        </p:nvSpPr>
        <p:spPr>
          <a:xfrm>
            <a:off x="304800" y="3080852"/>
            <a:ext cx="2209800" cy="449173"/>
          </a:xfrm>
          <a:custGeom>
            <a:avLst/>
            <a:gdLst/>
            <a:ahLst/>
            <a:cxnLst/>
            <a:rect l="l" t="t" r="r" b="b"/>
            <a:pathLst>
              <a:path w="3389629" h="833120">
                <a:moveTo>
                  <a:pt x="0" y="767918"/>
                </a:moveTo>
                <a:lnTo>
                  <a:pt x="1134795" y="832751"/>
                </a:lnTo>
                <a:lnTo>
                  <a:pt x="1589062" y="669099"/>
                </a:lnTo>
                <a:lnTo>
                  <a:pt x="2107984" y="710958"/>
                </a:lnTo>
                <a:lnTo>
                  <a:pt x="3062185" y="131064"/>
                </a:lnTo>
                <a:lnTo>
                  <a:pt x="3389122" y="0"/>
                </a:lnTo>
              </a:path>
            </a:pathLst>
          </a:custGeom>
          <a:ln w="9004">
            <a:solidFill>
              <a:srgbClr val="FECC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/>
          <p:cNvSpPr txBox="1"/>
          <p:nvPr/>
        </p:nvSpPr>
        <p:spPr>
          <a:xfrm>
            <a:off x="762000" y="0"/>
            <a:ext cx="89681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055" marR="5080" indent="-935990"/>
            <a:r>
              <a:rPr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МТМ</a:t>
            </a:r>
            <a:r>
              <a:rPr sz="16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«Евр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</a:t>
            </a:r>
            <a:r>
              <a:rPr sz="160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sz="160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</a:t>
            </a:r>
            <a:r>
              <a:rPr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ай»</a:t>
            </a:r>
            <a:r>
              <a:rPr sz="1600" b="1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1600" b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6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инен</a:t>
            </a:r>
            <a:r>
              <a:rPr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альный</a:t>
            </a:r>
            <a:r>
              <a:rPr sz="16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оек</a:t>
            </a:r>
            <a:r>
              <a:rPr sz="1600" b="1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48055" marR="5080" indent="-935990"/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600" b="1" spc="-2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600" b="1" spc="-2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600" b="1" spc="-5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2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600" b="1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гаю</a:t>
            </a:r>
            <a:r>
              <a:rPr sz="1600" b="1" spc="-5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3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600" b="1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</a:t>
            </a:r>
            <a:r>
              <a:rPr sz="1600" b="1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sz="1600" b="1" spc="-2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ание</a:t>
            </a:r>
            <a:r>
              <a:rPr sz="1600" b="1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sz="16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600" b="1" spc="-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1600" b="1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6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6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-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sz="16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60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600" b="1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1600" b="1" spc="-2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600" b="1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6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ый</a:t>
            </a:r>
            <a:r>
              <a:rPr lang="ru-RU" sz="1600" b="1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b="1" spc="1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48055" marR="5080" indent="-935990"/>
            <a:r>
              <a:rPr lang="ru-RU" sz="1600" b="1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ысяче</a:t>
            </a:r>
            <a:r>
              <a:rPr lang="ru-RU" sz="16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600" b="1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600" b="1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ие</a:t>
            </a:r>
            <a:r>
              <a:rPr lang="ru-RU" sz="1600" b="1" spc="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600" b="1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</a:t>
            </a:r>
            <a:r>
              <a:rPr lang="ru-RU" sz="1600" b="1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</a:t>
            </a:r>
            <a:r>
              <a:rPr lang="ru-RU" sz="1600" b="1" spc="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</a:t>
            </a:r>
            <a:r>
              <a:rPr lang="ru-RU"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6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</a:t>
            </a:r>
            <a:r>
              <a:rPr lang="ru-RU" sz="1600" b="1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2" y="894635"/>
            <a:ext cx="7137588" cy="5277565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830505" y="609600"/>
            <a:ext cx="1999295" cy="2220856"/>
          </a:xfrm>
          <a:prstGeom prst="round2DiagRect">
            <a:avLst/>
          </a:prstGeom>
          <a:solidFill>
            <a:srgbClr val="F3892A"/>
          </a:solidFill>
          <a:ln>
            <a:solidFill>
              <a:srgbClr val="F37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79705" algn="ctr"/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Самый  </a:t>
            </a:r>
          </a:p>
          <a:p>
            <a:pPr marL="12700" marR="5080" indent="179705" algn="ctr"/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  масштабный   транспортный</a:t>
            </a:r>
          </a:p>
          <a:p>
            <a:pPr marL="12700" marR="5080" indent="179705" algn="ctr"/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коридор  </a:t>
            </a:r>
          </a:p>
          <a:p>
            <a:pPr marL="12700" marR="5080" indent="179705" algn="ctr"/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  с колоссальным потенциалом    межгосударственного    и межрегионального    взаимодействия, охватывающий  страны  Евразийского континента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30505" y="2895600"/>
            <a:ext cx="1999295" cy="3886200"/>
          </a:xfrm>
          <a:prstGeom prst="roundRect">
            <a:avLst/>
          </a:prstGeom>
          <a:solidFill>
            <a:srgbClr val="F9B834"/>
          </a:solidFill>
          <a:ln>
            <a:solidFill>
              <a:srgbClr val="F47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Руководством и бизнесом Республики Татарстан ведутся работы по созданию МТМ «Европа – Западный Китай» в составе российского участка «Санкт-Петербург – Казань – Оренбург – граница Республики Казахстан», необходимость которого связана с интенсификацией процессов внешнеэкономической интеграции России и ее транспортного обеспечения. </a:t>
            </a:r>
          </a:p>
        </p:txBody>
      </p:sp>
      <p:sp>
        <p:nvSpPr>
          <p:cNvPr id="15" name="object 34"/>
          <p:cNvSpPr/>
          <p:nvPr/>
        </p:nvSpPr>
        <p:spPr>
          <a:xfrm>
            <a:off x="1905000" y="6652006"/>
            <a:ext cx="5288281" cy="45719"/>
          </a:xfrm>
          <a:custGeom>
            <a:avLst/>
            <a:gdLst/>
            <a:ahLst/>
            <a:cxnLst/>
            <a:rect l="l" t="t" r="r" b="b"/>
            <a:pathLst>
              <a:path w="32588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3258820" h="76200">
                <a:moveTo>
                  <a:pt x="3182112" y="0"/>
                </a:moveTo>
                <a:lnTo>
                  <a:pt x="3182112" y="76200"/>
                </a:lnTo>
                <a:lnTo>
                  <a:pt x="3239262" y="47625"/>
                </a:lnTo>
                <a:lnTo>
                  <a:pt x="3194685" y="47625"/>
                </a:lnTo>
                <a:lnTo>
                  <a:pt x="3194685" y="28575"/>
                </a:lnTo>
                <a:lnTo>
                  <a:pt x="3239262" y="28575"/>
                </a:lnTo>
                <a:lnTo>
                  <a:pt x="3182112" y="0"/>
                </a:lnTo>
                <a:close/>
              </a:path>
              <a:path w="3258820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3258820" h="76200">
                <a:moveTo>
                  <a:pt x="3182112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3182112" y="47625"/>
                </a:lnTo>
                <a:lnTo>
                  <a:pt x="3182112" y="28575"/>
                </a:lnTo>
                <a:close/>
              </a:path>
              <a:path w="3258820" h="76200">
                <a:moveTo>
                  <a:pt x="3239262" y="28575"/>
                </a:moveTo>
                <a:lnTo>
                  <a:pt x="3194685" y="28575"/>
                </a:lnTo>
                <a:lnTo>
                  <a:pt x="3194685" y="47625"/>
                </a:lnTo>
                <a:lnTo>
                  <a:pt x="3239262" y="47625"/>
                </a:lnTo>
                <a:lnTo>
                  <a:pt x="3258312" y="38100"/>
                </a:lnTo>
                <a:lnTo>
                  <a:pt x="3239262" y="28575"/>
                </a:lnTo>
                <a:close/>
              </a:path>
            </a:pathLst>
          </a:custGeom>
          <a:solidFill>
            <a:srgbClr val="4B4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6"/>
          <p:cNvSpPr/>
          <p:nvPr/>
        </p:nvSpPr>
        <p:spPr>
          <a:xfrm flipH="1">
            <a:off x="1828800" y="2209801"/>
            <a:ext cx="76200" cy="4419599"/>
          </a:xfrm>
          <a:custGeom>
            <a:avLst/>
            <a:gdLst/>
            <a:ahLst/>
            <a:cxnLst/>
            <a:rect l="l" t="t" r="r" b="b"/>
            <a:pathLst>
              <a:path h="2521585">
                <a:moveTo>
                  <a:pt x="0" y="0"/>
                </a:moveTo>
                <a:lnTo>
                  <a:pt x="0" y="2521546"/>
                </a:lnTo>
              </a:path>
            </a:pathLst>
          </a:custGeom>
          <a:ln w="6350">
            <a:solidFill>
              <a:srgbClr val="E055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7"/>
          <p:cNvSpPr/>
          <p:nvPr/>
        </p:nvSpPr>
        <p:spPr>
          <a:xfrm>
            <a:off x="2773681" y="4038600"/>
            <a:ext cx="45719" cy="259080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423"/>
                </a:lnTo>
              </a:path>
            </a:pathLst>
          </a:custGeom>
          <a:ln w="6350">
            <a:solidFill>
              <a:srgbClr val="E055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"/>
          <p:cNvSpPr/>
          <p:nvPr/>
        </p:nvSpPr>
        <p:spPr>
          <a:xfrm flipH="1">
            <a:off x="4114800" y="5029200"/>
            <a:ext cx="45719" cy="160020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423"/>
                </a:lnTo>
              </a:path>
            </a:pathLst>
          </a:custGeom>
          <a:ln w="6350">
            <a:solidFill>
              <a:srgbClr val="E055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7"/>
          <p:cNvSpPr/>
          <p:nvPr/>
        </p:nvSpPr>
        <p:spPr>
          <a:xfrm>
            <a:off x="7193281" y="5638800"/>
            <a:ext cx="45719" cy="99060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423"/>
                </a:lnTo>
              </a:path>
            </a:pathLst>
          </a:custGeom>
          <a:ln w="6350">
            <a:solidFill>
              <a:srgbClr val="E055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 txBox="1"/>
          <p:nvPr/>
        </p:nvSpPr>
        <p:spPr>
          <a:xfrm>
            <a:off x="1981200" y="6400800"/>
            <a:ext cx="70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E0551C"/>
                </a:solidFill>
                <a:latin typeface="Tahoma"/>
                <a:cs typeface="Tahoma"/>
              </a:rPr>
              <a:t>2 </a:t>
            </a:r>
            <a:r>
              <a:rPr sz="1200" b="1" spc="-5" dirty="0">
                <a:solidFill>
                  <a:srgbClr val="E0551C"/>
                </a:solidFill>
                <a:latin typeface="Tahoma"/>
                <a:cs typeface="Tahoma"/>
              </a:rPr>
              <a:t>30</a:t>
            </a:r>
            <a:r>
              <a:rPr sz="1200" b="1" spc="-10" dirty="0">
                <a:solidFill>
                  <a:srgbClr val="E0551C"/>
                </a:solidFill>
                <a:latin typeface="Tahoma"/>
                <a:cs typeface="Tahoma"/>
              </a:rPr>
              <a:t>0</a:t>
            </a:r>
            <a:r>
              <a:rPr sz="1200" b="1" spc="-25" dirty="0">
                <a:solidFill>
                  <a:srgbClr val="E0551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E0551C"/>
                </a:solidFill>
                <a:latin typeface="Tahoma"/>
                <a:cs typeface="Tahoma"/>
              </a:rPr>
              <a:t>км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object 32"/>
          <p:cNvSpPr txBox="1"/>
          <p:nvPr/>
        </p:nvSpPr>
        <p:spPr>
          <a:xfrm>
            <a:off x="3124200" y="6400800"/>
            <a:ext cx="707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837D7D"/>
                </a:solidFill>
                <a:latin typeface="Tahoma"/>
                <a:cs typeface="Tahoma"/>
              </a:rPr>
              <a:t>2</a:t>
            </a:r>
            <a:r>
              <a:rPr sz="1200" b="1" spc="-5" dirty="0">
                <a:solidFill>
                  <a:srgbClr val="837D7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837D7D"/>
                </a:solidFill>
                <a:latin typeface="Tahoma"/>
                <a:cs typeface="Tahoma"/>
              </a:rPr>
              <a:t>800</a:t>
            </a:r>
            <a:r>
              <a:rPr sz="1200" b="1" spc="-20" dirty="0">
                <a:solidFill>
                  <a:srgbClr val="837D7D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837D7D"/>
                </a:solidFill>
                <a:latin typeface="Tahoma"/>
                <a:cs typeface="Tahoma"/>
              </a:rPr>
              <a:t>км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2" name="object 33"/>
          <p:cNvSpPr txBox="1"/>
          <p:nvPr/>
        </p:nvSpPr>
        <p:spPr>
          <a:xfrm>
            <a:off x="5236210" y="6400800"/>
            <a:ext cx="707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EB8820"/>
                </a:solidFill>
                <a:latin typeface="Tahoma"/>
                <a:cs typeface="Tahoma"/>
              </a:rPr>
              <a:t>3</a:t>
            </a:r>
            <a:r>
              <a:rPr sz="1200" b="1" spc="-5" dirty="0">
                <a:solidFill>
                  <a:srgbClr val="EB882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EB8820"/>
                </a:solidFill>
                <a:latin typeface="Tahoma"/>
                <a:cs typeface="Tahoma"/>
              </a:rPr>
              <a:t>400</a:t>
            </a:r>
            <a:r>
              <a:rPr sz="1200" b="1" spc="-20" dirty="0">
                <a:solidFill>
                  <a:srgbClr val="EB882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EB8820"/>
                </a:solidFill>
                <a:latin typeface="Tahoma"/>
                <a:cs typeface="Tahoma"/>
              </a:rPr>
              <a:t>км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36"/>
          <p:cNvSpPr txBox="1"/>
          <p:nvPr/>
        </p:nvSpPr>
        <p:spPr>
          <a:xfrm>
            <a:off x="4267200" y="6577965"/>
            <a:ext cx="824230" cy="203835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B4544"/>
                </a:solidFill>
                <a:latin typeface="Tahoma"/>
                <a:cs typeface="Tahoma"/>
              </a:rPr>
              <a:t>8</a:t>
            </a:r>
            <a:r>
              <a:rPr sz="1400" b="1" spc="-10" dirty="0">
                <a:solidFill>
                  <a:srgbClr val="4B4544"/>
                </a:solidFill>
                <a:latin typeface="Tahoma"/>
                <a:cs typeface="Tahoma"/>
              </a:rPr>
              <a:t> 50</a:t>
            </a:r>
            <a:r>
              <a:rPr sz="1400" b="1" dirty="0">
                <a:solidFill>
                  <a:srgbClr val="4B4544"/>
                </a:solidFill>
                <a:latin typeface="Tahoma"/>
                <a:cs typeface="Tahoma"/>
              </a:rPr>
              <a:t>0 км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6" name="object 4"/>
          <p:cNvSpPr/>
          <p:nvPr/>
        </p:nvSpPr>
        <p:spPr>
          <a:xfrm flipV="1">
            <a:off x="762000" y="687706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762000" y="761999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20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/>
          <p:cNvSpPr txBox="1"/>
          <p:nvPr/>
        </p:nvSpPr>
        <p:spPr>
          <a:xfrm>
            <a:off x="768531" y="117157"/>
            <a:ext cx="89681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055" marR="5080" indent="-935990"/>
            <a:r>
              <a:rPr lang="ru-RU" sz="1600" b="1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Участоки</a:t>
            </a:r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МТМ «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Европа – Западный Китай</a:t>
            </a:r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948055" marR="5080" indent="-935990"/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территории Республики Татарстан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4"/>
          <p:cNvSpPr/>
          <p:nvPr/>
        </p:nvSpPr>
        <p:spPr>
          <a:xfrm flipV="1">
            <a:off x="762000" y="687706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762000" y="761999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38200"/>
            <a:ext cx="8763000" cy="6006924"/>
          </a:xfrm>
          <a:prstGeom prst="rect">
            <a:avLst/>
          </a:prstGeom>
          <a:ln>
            <a:solidFill>
              <a:srgbClr val="F47727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458905" y="940526"/>
            <a:ext cx="3142295" cy="812074"/>
          </a:xfrm>
          <a:prstGeom prst="roundRect">
            <a:avLst/>
          </a:prstGeom>
          <a:solidFill>
            <a:srgbClr val="FAF0D5"/>
          </a:solidFill>
          <a:ln>
            <a:solidFill>
              <a:srgbClr val="F47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715" indent="179705" algn="just">
              <a:lnSpc>
                <a:spcPct val="100000"/>
              </a:lnSpc>
            </a:pPr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Автомагистраль «Шали – Сорочьи Горы – Алексеевское – Альметьевск - Бавлы» свяжет между собой две </a:t>
            </a:r>
            <a:r>
              <a:rPr lang="ru-RU" sz="1200" spc="-5" dirty="0" smtClean="0">
                <a:solidFill>
                  <a:schemeClr val="tx1"/>
                </a:solidFill>
                <a:latin typeface="Calibri"/>
                <a:cs typeface="Calibri"/>
              </a:rPr>
              <a:t>важнейшие </a:t>
            </a:r>
            <a:r>
              <a:rPr lang="ru-RU" sz="1200" spc="-5" dirty="0">
                <a:solidFill>
                  <a:schemeClr val="tx1"/>
                </a:solidFill>
                <a:latin typeface="Calibri"/>
                <a:cs typeface="Calibri"/>
              </a:rPr>
              <a:t>автомагистрали М-7 «Волга» и М-5 «Урал».</a:t>
            </a:r>
          </a:p>
        </p:txBody>
      </p:sp>
    </p:spTree>
    <p:extLst>
      <p:ext uri="{BB962C8B-B14F-4D97-AF65-F5344CB8AC3E}">
        <p14:creationId xmlns:p14="http://schemas.microsoft.com/office/powerpoint/2010/main" val="79313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/>
          <p:cNvSpPr txBox="1"/>
          <p:nvPr/>
        </p:nvSpPr>
        <p:spPr>
          <a:xfrm>
            <a:off x="768531" y="152400"/>
            <a:ext cx="89681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055" marR="5080" indent="-935990"/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технические параметры проекта </a:t>
            </a:r>
          </a:p>
          <a:p>
            <a:pPr marL="948055" marR="5080" indent="-935990"/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платной автомагистрали Шали (М-7) – Бавлы (М-5)</a:t>
            </a:r>
            <a:endParaRPr lang="ru-RU" sz="1600" b="1" spc="-1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4"/>
          <p:cNvSpPr/>
          <p:nvPr/>
        </p:nvSpPr>
        <p:spPr>
          <a:xfrm flipV="1">
            <a:off x="762000" y="687706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762000" y="761999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48" y="6220292"/>
            <a:ext cx="863252" cy="561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4001" y="66294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i="1" dirty="0" smtClean="0"/>
              <a:t>АО </a:t>
            </a:r>
            <a:r>
              <a:rPr lang="ru-RU" sz="800" b="1" i="1" dirty="0" smtClean="0"/>
              <a:t>«АВТОСТРАДА»</a:t>
            </a:r>
            <a:endParaRPr lang="ru-RU" sz="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>
            <a:off x="609600" y="1981200"/>
            <a:ext cx="6705600" cy="3855098"/>
          </a:xfrm>
          <a:prstGeom prst="rect">
            <a:avLst/>
          </a:prstGeom>
          <a:gradFill>
            <a:gsLst>
              <a:gs pos="0">
                <a:srgbClr val="F5F5F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</p:pic>
      <p:graphicFrame>
        <p:nvGraphicFramePr>
          <p:cNvPr id="11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58863"/>
              </p:ext>
            </p:extLst>
          </p:nvPr>
        </p:nvGraphicFramePr>
        <p:xfrm>
          <a:off x="748937" y="1880653"/>
          <a:ext cx="6553199" cy="2996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Параметр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47110">
                      <a:solidFill>
                        <a:srgbClr val="FFFFFF"/>
                      </a:solidFill>
                      <a:prstDash val="solid"/>
                    </a:lnT>
                    <a:lnB w="41122">
                      <a:solidFill>
                        <a:srgbClr val="FFFFFF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Показатель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47110">
                      <a:solidFill>
                        <a:srgbClr val="FFFFFF"/>
                      </a:solidFill>
                      <a:prstDash val="solid"/>
                    </a:lnT>
                    <a:lnB w="41122">
                      <a:solidFill>
                        <a:srgbClr val="FFFFFF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строительства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41122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ово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строительство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41122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Категори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автомобильно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ороги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IA</a:t>
                      </a:r>
                      <a:r>
                        <a:rPr lang="ru-RU" sz="13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3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lang="ru-RU" sz="1300" spc="-5" dirty="0" smtClean="0">
                          <a:latin typeface="Calibri"/>
                          <a:cs typeface="Calibri"/>
                        </a:rPr>
                        <a:t>В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Строительна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лина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ru-RU" sz="1300" spc="-5" dirty="0" smtClean="0">
                          <a:latin typeface="Calibri"/>
                          <a:cs typeface="Calibri"/>
                        </a:rPr>
                        <a:t>435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Расчетна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скорост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вижения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км/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Количеств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поло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вижения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,6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Ширин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проезже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7,5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Ширин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бочин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3,75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Ширин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разделительно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полосы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Ширин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земляног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полотна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28,5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Осевая нагрузка, 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13,5 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703">
                      <a:solidFill>
                        <a:srgbClr val="FFFFFF"/>
                      </a:solidFill>
                      <a:prstDash val="solid"/>
                    </a:lnL>
                    <a:lnR w="13703">
                      <a:solidFill>
                        <a:srgbClr val="FFFFFF"/>
                      </a:solidFill>
                      <a:prstDash val="solid"/>
                    </a:lnR>
                    <a:lnT w="13703">
                      <a:solidFill>
                        <a:srgbClr val="FFFFFF"/>
                      </a:solidFill>
                      <a:prstDash val="solid"/>
                    </a:lnT>
                    <a:lnB w="1370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543800" y="1295400"/>
            <a:ext cx="2151695" cy="3124200"/>
          </a:xfrm>
          <a:prstGeom prst="round2DiagRect">
            <a:avLst/>
          </a:prstGeom>
          <a:solidFill>
            <a:srgbClr val="FDEFE9"/>
          </a:solidFill>
          <a:ln>
            <a:solidFill>
              <a:srgbClr val="F37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79705" algn="ctr">
              <a:lnSpc>
                <a:spcPct val="100000"/>
              </a:lnSpc>
            </a:pPr>
            <a:r>
              <a:rPr lang="ru-RU" sz="1300" spc="-5" dirty="0" smtClean="0">
                <a:solidFill>
                  <a:schemeClr val="tx1"/>
                </a:solidFill>
                <a:latin typeface="Calibri"/>
                <a:cs typeface="Calibri"/>
              </a:rPr>
              <a:t>Новая трасса </a:t>
            </a:r>
            <a:r>
              <a:rPr lang="ru-RU" sz="1300" spc="-5" dirty="0">
                <a:solidFill>
                  <a:schemeClr val="tx1"/>
                </a:solidFill>
                <a:latin typeface="Calibri"/>
                <a:cs typeface="Calibri"/>
              </a:rPr>
              <a:t>будет   полностью   освещена.   Предполагается развитие максимально функциональной и удобной для всех пользователей инфраструктуры: АЗС, кафе, </a:t>
            </a:r>
            <a:r>
              <a:rPr lang="ru-RU" sz="1300" spc="-5" dirty="0" smtClean="0">
                <a:solidFill>
                  <a:schemeClr val="tx1"/>
                </a:solidFill>
                <a:latin typeface="Calibri"/>
                <a:cs typeface="Calibri"/>
              </a:rPr>
              <a:t>магазины</a:t>
            </a:r>
            <a:r>
              <a:rPr lang="ru-RU" sz="1300" spc="-5" dirty="0">
                <a:solidFill>
                  <a:schemeClr val="tx1"/>
                </a:solidFill>
                <a:latin typeface="Calibri"/>
                <a:cs typeface="Calibri"/>
              </a:rPr>
              <a:t>,  отели,  станции  технического  осмотра  и  ремонта автомобилей, автомойки, стоянки и многое другое.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2000" y="5257800"/>
            <a:ext cx="5562600" cy="1447800"/>
          </a:xfrm>
          <a:prstGeom prst="roundRect">
            <a:avLst/>
          </a:prstGeom>
          <a:solidFill>
            <a:srgbClr val="FCDDCF"/>
          </a:solidFill>
          <a:ln>
            <a:solidFill>
              <a:srgbClr val="F47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spc="-5" dirty="0">
                <a:solidFill>
                  <a:schemeClr val="tx1"/>
                </a:solidFill>
                <a:latin typeface="Calibri"/>
                <a:cs typeface="Calibri"/>
              </a:rPr>
              <a:t>Участники движения смогут получать все возможные услуги: это любая связь, включая Интернет, </a:t>
            </a:r>
            <a:r>
              <a:rPr lang="ru-RU" sz="1300" spc="-5" dirty="0" err="1">
                <a:solidFill>
                  <a:schemeClr val="tx1"/>
                </a:solidFill>
                <a:latin typeface="Calibri"/>
                <a:cs typeface="Calibri"/>
              </a:rPr>
              <a:t>метеомониторинг</a:t>
            </a:r>
            <a:r>
              <a:rPr lang="ru-RU" sz="1300" spc="-5" dirty="0">
                <a:solidFill>
                  <a:schemeClr val="tx1"/>
                </a:solidFill>
                <a:latin typeface="Calibri"/>
                <a:cs typeface="Calibri"/>
              </a:rPr>
              <a:t> и видеоконтроль за дорогой и т.д. Планируется применение   автоматизированной   системы   взимания платы за проезд. Неотъемлемой частью станет комплекс по содержанию автодороги с современным оборудованием.  Особое  внимание  уделено  охране  окружающей среды:  предусмотрена  посадка  деревьев,  устройство очистных сооружений сточных вод вдоль дороги.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83770" y="865691"/>
            <a:ext cx="5159830" cy="868405"/>
          </a:xfrm>
          <a:prstGeom prst="round2DiagRect">
            <a:avLst/>
          </a:prstGeom>
          <a:ln w="254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179705" algn="just"/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Платная автомагистраль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Шали (М-7) – Бавлы (М-5</a:t>
            </a:r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) </a:t>
            </a:r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-</a:t>
            </a:r>
            <a:r>
              <a:rPr lang="ru-RU" sz="1400" spc="-40" dirty="0" smtClean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принципиально</a:t>
            </a:r>
            <a:r>
              <a:rPr lang="ru-RU" sz="1400" spc="105" dirty="0" smtClean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новый</a:t>
            </a:r>
            <a:r>
              <a:rPr lang="ru-RU" sz="1400" spc="11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проект</a:t>
            </a:r>
            <a:r>
              <a:rPr lang="ru-RU" sz="1400" spc="10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автомобильной</a:t>
            </a:r>
            <a:r>
              <a:rPr lang="ru-RU" sz="1400" spc="10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дороги</a:t>
            </a:r>
            <a:r>
              <a:rPr lang="ru-RU" sz="1400" spc="10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с</a:t>
            </a:r>
            <a:r>
              <a:rPr lang="ru-RU" sz="1400" spc="11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современным</a:t>
            </a:r>
            <a:r>
              <a:rPr lang="ru-RU" sz="1400" spc="-125" dirty="0" smtClean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продуманным </a:t>
            </a:r>
            <a:r>
              <a:rPr lang="ru-RU" sz="1400" spc="-12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подходом</a:t>
            </a:r>
            <a:r>
              <a:rPr lang="ru-RU" sz="1400" spc="-12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к</a:t>
            </a:r>
            <a:r>
              <a:rPr lang="ru-RU" sz="1400" spc="-12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строительству,</a:t>
            </a:r>
            <a:r>
              <a:rPr lang="ru-RU" sz="1400" spc="-12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 smtClean="0">
                <a:solidFill>
                  <a:srgbClr val="2A2A29"/>
                </a:solidFill>
                <a:latin typeface="+mj-lt"/>
                <a:cs typeface="Tahoma"/>
              </a:rPr>
              <a:t>содержанию</a:t>
            </a:r>
            <a:r>
              <a:rPr lang="ru-RU" sz="1400" spc="-130" dirty="0" smtClean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и</a:t>
            </a:r>
            <a:r>
              <a:rPr lang="ru-RU" sz="1400" spc="-13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главное</a:t>
            </a:r>
            <a:r>
              <a:rPr lang="ru-RU" sz="1400" spc="-125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-</a:t>
            </a:r>
            <a:r>
              <a:rPr lang="ru-RU" sz="1400" spc="-13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обеспечению</a:t>
            </a:r>
            <a:r>
              <a:rPr lang="ru-RU" sz="1400" spc="-13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безопасности</a:t>
            </a:r>
            <a:r>
              <a:rPr lang="ru-RU" sz="1400" spc="-130" dirty="0">
                <a:solidFill>
                  <a:srgbClr val="2A2A29"/>
                </a:solidFill>
                <a:latin typeface="+mj-lt"/>
                <a:cs typeface="Tahoma"/>
              </a:rPr>
              <a:t> </a:t>
            </a:r>
            <a:r>
              <a:rPr lang="ru-RU" sz="1400" dirty="0">
                <a:solidFill>
                  <a:srgbClr val="2A2A29"/>
                </a:solidFill>
                <a:latin typeface="+mj-lt"/>
                <a:cs typeface="Tahoma"/>
              </a:rPr>
              <a:t>движения.</a:t>
            </a:r>
            <a:endParaRPr lang="ru-RU" sz="14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952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/>
          <p:cNvSpPr txBox="1"/>
          <p:nvPr/>
        </p:nvSpPr>
        <p:spPr>
          <a:xfrm>
            <a:off x="768531" y="117157"/>
            <a:ext cx="89681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055" marR="5080" indent="-935990"/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ходе реализации проекта </a:t>
            </a:r>
            <a:endParaRPr lang="ru-RU" sz="1600" b="1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48055" marR="5080" indent="-935990"/>
            <a:r>
              <a:rPr lang="ru-RU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</a:t>
            </a:r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платной автомагистрали Шали (М-7) – Бавлы (М-5)</a:t>
            </a:r>
          </a:p>
        </p:txBody>
      </p:sp>
      <p:sp>
        <p:nvSpPr>
          <p:cNvPr id="26" name="object 4"/>
          <p:cNvSpPr/>
          <p:nvPr/>
        </p:nvSpPr>
        <p:spPr>
          <a:xfrm flipV="1">
            <a:off x="762000" y="687706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762000" y="761999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58"/>
          <p:cNvSpPr/>
          <p:nvPr/>
        </p:nvSpPr>
        <p:spPr>
          <a:xfrm>
            <a:off x="609600" y="5535766"/>
            <a:ext cx="2362200" cy="1322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6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40893"/>
            <a:ext cx="2362200" cy="13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35766"/>
            <a:ext cx="2362200" cy="13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419"/>
          <p:cNvSpPr/>
          <p:nvPr/>
        </p:nvSpPr>
        <p:spPr>
          <a:xfrm>
            <a:off x="7696201" y="5535766"/>
            <a:ext cx="2209800" cy="1322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grayscl/>
            <a:lum bright="20000" contrast="-40000"/>
          </a:blip>
          <a:stretch>
            <a:fillRect/>
          </a:stretch>
        </p:blipFill>
        <p:spPr>
          <a:xfrm>
            <a:off x="609600" y="1555102"/>
            <a:ext cx="6705600" cy="3855098"/>
          </a:xfrm>
          <a:prstGeom prst="rect">
            <a:avLst/>
          </a:prstGeom>
          <a:gradFill>
            <a:gsLst>
              <a:gs pos="0">
                <a:srgbClr val="F5F5F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</p:pic>
      <p:sp>
        <p:nvSpPr>
          <p:cNvPr id="12" name="object 47"/>
          <p:cNvSpPr txBox="1"/>
          <p:nvPr/>
        </p:nvSpPr>
        <p:spPr>
          <a:xfrm>
            <a:off x="762001" y="914400"/>
            <a:ext cx="84582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Протяженность трассы </a:t>
            </a:r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298 км</a:t>
            </a:r>
            <a:r>
              <a:rPr lang="ru-RU" sz="1600" spc="-10" dirty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категория I-А, четыре полосы движения</a:t>
            </a:r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000" spc="-10" dirty="0">
              <a:solidFill>
                <a:srgbClr val="F374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бизнес-план проекта;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выполнены проектно-изыскательские работы;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получены положительные заключения государственной экспертизы;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подготовлена проектная документация;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подготовлена рабочая документация;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завершаются работы по межеванию и оформлению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 и лесных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массивов;</a:t>
            </a:r>
          </a:p>
          <a:p>
            <a:pPr marL="414000">
              <a:lnSpc>
                <a:spcPct val="150000"/>
              </a:lnSpc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протяженности всего участка автомагистрали возведено земляное полотно, переустроены инженерные коммуникации, ведется строительство искусственных сооружений, мостов, путепроводов.</a:t>
            </a:r>
          </a:p>
          <a:p>
            <a:endParaRPr lang="ru-RU" sz="7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  <a:r>
              <a:rPr lang="ru-RU" sz="1600" spc="-10" dirty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сметная стоимость </a:t>
            </a:r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составляет 174 </a:t>
            </a:r>
            <a:r>
              <a:rPr lang="ru-RU" sz="1600" spc="-10" dirty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рублей</a:t>
            </a:r>
            <a:r>
              <a:rPr lang="ru-RU" sz="1600" spc="-10" dirty="0" smtClean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700" spc="-10" dirty="0" smtClean="0">
              <a:solidFill>
                <a:srgbClr val="F374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7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/>
          <p:cNvSpPr txBox="1"/>
          <p:nvPr/>
        </p:nvSpPr>
        <p:spPr>
          <a:xfrm>
            <a:off x="762000" y="228600"/>
            <a:ext cx="89681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055" marR="5080" indent="-935990"/>
            <a:r>
              <a:rPr lang="ru-RU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 реализации </a:t>
            </a:r>
            <a:r>
              <a:rPr lang="ru-RU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</a:t>
            </a:r>
          </a:p>
          <a:p>
            <a:pPr marL="948055" marR="5080" indent="-935990"/>
            <a:r>
              <a:rPr lang="ru-RU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платной автомагистрали Шали (М-7) – Бавлы (М-5)</a:t>
            </a:r>
            <a:endParaRPr lang="ru-RU" sz="1600" b="1" spc="-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4"/>
          <p:cNvSpPr/>
          <p:nvPr/>
        </p:nvSpPr>
        <p:spPr>
          <a:xfrm flipV="1">
            <a:off x="762000" y="687706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762000" y="761999"/>
            <a:ext cx="7068505" cy="45719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654" y="0"/>
                </a:lnTo>
              </a:path>
            </a:pathLst>
          </a:custGeom>
          <a:ln w="11176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>
            <a:off x="609600" y="1936102"/>
            <a:ext cx="6705600" cy="3855098"/>
          </a:xfrm>
          <a:prstGeom prst="rect">
            <a:avLst/>
          </a:prstGeom>
          <a:gradFill>
            <a:gsLst>
              <a:gs pos="0">
                <a:srgbClr val="F5F5F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</p:pic>
      <p:sp>
        <p:nvSpPr>
          <p:cNvPr id="8" name="object 47"/>
          <p:cNvSpPr txBox="1"/>
          <p:nvPr/>
        </p:nvSpPr>
        <p:spPr>
          <a:xfrm>
            <a:off x="762001" y="1143000"/>
            <a:ext cx="7391399" cy="523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379345" algn="l"/>
                <a:tab pos="4095750" algn="l"/>
                <a:tab pos="6086475" algn="l"/>
                <a:tab pos="6728459" algn="l"/>
              </a:tabLst>
            </a:pPr>
            <a:r>
              <a:rPr lang="ru-RU" sz="1600" spc="-10" dirty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	транспортной	инфраструктуры	на	основе формирования и дальнейшего развития опорной транспортной сети РФ;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использования транзитного потенциала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РТ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развитие экспорта</a:t>
            </a:r>
          </a:p>
          <a:p>
            <a:pPr marL="12700">
              <a:lnSpc>
                <a:spcPct val="100000"/>
              </a:lnSpc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транспортных 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услуг;</a:t>
            </a:r>
            <a:endParaRPr lang="ru-RU" sz="16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00025">
              <a:lnSpc>
                <a:spcPct val="162500"/>
              </a:lnSpc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экономической эффективности перевозок грузов и пассажиров; </a:t>
            </a:r>
          </a:p>
          <a:p>
            <a:pPr marL="12700" marR="200025">
              <a:lnSpc>
                <a:spcPct val="162500"/>
              </a:lnSpc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транспортной безопасности и надежности;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873250" algn="l"/>
                <a:tab pos="4699000" algn="l"/>
                <a:tab pos="5807710" algn="l"/>
                <a:tab pos="6920230" algn="l"/>
              </a:tabLst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	социально-экономического	развития	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Татарстан;</a:t>
            </a:r>
            <a:endParaRPr lang="ru-RU" sz="16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985">
              <a:lnSpc>
                <a:spcPct val="100000"/>
              </a:lnSpc>
              <a:spcBef>
                <a:spcPts val="1200"/>
              </a:spcBef>
              <a:tabLst>
                <a:tab pos="1438910" algn="l"/>
                <a:tab pos="2912745" algn="l"/>
                <a:tab pos="4530090" algn="l"/>
                <a:tab pos="5324475" algn="l"/>
                <a:tab pos="5970270" algn="l"/>
                <a:tab pos="7272020" algn="l"/>
              </a:tabLst>
            </a:pP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	доступности	транспортных	услуг	для	населения и хозяйствующих субъектов;</a:t>
            </a:r>
          </a:p>
          <a:p>
            <a:pPr marL="12700" marR="6985">
              <a:lnSpc>
                <a:spcPct val="100000"/>
              </a:lnSpc>
              <a:spcBef>
                <a:spcPts val="1200"/>
              </a:spcBef>
              <a:tabLst>
                <a:tab pos="1438910" algn="l"/>
                <a:tab pos="2912745" algn="l"/>
                <a:tab pos="4530090" algn="l"/>
                <a:tab pos="5324475" algn="l"/>
                <a:tab pos="5970270" algn="l"/>
                <a:tab pos="7272020" algn="l"/>
              </a:tabLst>
            </a:pPr>
            <a:endParaRPr lang="ru-RU" sz="6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 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импорта   и   экспорта   технологий   и   инноваций   в   сфере строительства   и   эксплуатации   транспортной   и   </a:t>
            </a:r>
            <a:r>
              <a:rPr lang="ru-RU" sz="1600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терминально</a:t>
            </a:r>
            <a:r>
              <a:rPr lang="ru-RU" sz="16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складской </a:t>
            </a:r>
            <a:r>
              <a:rPr lang="ru-RU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инфраструктуры;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lang="ru-RU" sz="1600" spc="-10" dirty="0">
                <a:solidFill>
                  <a:srgbClr val="F374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зарубежных инвестиций в экономику РФ.</a:t>
            </a:r>
          </a:p>
          <a:p>
            <a:pPr marL="12700" marR="6985">
              <a:lnSpc>
                <a:spcPct val="100000"/>
              </a:lnSpc>
              <a:spcBef>
                <a:spcPts val="1200"/>
              </a:spcBef>
              <a:tabLst>
                <a:tab pos="1438910" algn="l"/>
                <a:tab pos="2912745" algn="l"/>
                <a:tab pos="4530090" algn="l"/>
                <a:tab pos="5324475" algn="l"/>
                <a:tab pos="5970270" algn="l"/>
                <a:tab pos="7272020" algn="l"/>
              </a:tabLst>
            </a:pPr>
            <a:endParaRPr lang="ru-RU" sz="1600" dirty="0">
              <a:latin typeface="Arial"/>
              <a:cs typeface="Arial"/>
            </a:endParaRPr>
          </a:p>
          <a:p>
            <a:endParaRPr lang="ru-RU" sz="7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7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48" y="6220292"/>
            <a:ext cx="863252" cy="561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4001" y="66294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i="1" dirty="0"/>
              <a:t>А</a:t>
            </a:r>
            <a:r>
              <a:rPr lang="ru-RU" sz="800" b="1" i="1" dirty="0" smtClean="0"/>
              <a:t>О </a:t>
            </a:r>
            <a:r>
              <a:rPr lang="ru-RU" sz="800" b="1" i="1" dirty="0" smtClean="0"/>
              <a:t>«АВТОСТРАДА»</a:t>
            </a:r>
            <a:endParaRPr lang="ru-RU" sz="800" b="1" i="1" dirty="0"/>
          </a:p>
        </p:txBody>
      </p:sp>
    </p:spTree>
    <p:extLst>
      <p:ext uri="{BB962C8B-B14F-4D97-AF65-F5344CB8AC3E}">
        <p14:creationId xmlns:p14="http://schemas.microsoft.com/office/powerpoint/2010/main" val="31742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Box 822"/>
          <p:cNvSpPr txBox="1"/>
          <p:nvPr/>
        </p:nvSpPr>
        <p:spPr>
          <a:xfrm>
            <a:off x="3473473" y="135713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проекта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4" name="object 783"/>
          <p:cNvSpPr/>
          <p:nvPr/>
        </p:nvSpPr>
        <p:spPr>
          <a:xfrm>
            <a:off x="5661044" y="609600"/>
            <a:ext cx="1092410" cy="676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784"/>
          <p:cNvSpPr/>
          <p:nvPr/>
        </p:nvSpPr>
        <p:spPr>
          <a:xfrm>
            <a:off x="5632096" y="1350466"/>
            <a:ext cx="1156335" cy="116205"/>
          </a:xfrm>
          <a:custGeom>
            <a:avLst/>
            <a:gdLst/>
            <a:ahLst/>
            <a:cxnLst/>
            <a:rect l="l" t="t" r="r" b="b"/>
            <a:pathLst>
              <a:path w="1156335" h="116205">
                <a:moveTo>
                  <a:pt x="131514" y="0"/>
                </a:moveTo>
                <a:lnTo>
                  <a:pt x="65843" y="21"/>
                </a:lnTo>
                <a:lnTo>
                  <a:pt x="28332" y="28655"/>
                </a:lnTo>
                <a:lnTo>
                  <a:pt x="0" y="115901"/>
                </a:lnTo>
                <a:lnTo>
                  <a:pt x="30099" y="115901"/>
                </a:lnTo>
                <a:lnTo>
                  <a:pt x="45151" y="69540"/>
                </a:lnTo>
                <a:lnTo>
                  <a:pt x="108914" y="69540"/>
                </a:lnTo>
                <a:lnTo>
                  <a:pt x="116448" y="46360"/>
                </a:lnTo>
                <a:lnTo>
                  <a:pt x="52638" y="46360"/>
                </a:lnTo>
                <a:lnTo>
                  <a:pt x="58406" y="28655"/>
                </a:lnTo>
                <a:lnTo>
                  <a:pt x="122202" y="28655"/>
                </a:lnTo>
                <a:lnTo>
                  <a:pt x="131514" y="0"/>
                </a:lnTo>
                <a:close/>
              </a:path>
              <a:path w="1156335" h="116205">
                <a:moveTo>
                  <a:pt x="108914" y="69540"/>
                </a:moveTo>
                <a:lnTo>
                  <a:pt x="78797" y="69540"/>
                </a:lnTo>
                <a:lnTo>
                  <a:pt x="63715" y="115901"/>
                </a:lnTo>
                <a:lnTo>
                  <a:pt x="93847" y="115901"/>
                </a:lnTo>
                <a:lnTo>
                  <a:pt x="108914" y="69540"/>
                </a:lnTo>
                <a:close/>
              </a:path>
              <a:path w="1156335" h="116205">
                <a:moveTo>
                  <a:pt x="239029" y="0"/>
                </a:moveTo>
                <a:lnTo>
                  <a:pt x="155263" y="0"/>
                </a:lnTo>
                <a:lnTo>
                  <a:pt x="117596" y="115901"/>
                </a:lnTo>
                <a:lnTo>
                  <a:pt x="198784" y="115901"/>
                </a:lnTo>
                <a:lnTo>
                  <a:pt x="205221" y="113435"/>
                </a:lnTo>
                <a:lnTo>
                  <a:pt x="158161" y="84189"/>
                </a:lnTo>
                <a:lnTo>
                  <a:pt x="163259" y="68576"/>
                </a:lnTo>
                <a:lnTo>
                  <a:pt x="226955" y="68576"/>
                </a:lnTo>
                <a:lnTo>
                  <a:pt x="227544" y="65678"/>
                </a:lnTo>
                <a:lnTo>
                  <a:pt x="227544" y="59665"/>
                </a:lnTo>
                <a:lnTo>
                  <a:pt x="226039" y="57146"/>
                </a:lnTo>
                <a:lnTo>
                  <a:pt x="223037" y="55537"/>
                </a:lnTo>
                <a:lnTo>
                  <a:pt x="230118" y="50816"/>
                </a:lnTo>
                <a:lnTo>
                  <a:pt x="234626" y="45394"/>
                </a:lnTo>
                <a:lnTo>
                  <a:pt x="170718" y="45394"/>
                </a:lnTo>
                <a:lnTo>
                  <a:pt x="175441" y="31388"/>
                </a:lnTo>
                <a:lnTo>
                  <a:pt x="239115" y="31388"/>
                </a:lnTo>
                <a:lnTo>
                  <a:pt x="243373" y="18244"/>
                </a:lnTo>
                <a:lnTo>
                  <a:pt x="244123" y="14432"/>
                </a:lnTo>
                <a:lnTo>
                  <a:pt x="244123" y="3808"/>
                </a:lnTo>
                <a:lnTo>
                  <a:pt x="239029" y="0"/>
                </a:lnTo>
                <a:close/>
              </a:path>
              <a:path w="1156335" h="116205">
                <a:moveTo>
                  <a:pt x="226955" y="68576"/>
                </a:moveTo>
                <a:lnTo>
                  <a:pt x="196959" y="68576"/>
                </a:lnTo>
                <a:lnTo>
                  <a:pt x="191912" y="84189"/>
                </a:lnTo>
                <a:lnTo>
                  <a:pt x="221963" y="84189"/>
                </a:lnTo>
                <a:lnTo>
                  <a:pt x="226846" y="69112"/>
                </a:lnTo>
                <a:lnTo>
                  <a:pt x="226955" y="68576"/>
                </a:lnTo>
                <a:close/>
              </a:path>
              <a:path w="1156335" h="116205">
                <a:moveTo>
                  <a:pt x="122202" y="28655"/>
                </a:moveTo>
                <a:lnTo>
                  <a:pt x="91914" y="28655"/>
                </a:lnTo>
                <a:lnTo>
                  <a:pt x="86147" y="46360"/>
                </a:lnTo>
                <a:lnTo>
                  <a:pt x="116448" y="46360"/>
                </a:lnTo>
                <a:lnTo>
                  <a:pt x="122202" y="28655"/>
                </a:lnTo>
                <a:close/>
              </a:path>
              <a:path w="1156335" h="116205">
                <a:moveTo>
                  <a:pt x="239115" y="31388"/>
                </a:moveTo>
                <a:lnTo>
                  <a:pt x="209030" y="31388"/>
                </a:lnTo>
                <a:lnTo>
                  <a:pt x="204364" y="45394"/>
                </a:lnTo>
                <a:lnTo>
                  <a:pt x="234626" y="45394"/>
                </a:lnTo>
                <a:lnTo>
                  <a:pt x="236559" y="39278"/>
                </a:lnTo>
                <a:lnTo>
                  <a:pt x="239115" y="31388"/>
                </a:lnTo>
                <a:close/>
              </a:path>
              <a:path w="1156335" h="116205">
                <a:moveTo>
                  <a:pt x="319708" y="29940"/>
                </a:moveTo>
                <a:lnTo>
                  <a:pt x="289284" y="29940"/>
                </a:lnTo>
                <a:lnTo>
                  <a:pt x="261273" y="115901"/>
                </a:lnTo>
                <a:lnTo>
                  <a:pt x="291701" y="115901"/>
                </a:lnTo>
                <a:lnTo>
                  <a:pt x="319708" y="29940"/>
                </a:lnTo>
                <a:close/>
              </a:path>
              <a:path w="1156335" h="116205">
                <a:moveTo>
                  <a:pt x="446162" y="0"/>
                </a:moveTo>
                <a:lnTo>
                  <a:pt x="402523" y="52"/>
                </a:lnTo>
                <a:lnTo>
                  <a:pt x="365673" y="29940"/>
                </a:lnTo>
                <a:lnTo>
                  <a:pt x="345553" y="91540"/>
                </a:lnTo>
                <a:lnTo>
                  <a:pt x="344422" y="97174"/>
                </a:lnTo>
                <a:lnTo>
                  <a:pt x="344456" y="107531"/>
                </a:lnTo>
                <a:lnTo>
                  <a:pt x="347000" y="111556"/>
                </a:lnTo>
                <a:lnTo>
                  <a:pt x="352151" y="113809"/>
                </a:lnTo>
                <a:lnTo>
                  <a:pt x="355586" y="115206"/>
                </a:lnTo>
                <a:lnTo>
                  <a:pt x="360791" y="115901"/>
                </a:lnTo>
                <a:lnTo>
                  <a:pt x="405738" y="115783"/>
                </a:lnTo>
                <a:lnTo>
                  <a:pt x="441655" y="84674"/>
                </a:lnTo>
                <a:lnTo>
                  <a:pt x="377906" y="84513"/>
                </a:lnTo>
                <a:lnTo>
                  <a:pt x="395909" y="29940"/>
                </a:lnTo>
                <a:lnTo>
                  <a:pt x="459529" y="29940"/>
                </a:lnTo>
                <a:lnTo>
                  <a:pt x="461562" y="23715"/>
                </a:lnTo>
                <a:lnTo>
                  <a:pt x="462582" y="18618"/>
                </a:lnTo>
                <a:lnTo>
                  <a:pt x="462582" y="8639"/>
                </a:lnTo>
                <a:lnTo>
                  <a:pt x="460004" y="4507"/>
                </a:lnTo>
                <a:lnTo>
                  <a:pt x="451417" y="751"/>
                </a:lnTo>
                <a:lnTo>
                  <a:pt x="446162" y="0"/>
                </a:lnTo>
                <a:close/>
              </a:path>
              <a:path w="1156335" h="116205">
                <a:moveTo>
                  <a:pt x="579696" y="0"/>
                </a:moveTo>
                <a:lnTo>
                  <a:pt x="518587" y="66"/>
                </a:lnTo>
                <a:lnTo>
                  <a:pt x="481985" y="29940"/>
                </a:lnTo>
                <a:lnTo>
                  <a:pt x="461648" y="92026"/>
                </a:lnTo>
                <a:lnTo>
                  <a:pt x="460414" y="97872"/>
                </a:lnTo>
                <a:lnTo>
                  <a:pt x="460414" y="107960"/>
                </a:lnTo>
                <a:lnTo>
                  <a:pt x="463153" y="111930"/>
                </a:lnTo>
                <a:lnTo>
                  <a:pt x="468622" y="113972"/>
                </a:lnTo>
                <a:lnTo>
                  <a:pt x="471952" y="115257"/>
                </a:lnTo>
                <a:lnTo>
                  <a:pt x="477208" y="115901"/>
                </a:lnTo>
                <a:lnTo>
                  <a:pt x="542029" y="115901"/>
                </a:lnTo>
                <a:lnTo>
                  <a:pt x="552171" y="84513"/>
                </a:lnTo>
                <a:lnTo>
                  <a:pt x="494543" y="84513"/>
                </a:lnTo>
                <a:lnTo>
                  <a:pt x="512409" y="29940"/>
                </a:lnTo>
                <a:lnTo>
                  <a:pt x="570042" y="29940"/>
                </a:lnTo>
                <a:lnTo>
                  <a:pt x="579696" y="0"/>
                </a:lnTo>
                <a:close/>
              </a:path>
              <a:path w="1156335" h="116205">
                <a:moveTo>
                  <a:pt x="459529" y="29940"/>
                </a:moveTo>
                <a:lnTo>
                  <a:pt x="429422" y="29940"/>
                </a:lnTo>
                <a:lnTo>
                  <a:pt x="411419" y="84513"/>
                </a:lnTo>
                <a:lnTo>
                  <a:pt x="441707" y="84513"/>
                </a:lnTo>
                <a:lnTo>
                  <a:pt x="459529" y="29940"/>
                </a:lnTo>
                <a:close/>
              </a:path>
              <a:path w="1156335" h="116205">
                <a:moveTo>
                  <a:pt x="359147" y="0"/>
                </a:moveTo>
                <a:lnTo>
                  <a:pt x="269165" y="0"/>
                </a:lnTo>
                <a:lnTo>
                  <a:pt x="259501" y="29940"/>
                </a:lnTo>
                <a:lnTo>
                  <a:pt x="349491" y="29940"/>
                </a:lnTo>
                <a:lnTo>
                  <a:pt x="359147" y="0"/>
                </a:lnTo>
                <a:close/>
              </a:path>
              <a:path w="1156335" h="116205">
                <a:moveTo>
                  <a:pt x="648362" y="29940"/>
                </a:moveTo>
                <a:lnTo>
                  <a:pt x="617936" y="29940"/>
                </a:lnTo>
                <a:lnTo>
                  <a:pt x="589927" y="115901"/>
                </a:lnTo>
                <a:lnTo>
                  <a:pt x="620351" y="115901"/>
                </a:lnTo>
                <a:lnTo>
                  <a:pt x="648362" y="29940"/>
                </a:lnTo>
                <a:close/>
              </a:path>
              <a:path w="1156335" h="116205">
                <a:moveTo>
                  <a:pt x="780230" y="0"/>
                </a:moveTo>
                <a:lnTo>
                  <a:pt x="708169" y="0"/>
                </a:lnTo>
                <a:lnTo>
                  <a:pt x="670502" y="115901"/>
                </a:lnTo>
                <a:lnTo>
                  <a:pt x="700764" y="115901"/>
                </a:lnTo>
                <a:lnTo>
                  <a:pt x="715521" y="70509"/>
                </a:lnTo>
                <a:lnTo>
                  <a:pt x="756810" y="70441"/>
                </a:lnTo>
                <a:lnTo>
                  <a:pt x="769269" y="67067"/>
                </a:lnTo>
                <a:lnTo>
                  <a:pt x="778869" y="58610"/>
                </a:lnTo>
                <a:lnTo>
                  <a:pt x="785198" y="45877"/>
                </a:lnTo>
                <a:lnTo>
                  <a:pt x="723463" y="45877"/>
                </a:lnTo>
                <a:lnTo>
                  <a:pt x="728639" y="29940"/>
                </a:lnTo>
                <a:lnTo>
                  <a:pt x="790695" y="29940"/>
                </a:lnTo>
                <a:lnTo>
                  <a:pt x="792896" y="22913"/>
                </a:lnTo>
                <a:lnTo>
                  <a:pt x="793968" y="17491"/>
                </a:lnTo>
                <a:lnTo>
                  <a:pt x="793968" y="8049"/>
                </a:lnTo>
                <a:lnTo>
                  <a:pt x="791878" y="4236"/>
                </a:lnTo>
                <a:lnTo>
                  <a:pt x="787694" y="2090"/>
                </a:lnTo>
                <a:lnTo>
                  <a:pt x="784792" y="697"/>
                </a:lnTo>
                <a:lnTo>
                  <a:pt x="780230" y="0"/>
                </a:lnTo>
                <a:close/>
              </a:path>
              <a:path w="1156335" h="116205">
                <a:moveTo>
                  <a:pt x="914626" y="0"/>
                </a:moveTo>
                <a:lnTo>
                  <a:pt x="848957" y="21"/>
                </a:lnTo>
                <a:lnTo>
                  <a:pt x="811443" y="28655"/>
                </a:lnTo>
                <a:lnTo>
                  <a:pt x="783111" y="115901"/>
                </a:lnTo>
                <a:lnTo>
                  <a:pt x="813214" y="115901"/>
                </a:lnTo>
                <a:lnTo>
                  <a:pt x="828262" y="69540"/>
                </a:lnTo>
                <a:lnTo>
                  <a:pt x="892026" y="69540"/>
                </a:lnTo>
                <a:lnTo>
                  <a:pt x="899559" y="46360"/>
                </a:lnTo>
                <a:lnTo>
                  <a:pt x="835750" y="46360"/>
                </a:lnTo>
                <a:lnTo>
                  <a:pt x="841517" y="28655"/>
                </a:lnTo>
                <a:lnTo>
                  <a:pt x="905313" y="28655"/>
                </a:lnTo>
                <a:lnTo>
                  <a:pt x="914626" y="0"/>
                </a:lnTo>
                <a:close/>
              </a:path>
              <a:path w="1156335" h="116205">
                <a:moveTo>
                  <a:pt x="892026" y="69540"/>
                </a:moveTo>
                <a:lnTo>
                  <a:pt x="861908" y="69540"/>
                </a:lnTo>
                <a:lnTo>
                  <a:pt x="846828" y="115901"/>
                </a:lnTo>
                <a:lnTo>
                  <a:pt x="876960" y="115901"/>
                </a:lnTo>
                <a:lnTo>
                  <a:pt x="892026" y="69540"/>
                </a:lnTo>
                <a:close/>
              </a:path>
              <a:path w="1156335" h="116205">
                <a:moveTo>
                  <a:pt x="1014681" y="84513"/>
                </a:moveTo>
                <a:lnTo>
                  <a:pt x="906987" y="84513"/>
                </a:lnTo>
                <a:lnTo>
                  <a:pt x="896846" y="115901"/>
                </a:lnTo>
                <a:lnTo>
                  <a:pt x="1004540" y="115901"/>
                </a:lnTo>
                <a:lnTo>
                  <a:pt x="1014681" y="84513"/>
                </a:lnTo>
                <a:close/>
              </a:path>
              <a:path w="1156335" h="116205">
                <a:moveTo>
                  <a:pt x="1155783" y="0"/>
                </a:moveTo>
                <a:lnTo>
                  <a:pt x="1090110" y="21"/>
                </a:lnTo>
                <a:lnTo>
                  <a:pt x="1052596" y="28655"/>
                </a:lnTo>
                <a:lnTo>
                  <a:pt x="1024265" y="115901"/>
                </a:lnTo>
                <a:lnTo>
                  <a:pt x="1054367" y="115901"/>
                </a:lnTo>
                <a:lnTo>
                  <a:pt x="1069420" y="69540"/>
                </a:lnTo>
                <a:lnTo>
                  <a:pt x="1133181" y="69540"/>
                </a:lnTo>
                <a:lnTo>
                  <a:pt x="1140715" y="46360"/>
                </a:lnTo>
                <a:lnTo>
                  <a:pt x="1076904" y="46360"/>
                </a:lnTo>
                <a:lnTo>
                  <a:pt x="1082671" y="28655"/>
                </a:lnTo>
                <a:lnTo>
                  <a:pt x="1146470" y="28655"/>
                </a:lnTo>
                <a:lnTo>
                  <a:pt x="1155783" y="0"/>
                </a:lnTo>
                <a:close/>
              </a:path>
              <a:path w="1156335" h="116205">
                <a:moveTo>
                  <a:pt x="1133181" y="69540"/>
                </a:moveTo>
                <a:lnTo>
                  <a:pt x="1103064" y="69540"/>
                </a:lnTo>
                <a:lnTo>
                  <a:pt x="1087984" y="115901"/>
                </a:lnTo>
                <a:lnTo>
                  <a:pt x="1118113" y="115901"/>
                </a:lnTo>
                <a:lnTo>
                  <a:pt x="1133181" y="69540"/>
                </a:lnTo>
                <a:close/>
              </a:path>
              <a:path w="1156335" h="116205">
                <a:moveTo>
                  <a:pt x="1033030" y="0"/>
                </a:moveTo>
                <a:lnTo>
                  <a:pt x="971763" y="21"/>
                </a:lnTo>
                <a:lnTo>
                  <a:pt x="934350" y="28655"/>
                </a:lnTo>
                <a:lnTo>
                  <a:pt x="916164" y="84513"/>
                </a:lnTo>
                <a:lnTo>
                  <a:pt x="945942" y="84513"/>
                </a:lnTo>
                <a:lnTo>
                  <a:pt x="963863" y="29940"/>
                </a:lnTo>
                <a:lnTo>
                  <a:pt x="1023279" y="29940"/>
                </a:lnTo>
                <a:lnTo>
                  <a:pt x="1033030" y="0"/>
                </a:lnTo>
                <a:close/>
              </a:path>
              <a:path w="1156335" h="116205">
                <a:moveTo>
                  <a:pt x="1023279" y="29940"/>
                </a:moveTo>
                <a:lnTo>
                  <a:pt x="992948" y="29940"/>
                </a:lnTo>
                <a:lnTo>
                  <a:pt x="974998" y="84513"/>
                </a:lnTo>
                <a:lnTo>
                  <a:pt x="1005504" y="84513"/>
                </a:lnTo>
                <a:lnTo>
                  <a:pt x="1023279" y="29940"/>
                </a:lnTo>
                <a:close/>
              </a:path>
              <a:path w="1156335" h="116205">
                <a:moveTo>
                  <a:pt x="905313" y="28655"/>
                </a:moveTo>
                <a:lnTo>
                  <a:pt x="875026" y="28655"/>
                </a:lnTo>
                <a:lnTo>
                  <a:pt x="869259" y="46360"/>
                </a:lnTo>
                <a:lnTo>
                  <a:pt x="899559" y="46360"/>
                </a:lnTo>
                <a:lnTo>
                  <a:pt x="905313" y="28655"/>
                </a:lnTo>
                <a:close/>
              </a:path>
              <a:path w="1156335" h="116205">
                <a:moveTo>
                  <a:pt x="1146470" y="28655"/>
                </a:moveTo>
                <a:lnTo>
                  <a:pt x="1116183" y="28655"/>
                </a:lnTo>
                <a:lnTo>
                  <a:pt x="1110413" y="46360"/>
                </a:lnTo>
                <a:lnTo>
                  <a:pt x="1140715" y="46360"/>
                </a:lnTo>
                <a:lnTo>
                  <a:pt x="1146470" y="28655"/>
                </a:lnTo>
                <a:close/>
              </a:path>
              <a:path w="1156335" h="116205">
                <a:moveTo>
                  <a:pt x="790695" y="29940"/>
                </a:moveTo>
                <a:lnTo>
                  <a:pt x="760484" y="29940"/>
                </a:lnTo>
                <a:lnTo>
                  <a:pt x="755175" y="45877"/>
                </a:lnTo>
                <a:lnTo>
                  <a:pt x="785198" y="45877"/>
                </a:lnTo>
                <a:lnTo>
                  <a:pt x="785599" y="45071"/>
                </a:lnTo>
                <a:lnTo>
                  <a:pt x="787316" y="39919"/>
                </a:lnTo>
                <a:lnTo>
                  <a:pt x="790695" y="29940"/>
                </a:lnTo>
                <a:close/>
              </a:path>
              <a:path w="1156335" h="116205">
                <a:moveTo>
                  <a:pt x="687801" y="0"/>
                </a:moveTo>
                <a:lnTo>
                  <a:pt x="597815" y="0"/>
                </a:lnTo>
                <a:lnTo>
                  <a:pt x="588157" y="29940"/>
                </a:lnTo>
                <a:lnTo>
                  <a:pt x="678143" y="29940"/>
                </a:lnTo>
                <a:lnTo>
                  <a:pt x="687801" y="0"/>
                </a:lnTo>
                <a:close/>
              </a:path>
            </a:pathLst>
          </a:custGeom>
          <a:solidFill>
            <a:srgbClr val="AF9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16"/>
          <p:cNvSpPr txBox="1"/>
          <p:nvPr/>
        </p:nvSpPr>
        <p:spPr>
          <a:xfrm>
            <a:off x="1580797" y="1659563"/>
            <a:ext cx="744833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Акционерное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общество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«Автострада»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в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Татарстане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–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предприятие</a:t>
            </a:r>
            <a:r>
              <a:rPr sz="1000" spc="-7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с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универсальным</a:t>
            </a:r>
            <a:r>
              <a:rPr sz="1000" spc="-65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подходом в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реализации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перспективных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проектов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–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при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поддержке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правительства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республики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и</a:t>
            </a:r>
            <a:r>
              <a:rPr sz="1000" spc="-9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 err="1" smtClean="0">
                <a:solidFill>
                  <a:srgbClr val="2A2A29"/>
                </a:solidFill>
                <a:latin typeface="Tahoma"/>
                <a:cs typeface="Tahoma"/>
              </a:rPr>
              <a:t>финансировании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spc="-140" dirty="0" smtClean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АО </a:t>
            </a:r>
            <a:r>
              <a:rPr sz="1000" spc="-140" dirty="0" smtClean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«СМП-Нефтегаз»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стало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основным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застройщиком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новой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трассы.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На </a:t>
            </a:r>
            <a:r>
              <a:rPr sz="1000" spc="-14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 err="1">
                <a:solidFill>
                  <a:srgbClr val="2A2A29"/>
                </a:solidFill>
                <a:latin typeface="Tahoma"/>
                <a:cs typeface="Tahoma"/>
              </a:rPr>
              <a:t>строительство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участка МТМ «Европа-Западный Китай» 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ОАО</a:t>
            </a:r>
            <a:r>
              <a:rPr sz="1000" spc="-130" dirty="0" smtClean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«СМП-Нефтегаз»</a:t>
            </a:r>
            <a:r>
              <a:rPr sz="1000" spc="-13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инвестировало</a:t>
            </a:r>
            <a:r>
              <a:rPr sz="1000" spc="-13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в</a:t>
            </a:r>
            <a:r>
              <a:rPr sz="1000" spc="-13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 err="1">
                <a:solidFill>
                  <a:srgbClr val="2A2A29"/>
                </a:solidFill>
                <a:latin typeface="Tahoma"/>
                <a:cs typeface="Tahoma"/>
              </a:rPr>
              <a:t>проект</a:t>
            </a:r>
            <a:r>
              <a:rPr sz="1000" spc="-130" dirty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lang="ru-RU" sz="1000" spc="-130" dirty="0" smtClean="0">
                <a:solidFill>
                  <a:srgbClr val="2A2A29"/>
                </a:solidFill>
                <a:latin typeface="Tahoma"/>
                <a:cs typeface="Tahoma"/>
              </a:rPr>
              <a:t> более  </a:t>
            </a: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21 </a:t>
            </a:r>
            <a:r>
              <a:rPr sz="1000" dirty="0" err="1" smtClean="0">
                <a:solidFill>
                  <a:srgbClr val="2A2A29"/>
                </a:solidFill>
                <a:latin typeface="Tahoma"/>
                <a:cs typeface="Tahoma"/>
              </a:rPr>
              <a:t>млрд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.</a:t>
            </a: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 </a:t>
            </a:r>
            <a:r>
              <a:rPr sz="1000" dirty="0" err="1" smtClean="0">
                <a:solidFill>
                  <a:srgbClr val="2A2A29"/>
                </a:solidFill>
                <a:latin typeface="Tahoma"/>
                <a:cs typeface="Tahoma"/>
              </a:rPr>
              <a:t>рублей</a:t>
            </a: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27" name="object 817"/>
          <p:cNvSpPr/>
          <p:nvPr/>
        </p:nvSpPr>
        <p:spPr>
          <a:xfrm>
            <a:off x="3315344" y="652069"/>
            <a:ext cx="1313180" cy="772160"/>
          </a:xfrm>
          <a:custGeom>
            <a:avLst/>
            <a:gdLst/>
            <a:ahLst/>
            <a:cxnLst/>
            <a:rect l="l" t="t" r="r" b="b"/>
            <a:pathLst>
              <a:path w="1313179" h="772160">
                <a:moveTo>
                  <a:pt x="656449" y="0"/>
                </a:moveTo>
                <a:lnTo>
                  <a:pt x="602609" y="1279"/>
                </a:lnTo>
                <a:lnTo>
                  <a:pt x="549969" y="5051"/>
                </a:lnTo>
                <a:lnTo>
                  <a:pt x="498696" y="11215"/>
                </a:lnTo>
                <a:lnTo>
                  <a:pt x="448959" y="19674"/>
                </a:lnTo>
                <a:lnTo>
                  <a:pt x="400928" y="30327"/>
                </a:lnTo>
                <a:lnTo>
                  <a:pt x="354772" y="43075"/>
                </a:lnTo>
                <a:lnTo>
                  <a:pt x="310659" y="57819"/>
                </a:lnTo>
                <a:lnTo>
                  <a:pt x="268758" y="74459"/>
                </a:lnTo>
                <a:lnTo>
                  <a:pt x="229238" y="92897"/>
                </a:lnTo>
                <a:lnTo>
                  <a:pt x="192268" y="113032"/>
                </a:lnTo>
                <a:lnTo>
                  <a:pt x="158018" y="134766"/>
                </a:lnTo>
                <a:lnTo>
                  <a:pt x="126656" y="157999"/>
                </a:lnTo>
                <a:lnTo>
                  <a:pt x="73271" y="208566"/>
                </a:lnTo>
                <a:lnTo>
                  <a:pt x="33466" y="263937"/>
                </a:lnTo>
                <a:lnTo>
                  <a:pt x="8591" y="323318"/>
                </a:lnTo>
                <a:lnTo>
                  <a:pt x="0" y="385916"/>
                </a:lnTo>
                <a:lnTo>
                  <a:pt x="2176" y="417567"/>
                </a:lnTo>
                <a:lnTo>
                  <a:pt x="19078" y="478656"/>
                </a:lnTo>
                <a:lnTo>
                  <a:pt x="51586" y="536133"/>
                </a:lnTo>
                <a:lnTo>
                  <a:pt x="98350" y="589201"/>
                </a:lnTo>
                <a:lnTo>
                  <a:pt x="158018" y="637067"/>
                </a:lnTo>
                <a:lnTo>
                  <a:pt x="192268" y="658800"/>
                </a:lnTo>
                <a:lnTo>
                  <a:pt x="229238" y="678936"/>
                </a:lnTo>
                <a:lnTo>
                  <a:pt x="268758" y="697373"/>
                </a:lnTo>
                <a:lnTo>
                  <a:pt x="310659" y="714013"/>
                </a:lnTo>
                <a:lnTo>
                  <a:pt x="354772" y="728757"/>
                </a:lnTo>
                <a:lnTo>
                  <a:pt x="400928" y="741505"/>
                </a:lnTo>
                <a:lnTo>
                  <a:pt x="448959" y="752158"/>
                </a:lnTo>
                <a:lnTo>
                  <a:pt x="498696" y="760616"/>
                </a:lnTo>
                <a:lnTo>
                  <a:pt x="549969" y="766781"/>
                </a:lnTo>
                <a:lnTo>
                  <a:pt x="602609" y="770553"/>
                </a:lnTo>
                <a:lnTo>
                  <a:pt x="656449" y="771832"/>
                </a:lnTo>
                <a:lnTo>
                  <a:pt x="710288" y="770553"/>
                </a:lnTo>
                <a:lnTo>
                  <a:pt x="762929" y="766781"/>
                </a:lnTo>
                <a:lnTo>
                  <a:pt x="814202" y="760616"/>
                </a:lnTo>
                <a:lnTo>
                  <a:pt x="863938" y="752158"/>
                </a:lnTo>
                <a:lnTo>
                  <a:pt x="911969" y="741505"/>
                </a:lnTo>
                <a:lnTo>
                  <a:pt x="958126" y="728757"/>
                </a:lnTo>
                <a:lnTo>
                  <a:pt x="1002239" y="714013"/>
                </a:lnTo>
                <a:lnTo>
                  <a:pt x="1044140" y="697373"/>
                </a:lnTo>
                <a:lnTo>
                  <a:pt x="1083660" y="678936"/>
                </a:lnTo>
                <a:lnTo>
                  <a:pt x="1120630" y="658800"/>
                </a:lnTo>
                <a:lnTo>
                  <a:pt x="1154880" y="637067"/>
                </a:lnTo>
                <a:lnTo>
                  <a:pt x="1186243" y="613834"/>
                </a:lnTo>
                <a:lnTo>
                  <a:pt x="1239627" y="563267"/>
                </a:lnTo>
                <a:lnTo>
                  <a:pt x="1279433" y="507896"/>
                </a:lnTo>
                <a:lnTo>
                  <a:pt x="1304307" y="448514"/>
                </a:lnTo>
                <a:lnTo>
                  <a:pt x="1312899" y="385916"/>
                </a:lnTo>
                <a:lnTo>
                  <a:pt x="1310723" y="354265"/>
                </a:lnTo>
                <a:lnTo>
                  <a:pt x="1293821" y="293176"/>
                </a:lnTo>
                <a:lnTo>
                  <a:pt x="1261312" y="235700"/>
                </a:lnTo>
                <a:lnTo>
                  <a:pt x="1214548" y="182632"/>
                </a:lnTo>
                <a:lnTo>
                  <a:pt x="1154880" y="134766"/>
                </a:lnTo>
                <a:lnTo>
                  <a:pt x="1120630" y="113032"/>
                </a:lnTo>
                <a:lnTo>
                  <a:pt x="1083660" y="92897"/>
                </a:lnTo>
                <a:lnTo>
                  <a:pt x="1044140" y="74459"/>
                </a:lnTo>
                <a:lnTo>
                  <a:pt x="1002239" y="57819"/>
                </a:lnTo>
                <a:lnTo>
                  <a:pt x="958126" y="43075"/>
                </a:lnTo>
                <a:lnTo>
                  <a:pt x="911969" y="30327"/>
                </a:lnTo>
                <a:lnTo>
                  <a:pt x="863938" y="19674"/>
                </a:lnTo>
                <a:lnTo>
                  <a:pt x="814202" y="11215"/>
                </a:lnTo>
                <a:lnTo>
                  <a:pt x="762929" y="5051"/>
                </a:lnTo>
                <a:lnTo>
                  <a:pt x="710288" y="1279"/>
                </a:lnTo>
                <a:lnTo>
                  <a:pt x="656449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18"/>
          <p:cNvSpPr/>
          <p:nvPr/>
        </p:nvSpPr>
        <p:spPr>
          <a:xfrm>
            <a:off x="3315499" y="655135"/>
            <a:ext cx="1313180" cy="765810"/>
          </a:xfrm>
          <a:custGeom>
            <a:avLst/>
            <a:gdLst/>
            <a:ahLst/>
            <a:cxnLst/>
            <a:rect l="l" t="t" r="r" b="b"/>
            <a:pathLst>
              <a:path w="1313179" h="765810">
                <a:moveTo>
                  <a:pt x="656290" y="0"/>
                </a:moveTo>
                <a:lnTo>
                  <a:pt x="710116" y="1269"/>
                </a:lnTo>
                <a:lnTo>
                  <a:pt x="762743" y="5011"/>
                </a:lnTo>
                <a:lnTo>
                  <a:pt x="814003" y="11128"/>
                </a:lnTo>
                <a:lnTo>
                  <a:pt x="863727" y="19520"/>
                </a:lnTo>
                <a:lnTo>
                  <a:pt x="911746" y="30090"/>
                </a:lnTo>
                <a:lnTo>
                  <a:pt x="957891" y="42738"/>
                </a:lnTo>
                <a:lnTo>
                  <a:pt x="1001993" y="57367"/>
                </a:lnTo>
                <a:lnTo>
                  <a:pt x="1043884" y="73877"/>
                </a:lnTo>
                <a:lnTo>
                  <a:pt x="1083394" y="92170"/>
                </a:lnTo>
                <a:lnTo>
                  <a:pt x="1120354" y="112148"/>
                </a:lnTo>
                <a:lnTo>
                  <a:pt x="1154596" y="133712"/>
                </a:lnTo>
                <a:lnTo>
                  <a:pt x="1185951" y="156763"/>
                </a:lnTo>
                <a:lnTo>
                  <a:pt x="1239322" y="206935"/>
                </a:lnTo>
                <a:lnTo>
                  <a:pt x="1279118" y="261873"/>
                </a:lnTo>
                <a:lnTo>
                  <a:pt x="1303986" y="320791"/>
                </a:lnTo>
                <a:lnTo>
                  <a:pt x="1312576" y="382900"/>
                </a:lnTo>
                <a:lnTo>
                  <a:pt x="1310400" y="414303"/>
                </a:lnTo>
                <a:lnTo>
                  <a:pt x="1293502" y="474915"/>
                </a:lnTo>
                <a:lnTo>
                  <a:pt x="1261002" y="531942"/>
                </a:lnTo>
                <a:lnTo>
                  <a:pt x="1214249" y="584596"/>
                </a:lnTo>
                <a:lnTo>
                  <a:pt x="1154596" y="632089"/>
                </a:lnTo>
                <a:lnTo>
                  <a:pt x="1120354" y="653653"/>
                </a:lnTo>
                <a:lnTo>
                  <a:pt x="1083394" y="673631"/>
                </a:lnTo>
                <a:lnTo>
                  <a:pt x="1043884" y="691925"/>
                </a:lnTo>
                <a:lnTo>
                  <a:pt x="1001993" y="708435"/>
                </a:lnTo>
                <a:lnTo>
                  <a:pt x="957891" y="723064"/>
                </a:lnTo>
                <a:lnTo>
                  <a:pt x="911746" y="735713"/>
                </a:lnTo>
                <a:lnTo>
                  <a:pt x="863727" y="746283"/>
                </a:lnTo>
                <a:lnTo>
                  <a:pt x="814003" y="754675"/>
                </a:lnTo>
                <a:lnTo>
                  <a:pt x="762743" y="760792"/>
                </a:lnTo>
                <a:lnTo>
                  <a:pt x="710116" y="764534"/>
                </a:lnTo>
                <a:lnTo>
                  <a:pt x="656290" y="765804"/>
                </a:lnTo>
                <a:lnTo>
                  <a:pt x="602464" y="764534"/>
                </a:lnTo>
                <a:lnTo>
                  <a:pt x="549836" y="760792"/>
                </a:lnTo>
                <a:lnTo>
                  <a:pt x="498575" y="754675"/>
                </a:lnTo>
                <a:lnTo>
                  <a:pt x="448851" y="746283"/>
                </a:lnTo>
                <a:lnTo>
                  <a:pt x="400832" y="735713"/>
                </a:lnTo>
                <a:lnTo>
                  <a:pt x="354686" y="723064"/>
                </a:lnTo>
                <a:lnTo>
                  <a:pt x="310583" y="708435"/>
                </a:lnTo>
                <a:lnTo>
                  <a:pt x="268693" y="691925"/>
                </a:lnTo>
                <a:lnTo>
                  <a:pt x="229182" y="673631"/>
                </a:lnTo>
                <a:lnTo>
                  <a:pt x="192222" y="653653"/>
                </a:lnTo>
                <a:lnTo>
                  <a:pt x="157980" y="632089"/>
                </a:lnTo>
                <a:lnTo>
                  <a:pt x="126625" y="609037"/>
                </a:lnTo>
                <a:lnTo>
                  <a:pt x="73253" y="558865"/>
                </a:lnTo>
                <a:lnTo>
                  <a:pt x="33457" y="503926"/>
                </a:lnTo>
                <a:lnTo>
                  <a:pt x="8589" y="445008"/>
                </a:lnTo>
                <a:lnTo>
                  <a:pt x="0" y="382900"/>
                </a:lnTo>
                <a:lnTo>
                  <a:pt x="2175" y="351496"/>
                </a:lnTo>
                <a:lnTo>
                  <a:pt x="19073" y="290884"/>
                </a:lnTo>
                <a:lnTo>
                  <a:pt x="51574" y="233857"/>
                </a:lnTo>
                <a:lnTo>
                  <a:pt x="98326" y="181204"/>
                </a:lnTo>
                <a:lnTo>
                  <a:pt x="157980" y="133712"/>
                </a:lnTo>
                <a:lnTo>
                  <a:pt x="192222" y="112148"/>
                </a:lnTo>
                <a:lnTo>
                  <a:pt x="229182" y="92170"/>
                </a:lnTo>
                <a:lnTo>
                  <a:pt x="268693" y="73877"/>
                </a:lnTo>
                <a:lnTo>
                  <a:pt x="310583" y="57367"/>
                </a:lnTo>
                <a:lnTo>
                  <a:pt x="354686" y="42738"/>
                </a:lnTo>
                <a:lnTo>
                  <a:pt x="400832" y="30090"/>
                </a:lnTo>
                <a:lnTo>
                  <a:pt x="448851" y="19520"/>
                </a:lnTo>
                <a:lnTo>
                  <a:pt x="498575" y="11128"/>
                </a:lnTo>
                <a:lnTo>
                  <a:pt x="549836" y="5011"/>
                </a:lnTo>
                <a:lnTo>
                  <a:pt x="602464" y="1269"/>
                </a:lnTo>
                <a:lnTo>
                  <a:pt x="656290" y="0"/>
                </a:lnTo>
                <a:close/>
              </a:path>
            </a:pathLst>
          </a:custGeom>
          <a:ln w="16700">
            <a:solidFill>
              <a:srgbClr val="009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19"/>
          <p:cNvSpPr/>
          <p:nvPr/>
        </p:nvSpPr>
        <p:spPr>
          <a:xfrm>
            <a:off x="3425592" y="873607"/>
            <a:ext cx="1092835" cy="460375"/>
          </a:xfrm>
          <a:custGeom>
            <a:avLst/>
            <a:gdLst/>
            <a:ahLst/>
            <a:cxnLst/>
            <a:rect l="l" t="t" r="r" b="b"/>
            <a:pathLst>
              <a:path w="1092835" h="460375">
                <a:moveTo>
                  <a:pt x="394226" y="256837"/>
                </a:moveTo>
                <a:lnTo>
                  <a:pt x="382819" y="256837"/>
                </a:lnTo>
                <a:lnTo>
                  <a:pt x="414048" y="460010"/>
                </a:lnTo>
                <a:lnTo>
                  <a:pt x="436171" y="433677"/>
                </a:lnTo>
                <a:lnTo>
                  <a:pt x="421422" y="433677"/>
                </a:lnTo>
                <a:lnTo>
                  <a:pt x="394226" y="256837"/>
                </a:lnTo>
                <a:close/>
              </a:path>
              <a:path w="1092835" h="460375">
                <a:moveTo>
                  <a:pt x="594610" y="227537"/>
                </a:moveTo>
                <a:lnTo>
                  <a:pt x="421422" y="433677"/>
                </a:lnTo>
                <a:lnTo>
                  <a:pt x="436171" y="433677"/>
                </a:lnTo>
                <a:lnTo>
                  <a:pt x="587317" y="253763"/>
                </a:lnTo>
                <a:lnTo>
                  <a:pt x="598733" y="253763"/>
                </a:lnTo>
                <a:lnTo>
                  <a:pt x="594610" y="227537"/>
                </a:lnTo>
                <a:close/>
              </a:path>
              <a:path w="1092835" h="460375">
                <a:moveTo>
                  <a:pt x="931101" y="132260"/>
                </a:moveTo>
                <a:lnTo>
                  <a:pt x="910151" y="132260"/>
                </a:lnTo>
                <a:lnTo>
                  <a:pt x="914768" y="132468"/>
                </a:lnTo>
                <a:lnTo>
                  <a:pt x="918340" y="133261"/>
                </a:lnTo>
                <a:lnTo>
                  <a:pt x="843965" y="301924"/>
                </a:lnTo>
                <a:lnTo>
                  <a:pt x="1003206" y="302990"/>
                </a:lnTo>
                <a:lnTo>
                  <a:pt x="1008214" y="291656"/>
                </a:lnTo>
                <a:lnTo>
                  <a:pt x="995899" y="291656"/>
                </a:lnTo>
                <a:lnTo>
                  <a:pt x="861223" y="290749"/>
                </a:lnTo>
                <a:lnTo>
                  <a:pt x="931101" y="132260"/>
                </a:lnTo>
                <a:close/>
              </a:path>
              <a:path w="1092835" h="460375">
                <a:moveTo>
                  <a:pt x="598733" y="253763"/>
                </a:moveTo>
                <a:lnTo>
                  <a:pt x="587317" y="253763"/>
                </a:lnTo>
                <a:lnTo>
                  <a:pt x="595042" y="302943"/>
                </a:lnTo>
                <a:lnTo>
                  <a:pt x="810855" y="302943"/>
                </a:lnTo>
                <a:lnTo>
                  <a:pt x="815849" y="291656"/>
                </a:lnTo>
                <a:lnTo>
                  <a:pt x="604690" y="291656"/>
                </a:lnTo>
                <a:lnTo>
                  <a:pt x="598733" y="253763"/>
                </a:lnTo>
                <a:close/>
              </a:path>
              <a:path w="1092835" h="460375">
                <a:moveTo>
                  <a:pt x="360239" y="0"/>
                </a:moveTo>
                <a:lnTo>
                  <a:pt x="121746" y="209"/>
                </a:lnTo>
                <a:lnTo>
                  <a:pt x="79700" y="26012"/>
                </a:lnTo>
                <a:lnTo>
                  <a:pt x="5426" y="187906"/>
                </a:lnTo>
                <a:lnTo>
                  <a:pt x="0" y="218549"/>
                </a:lnTo>
                <a:lnTo>
                  <a:pt x="1388" y="230445"/>
                </a:lnTo>
                <a:lnTo>
                  <a:pt x="18298" y="271604"/>
                </a:lnTo>
                <a:lnTo>
                  <a:pt x="52614" y="296693"/>
                </a:lnTo>
                <a:lnTo>
                  <a:pt x="73240" y="302046"/>
                </a:lnTo>
                <a:lnTo>
                  <a:pt x="343176" y="302046"/>
                </a:lnTo>
                <a:lnTo>
                  <a:pt x="353082" y="290749"/>
                </a:lnTo>
                <a:lnTo>
                  <a:pt x="73240" y="290749"/>
                </a:lnTo>
                <a:lnTo>
                  <a:pt x="64457" y="289132"/>
                </a:lnTo>
                <a:lnTo>
                  <a:pt x="29680" y="267331"/>
                </a:lnTo>
                <a:lnTo>
                  <a:pt x="11513" y="230079"/>
                </a:lnTo>
                <a:lnTo>
                  <a:pt x="10620" y="217603"/>
                </a:lnTo>
                <a:lnTo>
                  <a:pt x="11830" y="205663"/>
                </a:lnTo>
                <a:lnTo>
                  <a:pt x="79660" y="48836"/>
                </a:lnTo>
                <a:lnTo>
                  <a:pt x="112943" y="13548"/>
                </a:lnTo>
                <a:lnTo>
                  <a:pt x="355066" y="11267"/>
                </a:lnTo>
                <a:lnTo>
                  <a:pt x="360239" y="0"/>
                </a:lnTo>
                <a:close/>
              </a:path>
              <a:path w="1092835" h="460375">
                <a:moveTo>
                  <a:pt x="904367" y="121326"/>
                </a:moveTo>
                <a:lnTo>
                  <a:pt x="878968" y="123881"/>
                </a:lnTo>
                <a:lnTo>
                  <a:pt x="803515" y="291656"/>
                </a:lnTo>
                <a:lnTo>
                  <a:pt x="815849" y="291656"/>
                </a:lnTo>
                <a:lnTo>
                  <a:pt x="885332" y="134625"/>
                </a:lnTo>
                <a:lnTo>
                  <a:pt x="891390" y="133955"/>
                </a:lnTo>
                <a:lnTo>
                  <a:pt x="897964" y="133033"/>
                </a:lnTo>
                <a:lnTo>
                  <a:pt x="910151" y="132260"/>
                </a:lnTo>
                <a:lnTo>
                  <a:pt x="931101" y="132260"/>
                </a:lnTo>
                <a:lnTo>
                  <a:pt x="932383" y="129332"/>
                </a:lnTo>
                <a:lnTo>
                  <a:pt x="931463" y="126658"/>
                </a:lnTo>
                <a:lnTo>
                  <a:pt x="928111" y="124876"/>
                </a:lnTo>
                <a:lnTo>
                  <a:pt x="917022" y="121595"/>
                </a:lnTo>
                <a:lnTo>
                  <a:pt x="904367" y="121326"/>
                </a:lnTo>
                <a:close/>
              </a:path>
              <a:path w="1092835" h="460375">
                <a:moveTo>
                  <a:pt x="1053677" y="11267"/>
                </a:moveTo>
                <a:lnTo>
                  <a:pt x="1020656" y="11267"/>
                </a:lnTo>
                <a:lnTo>
                  <a:pt x="1033557" y="13182"/>
                </a:lnTo>
                <a:lnTo>
                  <a:pt x="1044932" y="18552"/>
                </a:lnTo>
                <a:lnTo>
                  <a:pt x="1071004" y="49793"/>
                </a:lnTo>
                <a:lnTo>
                  <a:pt x="1081760" y="86783"/>
                </a:lnTo>
                <a:lnTo>
                  <a:pt x="1080729" y="98151"/>
                </a:lnTo>
                <a:lnTo>
                  <a:pt x="995899" y="291656"/>
                </a:lnTo>
                <a:lnTo>
                  <a:pt x="1008214" y="291656"/>
                </a:lnTo>
                <a:lnTo>
                  <a:pt x="1090610" y="105171"/>
                </a:lnTo>
                <a:lnTo>
                  <a:pt x="1092840" y="93323"/>
                </a:lnTo>
                <a:lnTo>
                  <a:pt x="1092800" y="81398"/>
                </a:lnTo>
                <a:lnTo>
                  <a:pt x="1074993" y="34275"/>
                </a:lnTo>
                <a:lnTo>
                  <a:pt x="1057805" y="14125"/>
                </a:lnTo>
                <a:lnTo>
                  <a:pt x="1053677" y="11267"/>
                </a:lnTo>
                <a:close/>
              </a:path>
              <a:path w="1092835" h="460375">
                <a:moveTo>
                  <a:pt x="390281" y="231190"/>
                </a:moveTo>
                <a:lnTo>
                  <a:pt x="338060" y="290749"/>
                </a:lnTo>
                <a:lnTo>
                  <a:pt x="353082" y="290749"/>
                </a:lnTo>
                <a:lnTo>
                  <a:pt x="382819" y="256837"/>
                </a:lnTo>
                <a:lnTo>
                  <a:pt x="394226" y="256837"/>
                </a:lnTo>
                <a:lnTo>
                  <a:pt x="390281" y="231190"/>
                </a:lnTo>
                <a:close/>
              </a:path>
              <a:path w="1092835" h="460375">
                <a:moveTo>
                  <a:pt x="702179" y="74490"/>
                </a:moveTo>
                <a:lnTo>
                  <a:pt x="690791" y="74490"/>
                </a:lnTo>
                <a:lnTo>
                  <a:pt x="708198" y="198201"/>
                </a:lnTo>
                <a:lnTo>
                  <a:pt x="726307" y="158046"/>
                </a:lnTo>
                <a:lnTo>
                  <a:pt x="713926" y="158046"/>
                </a:lnTo>
                <a:lnTo>
                  <a:pt x="702179" y="74490"/>
                </a:lnTo>
                <a:close/>
              </a:path>
              <a:path w="1092835" h="460375">
                <a:moveTo>
                  <a:pt x="355066" y="11267"/>
                </a:moveTo>
                <a:lnTo>
                  <a:pt x="342639" y="11267"/>
                </a:lnTo>
                <a:lnTo>
                  <a:pt x="291318" y="123065"/>
                </a:lnTo>
                <a:lnTo>
                  <a:pt x="196951" y="123065"/>
                </a:lnTo>
                <a:lnTo>
                  <a:pt x="183947" y="126603"/>
                </a:lnTo>
                <a:lnTo>
                  <a:pt x="175217" y="136372"/>
                </a:lnTo>
                <a:lnTo>
                  <a:pt x="164889" y="159694"/>
                </a:lnTo>
                <a:lnTo>
                  <a:pt x="162983" y="173730"/>
                </a:lnTo>
                <a:lnTo>
                  <a:pt x="170649" y="179800"/>
                </a:lnTo>
                <a:lnTo>
                  <a:pt x="272997" y="179854"/>
                </a:lnTo>
                <a:lnTo>
                  <a:pt x="282671" y="168616"/>
                </a:lnTo>
                <a:lnTo>
                  <a:pt x="174989" y="168609"/>
                </a:lnTo>
                <a:lnTo>
                  <a:pt x="174296" y="166289"/>
                </a:lnTo>
                <a:lnTo>
                  <a:pt x="187159" y="137116"/>
                </a:lnTo>
                <a:lnTo>
                  <a:pt x="191219" y="134373"/>
                </a:lnTo>
                <a:lnTo>
                  <a:pt x="312147" y="134373"/>
                </a:lnTo>
                <a:lnTo>
                  <a:pt x="314860" y="131222"/>
                </a:lnTo>
                <a:lnTo>
                  <a:pt x="299989" y="131222"/>
                </a:lnTo>
                <a:lnTo>
                  <a:pt x="355066" y="11267"/>
                </a:lnTo>
                <a:close/>
              </a:path>
              <a:path w="1092835" h="460375">
                <a:moveTo>
                  <a:pt x="312147" y="134373"/>
                </a:moveTo>
                <a:lnTo>
                  <a:pt x="297283" y="134373"/>
                </a:lnTo>
                <a:lnTo>
                  <a:pt x="267809" y="168609"/>
                </a:lnTo>
                <a:lnTo>
                  <a:pt x="174991" y="168616"/>
                </a:lnTo>
                <a:lnTo>
                  <a:pt x="282677" y="168609"/>
                </a:lnTo>
                <a:lnTo>
                  <a:pt x="312147" y="134373"/>
                </a:lnTo>
                <a:close/>
              </a:path>
              <a:path w="1092835" h="460375">
                <a:moveTo>
                  <a:pt x="1020656" y="0"/>
                </a:moveTo>
                <a:lnTo>
                  <a:pt x="785208" y="0"/>
                </a:lnTo>
                <a:lnTo>
                  <a:pt x="713926" y="158046"/>
                </a:lnTo>
                <a:lnTo>
                  <a:pt x="726307" y="158046"/>
                </a:lnTo>
                <a:lnTo>
                  <a:pt x="792502" y="11267"/>
                </a:lnTo>
                <a:lnTo>
                  <a:pt x="1053677" y="11267"/>
                </a:lnTo>
                <a:lnTo>
                  <a:pt x="1047044" y="6675"/>
                </a:lnTo>
                <a:lnTo>
                  <a:pt x="1034696" y="1768"/>
                </a:lnTo>
                <a:lnTo>
                  <a:pt x="1020656" y="0"/>
                </a:lnTo>
                <a:close/>
              </a:path>
              <a:path w="1092835" h="460375">
                <a:moveTo>
                  <a:pt x="495156" y="74490"/>
                </a:moveTo>
                <a:lnTo>
                  <a:pt x="483717" y="74490"/>
                </a:lnTo>
                <a:lnTo>
                  <a:pt x="497493" y="156955"/>
                </a:lnTo>
                <a:lnTo>
                  <a:pt x="519238" y="130848"/>
                </a:lnTo>
                <a:lnTo>
                  <a:pt x="504578" y="130848"/>
                </a:lnTo>
                <a:lnTo>
                  <a:pt x="495156" y="74490"/>
                </a:lnTo>
                <a:close/>
              </a:path>
              <a:path w="1092835" h="460375">
                <a:moveTo>
                  <a:pt x="493271" y="63215"/>
                </a:moveTo>
                <a:lnTo>
                  <a:pt x="358533" y="63215"/>
                </a:lnTo>
                <a:lnTo>
                  <a:pt x="299989" y="131222"/>
                </a:lnTo>
                <a:lnTo>
                  <a:pt x="314860" y="131222"/>
                </a:lnTo>
                <a:lnTo>
                  <a:pt x="363695" y="74490"/>
                </a:lnTo>
                <a:lnTo>
                  <a:pt x="495156" y="74490"/>
                </a:lnTo>
                <a:lnTo>
                  <a:pt x="493271" y="63215"/>
                </a:lnTo>
                <a:close/>
              </a:path>
              <a:path w="1092835" h="460375">
                <a:moveTo>
                  <a:pt x="700594" y="63215"/>
                </a:moveTo>
                <a:lnTo>
                  <a:pt x="560878" y="63215"/>
                </a:lnTo>
                <a:lnTo>
                  <a:pt x="504578" y="130848"/>
                </a:lnTo>
                <a:lnTo>
                  <a:pt x="519238" y="130848"/>
                </a:lnTo>
                <a:lnTo>
                  <a:pt x="566178" y="74490"/>
                </a:lnTo>
                <a:lnTo>
                  <a:pt x="702179" y="74490"/>
                </a:lnTo>
                <a:lnTo>
                  <a:pt x="700594" y="63215"/>
                </a:lnTo>
                <a:close/>
              </a:path>
            </a:pathLst>
          </a:custGeom>
          <a:solidFill>
            <a:srgbClr val="009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20"/>
          <p:cNvSpPr/>
          <p:nvPr/>
        </p:nvSpPr>
        <p:spPr>
          <a:xfrm>
            <a:off x="3451556" y="898669"/>
            <a:ext cx="1040765" cy="374015"/>
          </a:xfrm>
          <a:custGeom>
            <a:avLst/>
            <a:gdLst/>
            <a:ahLst/>
            <a:cxnLst/>
            <a:rect l="l" t="t" r="r" b="b"/>
            <a:pathLst>
              <a:path w="1040764" h="374014">
                <a:moveTo>
                  <a:pt x="574421" y="171907"/>
                </a:moveTo>
                <a:lnTo>
                  <a:pt x="374039" y="171907"/>
                </a:lnTo>
                <a:lnTo>
                  <a:pt x="405038" y="373518"/>
                </a:lnTo>
                <a:lnTo>
                  <a:pt x="574421" y="171907"/>
                </a:lnTo>
                <a:close/>
              </a:path>
              <a:path w="1040764" h="374014">
                <a:moveTo>
                  <a:pt x="666755" y="167479"/>
                </a:moveTo>
                <a:lnTo>
                  <a:pt x="578140" y="167479"/>
                </a:lnTo>
                <a:lnTo>
                  <a:pt x="591277" y="251035"/>
                </a:lnTo>
                <a:lnTo>
                  <a:pt x="768008" y="251035"/>
                </a:lnTo>
                <a:lnTo>
                  <a:pt x="779765" y="224467"/>
                </a:lnTo>
                <a:lnTo>
                  <a:pt x="674775" y="224467"/>
                </a:lnTo>
                <a:lnTo>
                  <a:pt x="666755" y="167479"/>
                </a:lnTo>
                <a:close/>
              </a:path>
              <a:path w="1040764" h="374014">
                <a:moveTo>
                  <a:pt x="1035345" y="80651"/>
                </a:moveTo>
                <a:lnTo>
                  <a:pt x="879030" y="80651"/>
                </a:lnTo>
                <a:lnTo>
                  <a:pt x="889074" y="81026"/>
                </a:lnTo>
                <a:lnTo>
                  <a:pt x="901310" y="84153"/>
                </a:lnTo>
                <a:lnTo>
                  <a:pt x="916218" y="91904"/>
                </a:lnTo>
                <a:lnTo>
                  <a:pt x="919942" y="103298"/>
                </a:lnTo>
                <a:lnTo>
                  <a:pt x="917361" y="114919"/>
                </a:lnTo>
                <a:lnTo>
                  <a:pt x="857694" y="250290"/>
                </a:lnTo>
                <a:lnTo>
                  <a:pt x="960438" y="250977"/>
                </a:lnTo>
                <a:lnTo>
                  <a:pt x="1035345" y="80651"/>
                </a:lnTo>
                <a:close/>
              </a:path>
              <a:path w="1040764" h="374014">
                <a:moveTo>
                  <a:pt x="293805" y="0"/>
                </a:moveTo>
                <a:lnTo>
                  <a:pt x="97994" y="0"/>
                </a:lnTo>
                <a:lnTo>
                  <a:pt x="93083" y="237"/>
                </a:lnTo>
                <a:lnTo>
                  <a:pt x="67087" y="28840"/>
                </a:lnTo>
                <a:lnTo>
                  <a:pt x="2985" y="173002"/>
                </a:lnTo>
                <a:lnTo>
                  <a:pt x="0" y="192227"/>
                </a:lnTo>
                <a:lnTo>
                  <a:pt x="1979" y="203966"/>
                </a:lnTo>
                <a:lnTo>
                  <a:pt x="27887" y="242057"/>
                </a:lnTo>
                <a:lnTo>
                  <a:pt x="47276" y="250139"/>
                </a:lnTo>
                <a:lnTo>
                  <a:pt x="305451" y="250139"/>
                </a:lnTo>
                <a:lnTo>
                  <a:pt x="374039" y="171907"/>
                </a:lnTo>
                <a:lnTo>
                  <a:pt x="574421" y="171907"/>
                </a:lnTo>
                <a:lnTo>
                  <a:pt x="577224" y="168570"/>
                </a:lnTo>
                <a:lnTo>
                  <a:pt x="253766" y="168570"/>
                </a:lnTo>
                <a:lnTo>
                  <a:pt x="143604" y="168502"/>
                </a:lnTo>
                <a:lnTo>
                  <a:pt x="129686" y="163397"/>
                </a:lnTo>
                <a:lnTo>
                  <a:pt x="123221" y="152620"/>
                </a:lnTo>
                <a:lnTo>
                  <a:pt x="122421" y="139613"/>
                </a:lnTo>
                <a:lnTo>
                  <a:pt x="125498" y="127817"/>
                </a:lnTo>
                <a:lnTo>
                  <a:pt x="137495" y="101362"/>
                </a:lnTo>
                <a:lnTo>
                  <a:pt x="146011" y="91270"/>
                </a:lnTo>
                <a:lnTo>
                  <a:pt x="157380" y="84768"/>
                </a:lnTo>
                <a:lnTo>
                  <a:pt x="170999" y="82466"/>
                </a:lnTo>
                <a:lnTo>
                  <a:pt x="255944" y="82466"/>
                </a:lnTo>
                <a:lnTo>
                  <a:pt x="293805" y="0"/>
                </a:lnTo>
                <a:close/>
              </a:path>
              <a:path w="1040764" h="374014">
                <a:moveTo>
                  <a:pt x="994693" y="0"/>
                </a:moveTo>
                <a:lnTo>
                  <a:pt x="776008" y="0"/>
                </a:lnTo>
                <a:lnTo>
                  <a:pt x="674775" y="224467"/>
                </a:lnTo>
                <a:lnTo>
                  <a:pt x="779765" y="224467"/>
                </a:lnTo>
                <a:lnTo>
                  <a:pt x="841962" y="83916"/>
                </a:lnTo>
                <a:lnTo>
                  <a:pt x="853303" y="83204"/>
                </a:lnTo>
                <a:lnTo>
                  <a:pt x="865113" y="81933"/>
                </a:lnTo>
                <a:lnTo>
                  <a:pt x="879030" y="80651"/>
                </a:lnTo>
                <a:lnTo>
                  <a:pt x="1035345" y="80651"/>
                </a:lnTo>
                <a:lnTo>
                  <a:pt x="1040318" y="69345"/>
                </a:lnTo>
                <a:lnTo>
                  <a:pt x="1024805" y="18780"/>
                </a:lnTo>
                <a:lnTo>
                  <a:pt x="1005520" y="2098"/>
                </a:lnTo>
                <a:lnTo>
                  <a:pt x="994693" y="0"/>
                </a:lnTo>
                <a:close/>
              </a:path>
              <a:path w="1040764" h="374014">
                <a:moveTo>
                  <a:pt x="445354" y="63199"/>
                </a:moveTo>
                <a:lnTo>
                  <a:pt x="344468" y="63199"/>
                </a:lnTo>
                <a:lnTo>
                  <a:pt x="253766" y="168570"/>
                </a:lnTo>
                <a:lnTo>
                  <a:pt x="577224" y="168570"/>
                </a:lnTo>
                <a:lnTo>
                  <a:pt x="578140" y="167479"/>
                </a:lnTo>
                <a:lnTo>
                  <a:pt x="666755" y="167479"/>
                </a:lnTo>
                <a:lnTo>
                  <a:pt x="666401" y="164962"/>
                </a:lnTo>
                <a:lnTo>
                  <a:pt x="462318" y="164962"/>
                </a:lnTo>
                <a:lnTo>
                  <a:pt x="445354" y="63199"/>
                </a:lnTo>
                <a:close/>
              </a:path>
              <a:path w="1040764" h="374014">
                <a:moveTo>
                  <a:pt x="652081" y="63199"/>
                </a:moveTo>
                <a:lnTo>
                  <a:pt x="547080" y="63199"/>
                </a:lnTo>
                <a:lnTo>
                  <a:pt x="462318" y="164962"/>
                </a:lnTo>
                <a:lnTo>
                  <a:pt x="666401" y="164962"/>
                </a:lnTo>
                <a:lnTo>
                  <a:pt x="652081" y="63199"/>
                </a:lnTo>
                <a:close/>
              </a:path>
            </a:pathLst>
          </a:custGeom>
          <a:solidFill>
            <a:srgbClr val="009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TextBox 830"/>
          <p:cNvSpPr txBox="1"/>
          <p:nvPr/>
        </p:nvSpPr>
        <p:spPr>
          <a:xfrm>
            <a:off x="3925558" y="2434320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партнеры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2" name="object 2"/>
          <p:cNvSpPr/>
          <p:nvPr/>
        </p:nvSpPr>
        <p:spPr>
          <a:xfrm>
            <a:off x="2004195" y="1066857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3"/>
          <p:cNvSpPr/>
          <p:nvPr/>
        </p:nvSpPr>
        <p:spPr>
          <a:xfrm>
            <a:off x="1986967" y="1065655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358" y="16523"/>
                </a:moveTo>
                <a:lnTo>
                  <a:pt x="27802" y="4403"/>
                </a:lnTo>
                <a:lnTo>
                  <a:pt x="16677" y="0"/>
                </a:lnTo>
                <a:lnTo>
                  <a:pt x="4439" y="4403"/>
                </a:lnTo>
                <a:lnTo>
                  <a:pt x="0" y="16523"/>
                </a:lnTo>
                <a:lnTo>
                  <a:pt x="4439" y="28642"/>
                </a:lnTo>
                <a:lnTo>
                  <a:pt x="16677" y="33047"/>
                </a:lnTo>
                <a:lnTo>
                  <a:pt x="27802" y="28642"/>
                </a:lnTo>
                <a:lnTo>
                  <a:pt x="33358" y="16523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4"/>
          <p:cNvSpPr/>
          <p:nvPr/>
        </p:nvSpPr>
        <p:spPr>
          <a:xfrm>
            <a:off x="2075933" y="10597057"/>
            <a:ext cx="14604" cy="95250"/>
          </a:xfrm>
          <a:custGeom>
            <a:avLst/>
            <a:gdLst/>
            <a:ahLst/>
            <a:cxnLst/>
            <a:rect l="l" t="t" r="r" b="b"/>
            <a:pathLst>
              <a:path w="14605" h="95250">
                <a:moveTo>
                  <a:pt x="0" y="19836"/>
                </a:moveTo>
                <a:lnTo>
                  <a:pt x="14464" y="0"/>
                </a:lnTo>
                <a:lnTo>
                  <a:pt x="14464" y="94938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5"/>
          <p:cNvSpPr/>
          <p:nvPr/>
        </p:nvSpPr>
        <p:spPr>
          <a:xfrm>
            <a:off x="2133762" y="10597057"/>
            <a:ext cx="58419" cy="95250"/>
          </a:xfrm>
          <a:custGeom>
            <a:avLst/>
            <a:gdLst/>
            <a:ahLst/>
            <a:cxnLst/>
            <a:rect l="l" t="t" r="r" b="b"/>
            <a:pathLst>
              <a:path w="58419" h="95250">
                <a:moveTo>
                  <a:pt x="44471" y="94938"/>
                </a:moveTo>
                <a:lnTo>
                  <a:pt x="57835" y="77123"/>
                </a:lnTo>
                <a:lnTo>
                  <a:pt x="57835" y="19836"/>
                </a:lnTo>
                <a:lnTo>
                  <a:pt x="43366" y="0"/>
                </a:lnTo>
                <a:lnTo>
                  <a:pt x="14453" y="0"/>
                </a:lnTo>
                <a:lnTo>
                  <a:pt x="0" y="19836"/>
                </a:lnTo>
                <a:lnTo>
                  <a:pt x="0" y="38566"/>
                </a:lnTo>
                <a:lnTo>
                  <a:pt x="14453" y="58392"/>
                </a:lnTo>
                <a:lnTo>
                  <a:pt x="57835" y="58392"/>
                </a:lnTo>
              </a:path>
            </a:pathLst>
          </a:custGeom>
          <a:ln w="906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6"/>
          <p:cNvSpPr/>
          <p:nvPr/>
        </p:nvSpPr>
        <p:spPr>
          <a:xfrm>
            <a:off x="2221631" y="10655449"/>
            <a:ext cx="58419" cy="36830"/>
          </a:xfrm>
          <a:custGeom>
            <a:avLst/>
            <a:gdLst/>
            <a:ahLst/>
            <a:cxnLst/>
            <a:rect l="l" t="t" r="r" b="b"/>
            <a:pathLst>
              <a:path w="58419" h="36829">
                <a:moveTo>
                  <a:pt x="0" y="0"/>
                </a:moveTo>
                <a:lnTo>
                  <a:pt x="43364" y="0"/>
                </a:lnTo>
                <a:lnTo>
                  <a:pt x="57831" y="18731"/>
                </a:lnTo>
                <a:lnTo>
                  <a:pt x="57831" y="36546"/>
                </a:lnTo>
              </a:path>
            </a:pathLst>
          </a:custGeom>
          <a:ln w="902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7"/>
          <p:cNvSpPr/>
          <p:nvPr/>
        </p:nvSpPr>
        <p:spPr>
          <a:xfrm>
            <a:off x="2221631" y="10597057"/>
            <a:ext cx="43815" cy="95250"/>
          </a:xfrm>
          <a:custGeom>
            <a:avLst/>
            <a:gdLst/>
            <a:ahLst/>
            <a:cxnLst/>
            <a:rect l="l" t="t" r="r" b="b"/>
            <a:pathLst>
              <a:path w="43814" h="95250">
                <a:moveTo>
                  <a:pt x="0" y="94938"/>
                </a:moveTo>
                <a:lnTo>
                  <a:pt x="0" y="38566"/>
                </a:lnTo>
                <a:lnTo>
                  <a:pt x="28913" y="0"/>
                </a:lnTo>
                <a:lnTo>
                  <a:pt x="43364" y="0"/>
                </a:lnTo>
              </a:path>
            </a:pathLst>
          </a:custGeom>
          <a:ln w="907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"/>
          <p:cNvSpPr/>
          <p:nvPr/>
        </p:nvSpPr>
        <p:spPr>
          <a:xfrm>
            <a:off x="2337299" y="10597057"/>
            <a:ext cx="14604" cy="95250"/>
          </a:xfrm>
          <a:custGeom>
            <a:avLst/>
            <a:gdLst/>
            <a:ahLst/>
            <a:cxnLst/>
            <a:rect l="l" t="t" r="r" b="b"/>
            <a:pathLst>
              <a:path w="14605" h="95250">
                <a:moveTo>
                  <a:pt x="0" y="19836"/>
                </a:moveTo>
                <a:lnTo>
                  <a:pt x="14453" y="0"/>
                </a:lnTo>
                <a:lnTo>
                  <a:pt x="14453" y="94938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9"/>
          <p:cNvSpPr/>
          <p:nvPr/>
        </p:nvSpPr>
        <p:spPr>
          <a:xfrm>
            <a:off x="2395132" y="10597057"/>
            <a:ext cx="58419" cy="95250"/>
          </a:xfrm>
          <a:custGeom>
            <a:avLst/>
            <a:gdLst/>
            <a:ahLst/>
            <a:cxnLst/>
            <a:rect l="l" t="t" r="r" b="b"/>
            <a:pathLst>
              <a:path w="58419" h="95250">
                <a:moveTo>
                  <a:pt x="0" y="19836"/>
                </a:moveTo>
                <a:lnTo>
                  <a:pt x="14449" y="0"/>
                </a:lnTo>
                <a:lnTo>
                  <a:pt x="43366" y="0"/>
                </a:lnTo>
                <a:lnTo>
                  <a:pt x="57835" y="19836"/>
                </a:lnTo>
                <a:lnTo>
                  <a:pt x="57835" y="38566"/>
                </a:lnTo>
                <a:lnTo>
                  <a:pt x="43366" y="58392"/>
                </a:lnTo>
                <a:lnTo>
                  <a:pt x="14449" y="58392"/>
                </a:lnTo>
                <a:lnTo>
                  <a:pt x="0" y="77123"/>
                </a:lnTo>
                <a:lnTo>
                  <a:pt x="0" y="94938"/>
                </a:lnTo>
              </a:path>
            </a:pathLst>
          </a:custGeom>
          <a:ln w="906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10"/>
          <p:cNvSpPr/>
          <p:nvPr/>
        </p:nvSpPr>
        <p:spPr>
          <a:xfrm>
            <a:off x="3151961" y="1032484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11"/>
          <p:cNvSpPr/>
          <p:nvPr/>
        </p:nvSpPr>
        <p:spPr>
          <a:xfrm>
            <a:off x="3134723" y="10312822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33366" y="16523"/>
                </a:moveTo>
                <a:lnTo>
                  <a:pt x="28914" y="4403"/>
                </a:lnTo>
                <a:lnTo>
                  <a:pt x="16681" y="0"/>
                </a:lnTo>
                <a:lnTo>
                  <a:pt x="4445" y="4403"/>
                </a:lnTo>
                <a:lnTo>
                  <a:pt x="0" y="16523"/>
                </a:lnTo>
                <a:lnTo>
                  <a:pt x="4445" y="27539"/>
                </a:lnTo>
                <a:lnTo>
                  <a:pt x="16681" y="31957"/>
                </a:lnTo>
                <a:lnTo>
                  <a:pt x="28914" y="27539"/>
                </a:lnTo>
                <a:lnTo>
                  <a:pt x="33366" y="16523"/>
                </a:lnTo>
              </a:path>
            </a:pathLst>
          </a:custGeom>
          <a:ln w="904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12"/>
          <p:cNvSpPr/>
          <p:nvPr/>
        </p:nvSpPr>
        <p:spPr>
          <a:xfrm>
            <a:off x="3223708" y="10259949"/>
            <a:ext cx="15875" cy="114935"/>
          </a:xfrm>
          <a:custGeom>
            <a:avLst/>
            <a:gdLst/>
            <a:ahLst/>
            <a:cxnLst/>
            <a:rect l="l" t="t" r="r" b="b"/>
            <a:pathLst>
              <a:path w="15875" h="114934">
                <a:moveTo>
                  <a:pt x="0" y="18719"/>
                </a:moveTo>
                <a:lnTo>
                  <a:pt x="15562" y="0"/>
                </a:lnTo>
                <a:lnTo>
                  <a:pt x="15562" y="114562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13"/>
          <p:cNvSpPr/>
          <p:nvPr/>
        </p:nvSpPr>
        <p:spPr>
          <a:xfrm>
            <a:off x="3223708" y="1037451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12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14"/>
          <p:cNvSpPr/>
          <p:nvPr/>
        </p:nvSpPr>
        <p:spPr>
          <a:xfrm>
            <a:off x="3282638" y="10259949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14464" y="114562"/>
                </a:moveTo>
                <a:lnTo>
                  <a:pt x="28921" y="114562"/>
                </a:lnTo>
                <a:lnTo>
                  <a:pt x="57836" y="77111"/>
                </a:lnTo>
                <a:lnTo>
                  <a:pt x="57836" y="18719"/>
                </a:lnTo>
                <a:lnTo>
                  <a:pt x="43385" y="0"/>
                </a:lnTo>
                <a:lnTo>
                  <a:pt x="14464" y="0"/>
                </a:lnTo>
                <a:lnTo>
                  <a:pt x="0" y="18719"/>
                </a:lnTo>
                <a:lnTo>
                  <a:pt x="0" y="38555"/>
                </a:lnTo>
                <a:lnTo>
                  <a:pt x="14464" y="57275"/>
                </a:lnTo>
                <a:lnTo>
                  <a:pt x="57836" y="57275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15"/>
          <p:cNvSpPr/>
          <p:nvPr/>
        </p:nvSpPr>
        <p:spPr>
          <a:xfrm>
            <a:off x="3369388" y="10259949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0" y="95845"/>
                </a:moveTo>
                <a:lnTo>
                  <a:pt x="14468" y="114562"/>
                </a:lnTo>
                <a:lnTo>
                  <a:pt x="43382" y="114562"/>
                </a:lnTo>
                <a:lnTo>
                  <a:pt x="57836" y="95845"/>
                </a:lnTo>
                <a:lnTo>
                  <a:pt x="57836" y="57275"/>
                </a:lnTo>
                <a:lnTo>
                  <a:pt x="43382" y="38555"/>
                </a:lnTo>
                <a:lnTo>
                  <a:pt x="0" y="38555"/>
                </a:lnTo>
                <a:lnTo>
                  <a:pt x="0" y="0"/>
                </a:lnTo>
                <a:lnTo>
                  <a:pt x="57836" y="0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16"/>
          <p:cNvSpPr/>
          <p:nvPr/>
        </p:nvSpPr>
        <p:spPr>
          <a:xfrm>
            <a:off x="3456142" y="1035579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17"/>
                </a:moveTo>
                <a:lnTo>
                  <a:pt x="0" y="0"/>
                </a:lnTo>
              </a:path>
            </a:pathLst>
          </a:custGeom>
          <a:ln w="908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17"/>
          <p:cNvSpPr/>
          <p:nvPr/>
        </p:nvSpPr>
        <p:spPr>
          <a:xfrm>
            <a:off x="3485056" y="10259949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0" y="0"/>
                </a:moveTo>
                <a:lnTo>
                  <a:pt x="57836" y="0"/>
                </a:lnTo>
                <a:lnTo>
                  <a:pt x="14468" y="114562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18"/>
          <p:cNvSpPr/>
          <p:nvPr/>
        </p:nvSpPr>
        <p:spPr>
          <a:xfrm>
            <a:off x="3571810" y="10259949"/>
            <a:ext cx="43815" cy="114935"/>
          </a:xfrm>
          <a:custGeom>
            <a:avLst/>
            <a:gdLst/>
            <a:ahLst/>
            <a:cxnLst/>
            <a:rect l="l" t="t" r="r" b="b"/>
            <a:pathLst>
              <a:path w="43814" h="114934">
                <a:moveTo>
                  <a:pt x="14468" y="114562"/>
                </a:moveTo>
                <a:lnTo>
                  <a:pt x="0" y="95845"/>
                </a:lnTo>
                <a:lnTo>
                  <a:pt x="0" y="18719"/>
                </a:lnTo>
                <a:lnTo>
                  <a:pt x="14468" y="0"/>
                </a:lnTo>
                <a:lnTo>
                  <a:pt x="28918" y="0"/>
                </a:lnTo>
                <a:lnTo>
                  <a:pt x="43385" y="18719"/>
                </a:lnTo>
                <a:lnTo>
                  <a:pt x="43385" y="95845"/>
                </a:lnTo>
                <a:lnTo>
                  <a:pt x="28918" y="114562"/>
                </a:lnTo>
                <a:lnTo>
                  <a:pt x="14468" y="114562"/>
                </a:lnTo>
              </a:path>
            </a:pathLst>
          </a:custGeom>
          <a:ln w="90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19"/>
          <p:cNvSpPr/>
          <p:nvPr/>
        </p:nvSpPr>
        <p:spPr>
          <a:xfrm>
            <a:off x="113491" y="1014638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20"/>
          <p:cNvSpPr/>
          <p:nvPr/>
        </p:nvSpPr>
        <p:spPr>
          <a:xfrm>
            <a:off x="96250" y="1013435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363" y="16523"/>
                </a:moveTo>
                <a:lnTo>
                  <a:pt x="28918" y="4401"/>
                </a:lnTo>
                <a:lnTo>
                  <a:pt x="16685" y="0"/>
                </a:lnTo>
                <a:lnTo>
                  <a:pt x="5564" y="4401"/>
                </a:lnTo>
                <a:lnTo>
                  <a:pt x="0" y="16523"/>
                </a:lnTo>
                <a:lnTo>
                  <a:pt x="5564" y="28644"/>
                </a:lnTo>
                <a:lnTo>
                  <a:pt x="16685" y="33047"/>
                </a:lnTo>
                <a:lnTo>
                  <a:pt x="28918" y="28644"/>
                </a:lnTo>
                <a:lnTo>
                  <a:pt x="33363" y="16523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21"/>
          <p:cNvSpPr/>
          <p:nvPr/>
        </p:nvSpPr>
        <p:spPr>
          <a:xfrm>
            <a:off x="166322" y="10154181"/>
            <a:ext cx="14604" cy="114935"/>
          </a:xfrm>
          <a:custGeom>
            <a:avLst/>
            <a:gdLst/>
            <a:ahLst/>
            <a:cxnLst/>
            <a:rect l="l" t="t" r="r" b="b"/>
            <a:pathLst>
              <a:path w="14605" h="114934">
                <a:moveTo>
                  <a:pt x="0" y="18731"/>
                </a:moveTo>
                <a:lnTo>
                  <a:pt x="14446" y="0"/>
                </a:lnTo>
                <a:lnTo>
                  <a:pt x="14446" y="114576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22"/>
          <p:cNvSpPr/>
          <p:nvPr/>
        </p:nvSpPr>
        <p:spPr>
          <a:xfrm>
            <a:off x="166322" y="1026875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14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23"/>
          <p:cNvSpPr/>
          <p:nvPr/>
        </p:nvSpPr>
        <p:spPr>
          <a:xfrm>
            <a:off x="224151" y="1015418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14454" y="114576"/>
                </a:moveTo>
                <a:lnTo>
                  <a:pt x="28917" y="114576"/>
                </a:lnTo>
                <a:lnTo>
                  <a:pt x="57840" y="77123"/>
                </a:lnTo>
                <a:lnTo>
                  <a:pt x="57840" y="18731"/>
                </a:lnTo>
                <a:lnTo>
                  <a:pt x="43375" y="0"/>
                </a:lnTo>
                <a:lnTo>
                  <a:pt x="14454" y="0"/>
                </a:lnTo>
                <a:lnTo>
                  <a:pt x="0" y="18731"/>
                </a:lnTo>
                <a:lnTo>
                  <a:pt x="0" y="38555"/>
                </a:lnTo>
                <a:lnTo>
                  <a:pt x="14454" y="57287"/>
                </a:lnTo>
                <a:lnTo>
                  <a:pt x="57840" y="57287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24"/>
          <p:cNvSpPr/>
          <p:nvPr/>
        </p:nvSpPr>
        <p:spPr>
          <a:xfrm>
            <a:off x="310909" y="1015418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0" y="57287"/>
                </a:moveTo>
                <a:lnTo>
                  <a:pt x="43364" y="57287"/>
                </a:lnTo>
                <a:lnTo>
                  <a:pt x="57828" y="77123"/>
                </a:lnTo>
                <a:lnTo>
                  <a:pt x="57828" y="95843"/>
                </a:lnTo>
                <a:lnTo>
                  <a:pt x="43364" y="114576"/>
                </a:lnTo>
                <a:lnTo>
                  <a:pt x="14446" y="114576"/>
                </a:lnTo>
                <a:lnTo>
                  <a:pt x="0" y="95843"/>
                </a:lnTo>
                <a:lnTo>
                  <a:pt x="0" y="38555"/>
                </a:lnTo>
                <a:lnTo>
                  <a:pt x="28913" y="0"/>
                </a:lnTo>
                <a:lnTo>
                  <a:pt x="43364" y="0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25"/>
          <p:cNvSpPr/>
          <p:nvPr/>
        </p:nvSpPr>
        <p:spPr>
          <a:xfrm>
            <a:off x="397659" y="1025002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33"/>
                </a:moveTo>
                <a:lnTo>
                  <a:pt x="0" y="0"/>
                </a:lnTo>
              </a:path>
            </a:pathLst>
          </a:custGeom>
          <a:ln w="908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26"/>
          <p:cNvSpPr/>
          <p:nvPr/>
        </p:nvSpPr>
        <p:spPr>
          <a:xfrm>
            <a:off x="426577" y="10154181"/>
            <a:ext cx="59055" cy="114935"/>
          </a:xfrm>
          <a:custGeom>
            <a:avLst/>
            <a:gdLst/>
            <a:ahLst/>
            <a:cxnLst/>
            <a:rect l="l" t="t" r="r" b="b"/>
            <a:pathLst>
              <a:path w="59054" h="114934">
                <a:moveTo>
                  <a:pt x="58930" y="77123"/>
                </a:moveTo>
                <a:lnTo>
                  <a:pt x="0" y="77123"/>
                </a:lnTo>
                <a:lnTo>
                  <a:pt x="44479" y="0"/>
                </a:lnTo>
                <a:lnTo>
                  <a:pt x="44479" y="114576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27"/>
          <p:cNvSpPr/>
          <p:nvPr/>
        </p:nvSpPr>
        <p:spPr>
          <a:xfrm>
            <a:off x="514428" y="10154181"/>
            <a:ext cx="43815" cy="114935"/>
          </a:xfrm>
          <a:custGeom>
            <a:avLst/>
            <a:gdLst/>
            <a:ahLst/>
            <a:cxnLst/>
            <a:rect l="l" t="t" r="r" b="b"/>
            <a:pathLst>
              <a:path w="43815" h="114934">
                <a:moveTo>
                  <a:pt x="14464" y="114576"/>
                </a:moveTo>
                <a:lnTo>
                  <a:pt x="0" y="95843"/>
                </a:lnTo>
                <a:lnTo>
                  <a:pt x="0" y="18731"/>
                </a:lnTo>
                <a:lnTo>
                  <a:pt x="14464" y="0"/>
                </a:lnTo>
                <a:lnTo>
                  <a:pt x="28917" y="0"/>
                </a:lnTo>
                <a:lnTo>
                  <a:pt x="43382" y="18731"/>
                </a:lnTo>
                <a:lnTo>
                  <a:pt x="43382" y="95843"/>
                </a:lnTo>
                <a:lnTo>
                  <a:pt x="28917" y="114576"/>
                </a:lnTo>
                <a:lnTo>
                  <a:pt x="14464" y="114576"/>
                </a:lnTo>
              </a:path>
            </a:pathLst>
          </a:custGeom>
          <a:ln w="90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28"/>
          <p:cNvSpPr/>
          <p:nvPr/>
        </p:nvSpPr>
        <p:spPr>
          <a:xfrm>
            <a:off x="6149285" y="1007476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29"/>
          <p:cNvSpPr/>
          <p:nvPr/>
        </p:nvSpPr>
        <p:spPr>
          <a:xfrm>
            <a:off x="6132042" y="1006273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377" y="16523"/>
                </a:moveTo>
                <a:lnTo>
                  <a:pt x="27817" y="4406"/>
                </a:lnTo>
                <a:lnTo>
                  <a:pt x="16685" y="0"/>
                </a:lnTo>
                <a:lnTo>
                  <a:pt x="4462" y="4406"/>
                </a:lnTo>
                <a:lnTo>
                  <a:pt x="0" y="16523"/>
                </a:lnTo>
                <a:lnTo>
                  <a:pt x="4462" y="28644"/>
                </a:lnTo>
                <a:lnTo>
                  <a:pt x="16685" y="33047"/>
                </a:lnTo>
                <a:lnTo>
                  <a:pt x="27817" y="28644"/>
                </a:lnTo>
                <a:lnTo>
                  <a:pt x="33377" y="16523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30"/>
          <p:cNvSpPr/>
          <p:nvPr/>
        </p:nvSpPr>
        <p:spPr>
          <a:xfrm>
            <a:off x="6221024" y="10009854"/>
            <a:ext cx="14604" cy="116205"/>
          </a:xfrm>
          <a:custGeom>
            <a:avLst/>
            <a:gdLst/>
            <a:ahLst/>
            <a:cxnLst/>
            <a:rect l="l" t="t" r="r" b="b"/>
            <a:pathLst>
              <a:path w="14604" h="116204">
                <a:moveTo>
                  <a:pt x="0" y="19836"/>
                </a:moveTo>
                <a:lnTo>
                  <a:pt x="14449" y="0"/>
                </a:lnTo>
                <a:lnTo>
                  <a:pt x="14449" y="115683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31"/>
          <p:cNvSpPr/>
          <p:nvPr/>
        </p:nvSpPr>
        <p:spPr>
          <a:xfrm>
            <a:off x="6221024" y="1012553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17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32"/>
          <p:cNvSpPr/>
          <p:nvPr/>
        </p:nvSpPr>
        <p:spPr>
          <a:xfrm>
            <a:off x="6278863" y="10009854"/>
            <a:ext cx="59055" cy="116205"/>
          </a:xfrm>
          <a:custGeom>
            <a:avLst/>
            <a:gdLst/>
            <a:ahLst/>
            <a:cxnLst/>
            <a:rect l="l" t="t" r="r" b="b"/>
            <a:pathLst>
              <a:path w="59054" h="116204">
                <a:moveTo>
                  <a:pt x="14450" y="115683"/>
                </a:moveTo>
                <a:lnTo>
                  <a:pt x="28914" y="115683"/>
                </a:lnTo>
                <a:lnTo>
                  <a:pt x="58944" y="77127"/>
                </a:lnTo>
                <a:lnTo>
                  <a:pt x="58944" y="19836"/>
                </a:lnTo>
                <a:lnTo>
                  <a:pt x="43364" y="0"/>
                </a:lnTo>
                <a:lnTo>
                  <a:pt x="14450" y="0"/>
                </a:lnTo>
                <a:lnTo>
                  <a:pt x="0" y="19836"/>
                </a:lnTo>
                <a:lnTo>
                  <a:pt x="0" y="38571"/>
                </a:lnTo>
                <a:lnTo>
                  <a:pt x="14450" y="58392"/>
                </a:lnTo>
                <a:lnTo>
                  <a:pt x="58944" y="58392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33"/>
          <p:cNvSpPr/>
          <p:nvPr/>
        </p:nvSpPr>
        <p:spPr>
          <a:xfrm>
            <a:off x="6366726" y="10009854"/>
            <a:ext cx="58419" cy="116205"/>
          </a:xfrm>
          <a:custGeom>
            <a:avLst/>
            <a:gdLst/>
            <a:ahLst/>
            <a:cxnLst/>
            <a:rect l="l" t="t" r="r" b="b"/>
            <a:pathLst>
              <a:path w="58420" h="116204">
                <a:moveTo>
                  <a:pt x="57835" y="77127"/>
                </a:moveTo>
                <a:lnTo>
                  <a:pt x="0" y="77127"/>
                </a:lnTo>
                <a:lnTo>
                  <a:pt x="43370" y="0"/>
                </a:lnTo>
                <a:lnTo>
                  <a:pt x="43370" y="115683"/>
                </a:lnTo>
              </a:path>
            </a:pathLst>
          </a:custGeom>
          <a:ln w="9069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34"/>
          <p:cNvSpPr/>
          <p:nvPr/>
        </p:nvSpPr>
        <p:spPr>
          <a:xfrm>
            <a:off x="6453476" y="10105711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825"/>
                </a:moveTo>
                <a:lnTo>
                  <a:pt x="0" y="0"/>
                </a:lnTo>
              </a:path>
            </a:pathLst>
          </a:custGeom>
          <a:ln w="908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35"/>
          <p:cNvSpPr/>
          <p:nvPr/>
        </p:nvSpPr>
        <p:spPr>
          <a:xfrm>
            <a:off x="6482394" y="100098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19836"/>
                </a:moveTo>
                <a:lnTo>
                  <a:pt x="14449" y="0"/>
                </a:lnTo>
                <a:lnTo>
                  <a:pt x="43370" y="0"/>
                </a:lnTo>
                <a:lnTo>
                  <a:pt x="57820" y="19836"/>
                </a:lnTo>
                <a:lnTo>
                  <a:pt x="57820" y="38571"/>
                </a:lnTo>
                <a:lnTo>
                  <a:pt x="43370" y="58392"/>
                </a:lnTo>
                <a:lnTo>
                  <a:pt x="28903" y="58392"/>
                </a:lnTo>
              </a:path>
            </a:pathLst>
          </a:custGeom>
          <a:ln w="904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36"/>
          <p:cNvSpPr/>
          <p:nvPr/>
        </p:nvSpPr>
        <p:spPr>
          <a:xfrm>
            <a:off x="6482394" y="10068245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4">
                <a:moveTo>
                  <a:pt x="43370" y="0"/>
                </a:moveTo>
                <a:lnTo>
                  <a:pt x="57820" y="18735"/>
                </a:lnTo>
                <a:lnTo>
                  <a:pt x="57820" y="37465"/>
                </a:lnTo>
                <a:lnTo>
                  <a:pt x="43370" y="57290"/>
                </a:lnTo>
                <a:lnTo>
                  <a:pt x="14449" y="57290"/>
                </a:lnTo>
                <a:lnTo>
                  <a:pt x="0" y="37465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37"/>
          <p:cNvSpPr/>
          <p:nvPr/>
        </p:nvSpPr>
        <p:spPr>
          <a:xfrm>
            <a:off x="6569129" y="10009854"/>
            <a:ext cx="43815" cy="116205"/>
          </a:xfrm>
          <a:custGeom>
            <a:avLst/>
            <a:gdLst/>
            <a:ahLst/>
            <a:cxnLst/>
            <a:rect l="l" t="t" r="r" b="b"/>
            <a:pathLst>
              <a:path w="43815" h="116204">
                <a:moveTo>
                  <a:pt x="14464" y="115683"/>
                </a:moveTo>
                <a:lnTo>
                  <a:pt x="0" y="95857"/>
                </a:lnTo>
                <a:lnTo>
                  <a:pt x="0" y="19836"/>
                </a:lnTo>
                <a:lnTo>
                  <a:pt x="14464" y="0"/>
                </a:lnTo>
                <a:lnTo>
                  <a:pt x="28918" y="0"/>
                </a:lnTo>
                <a:lnTo>
                  <a:pt x="43383" y="19836"/>
                </a:lnTo>
                <a:lnTo>
                  <a:pt x="43383" y="95857"/>
                </a:lnTo>
                <a:lnTo>
                  <a:pt x="28918" y="115683"/>
                </a:lnTo>
                <a:lnTo>
                  <a:pt x="14464" y="115683"/>
                </a:lnTo>
              </a:path>
            </a:pathLst>
          </a:custGeom>
          <a:ln w="90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38"/>
          <p:cNvSpPr/>
          <p:nvPr/>
        </p:nvSpPr>
        <p:spPr>
          <a:xfrm>
            <a:off x="7453878" y="990951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39"/>
          <p:cNvSpPr/>
          <p:nvPr/>
        </p:nvSpPr>
        <p:spPr>
          <a:xfrm>
            <a:off x="7436645" y="9897486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32243" y="16523"/>
                </a:moveTo>
                <a:lnTo>
                  <a:pt x="27802" y="5507"/>
                </a:lnTo>
                <a:lnTo>
                  <a:pt x="16677" y="0"/>
                </a:lnTo>
                <a:lnTo>
                  <a:pt x="4441" y="5507"/>
                </a:lnTo>
                <a:lnTo>
                  <a:pt x="0" y="16523"/>
                </a:lnTo>
                <a:lnTo>
                  <a:pt x="4441" y="28642"/>
                </a:lnTo>
                <a:lnTo>
                  <a:pt x="16677" y="33047"/>
                </a:lnTo>
                <a:lnTo>
                  <a:pt x="27802" y="28642"/>
                </a:lnTo>
                <a:lnTo>
                  <a:pt x="32243" y="16523"/>
                </a:lnTo>
              </a:path>
            </a:pathLst>
          </a:custGeom>
          <a:ln w="904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40"/>
          <p:cNvSpPr/>
          <p:nvPr/>
        </p:nvSpPr>
        <p:spPr>
          <a:xfrm>
            <a:off x="7518932" y="9839092"/>
            <a:ext cx="14604" cy="114935"/>
          </a:xfrm>
          <a:custGeom>
            <a:avLst/>
            <a:gdLst/>
            <a:ahLst/>
            <a:cxnLst/>
            <a:rect l="l" t="t" r="r" b="b"/>
            <a:pathLst>
              <a:path w="14604" h="114934">
                <a:moveTo>
                  <a:pt x="0" y="18733"/>
                </a:moveTo>
                <a:lnTo>
                  <a:pt x="14464" y="0"/>
                </a:lnTo>
                <a:lnTo>
                  <a:pt x="14464" y="114576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41"/>
          <p:cNvSpPr/>
          <p:nvPr/>
        </p:nvSpPr>
        <p:spPr>
          <a:xfrm>
            <a:off x="7518932" y="995366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13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42"/>
          <p:cNvSpPr/>
          <p:nvPr/>
        </p:nvSpPr>
        <p:spPr>
          <a:xfrm>
            <a:off x="1361353" y="98753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43"/>
          <p:cNvSpPr/>
          <p:nvPr/>
        </p:nvSpPr>
        <p:spPr>
          <a:xfrm>
            <a:off x="1344111" y="986333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362" y="16523"/>
                </a:moveTo>
                <a:lnTo>
                  <a:pt x="27802" y="5507"/>
                </a:lnTo>
                <a:lnTo>
                  <a:pt x="16683" y="0"/>
                </a:lnTo>
                <a:lnTo>
                  <a:pt x="4451" y="5507"/>
                </a:lnTo>
                <a:lnTo>
                  <a:pt x="0" y="16523"/>
                </a:lnTo>
                <a:lnTo>
                  <a:pt x="4451" y="28644"/>
                </a:lnTo>
                <a:lnTo>
                  <a:pt x="16683" y="33047"/>
                </a:lnTo>
                <a:lnTo>
                  <a:pt x="27802" y="28644"/>
                </a:lnTo>
                <a:lnTo>
                  <a:pt x="33362" y="16523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44"/>
          <p:cNvSpPr/>
          <p:nvPr/>
        </p:nvSpPr>
        <p:spPr>
          <a:xfrm>
            <a:off x="1479810" y="9889769"/>
            <a:ext cx="14604" cy="116205"/>
          </a:xfrm>
          <a:custGeom>
            <a:avLst/>
            <a:gdLst/>
            <a:ahLst/>
            <a:cxnLst/>
            <a:rect l="l" t="t" r="r" b="b"/>
            <a:pathLst>
              <a:path w="14605" h="116204">
                <a:moveTo>
                  <a:pt x="0" y="19836"/>
                </a:moveTo>
                <a:lnTo>
                  <a:pt x="14450" y="0"/>
                </a:lnTo>
                <a:lnTo>
                  <a:pt x="14450" y="115681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45"/>
          <p:cNvSpPr/>
          <p:nvPr/>
        </p:nvSpPr>
        <p:spPr>
          <a:xfrm>
            <a:off x="1479810" y="1000545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14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46"/>
          <p:cNvSpPr/>
          <p:nvPr/>
        </p:nvSpPr>
        <p:spPr>
          <a:xfrm>
            <a:off x="1537639" y="9889769"/>
            <a:ext cx="58419" cy="116205"/>
          </a:xfrm>
          <a:custGeom>
            <a:avLst/>
            <a:gdLst/>
            <a:ahLst/>
            <a:cxnLst/>
            <a:rect l="l" t="t" r="r" b="b"/>
            <a:pathLst>
              <a:path w="58419" h="116204">
                <a:moveTo>
                  <a:pt x="14454" y="115681"/>
                </a:moveTo>
                <a:lnTo>
                  <a:pt x="28918" y="115681"/>
                </a:lnTo>
                <a:lnTo>
                  <a:pt x="57840" y="77125"/>
                </a:lnTo>
                <a:lnTo>
                  <a:pt x="57840" y="19836"/>
                </a:lnTo>
                <a:lnTo>
                  <a:pt x="43371" y="0"/>
                </a:lnTo>
                <a:lnTo>
                  <a:pt x="14454" y="0"/>
                </a:lnTo>
                <a:lnTo>
                  <a:pt x="0" y="19836"/>
                </a:lnTo>
                <a:lnTo>
                  <a:pt x="0" y="38569"/>
                </a:lnTo>
                <a:lnTo>
                  <a:pt x="14454" y="57289"/>
                </a:lnTo>
                <a:lnTo>
                  <a:pt x="57840" y="57289"/>
                </a:lnTo>
              </a:path>
            </a:pathLst>
          </a:custGeom>
          <a:ln w="9069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47"/>
          <p:cNvSpPr/>
          <p:nvPr/>
        </p:nvSpPr>
        <p:spPr>
          <a:xfrm>
            <a:off x="1624396" y="9889769"/>
            <a:ext cx="59055" cy="116205"/>
          </a:xfrm>
          <a:custGeom>
            <a:avLst/>
            <a:gdLst/>
            <a:ahLst/>
            <a:cxnLst/>
            <a:rect l="l" t="t" r="r" b="b"/>
            <a:pathLst>
              <a:path w="59055" h="116204">
                <a:moveTo>
                  <a:pt x="0" y="95857"/>
                </a:moveTo>
                <a:lnTo>
                  <a:pt x="14446" y="115681"/>
                </a:lnTo>
                <a:lnTo>
                  <a:pt x="44479" y="115681"/>
                </a:lnTo>
                <a:lnTo>
                  <a:pt x="58930" y="95857"/>
                </a:lnTo>
                <a:lnTo>
                  <a:pt x="58930" y="57289"/>
                </a:lnTo>
                <a:lnTo>
                  <a:pt x="44479" y="38569"/>
                </a:lnTo>
                <a:lnTo>
                  <a:pt x="0" y="38569"/>
                </a:lnTo>
                <a:lnTo>
                  <a:pt x="0" y="0"/>
                </a:lnTo>
                <a:lnTo>
                  <a:pt x="58930" y="0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48"/>
          <p:cNvSpPr/>
          <p:nvPr/>
        </p:nvSpPr>
        <p:spPr>
          <a:xfrm>
            <a:off x="1712248" y="9985626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824"/>
                </a:moveTo>
                <a:lnTo>
                  <a:pt x="0" y="0"/>
                </a:lnTo>
              </a:path>
            </a:pathLst>
          </a:custGeom>
          <a:ln w="908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49"/>
          <p:cNvSpPr/>
          <p:nvPr/>
        </p:nvSpPr>
        <p:spPr>
          <a:xfrm>
            <a:off x="1741162" y="9889769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19" h="57784">
                <a:moveTo>
                  <a:pt x="0" y="19836"/>
                </a:moveTo>
                <a:lnTo>
                  <a:pt x="14464" y="0"/>
                </a:lnTo>
                <a:lnTo>
                  <a:pt x="43382" y="0"/>
                </a:lnTo>
                <a:lnTo>
                  <a:pt x="57832" y="19836"/>
                </a:lnTo>
                <a:lnTo>
                  <a:pt x="57832" y="38569"/>
                </a:lnTo>
                <a:lnTo>
                  <a:pt x="43382" y="57289"/>
                </a:lnTo>
                <a:lnTo>
                  <a:pt x="28914" y="57289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50"/>
          <p:cNvSpPr/>
          <p:nvPr/>
        </p:nvSpPr>
        <p:spPr>
          <a:xfrm>
            <a:off x="1741162" y="994705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43382" y="0"/>
                </a:moveTo>
                <a:lnTo>
                  <a:pt x="57832" y="19836"/>
                </a:lnTo>
                <a:lnTo>
                  <a:pt x="57832" y="38567"/>
                </a:lnTo>
                <a:lnTo>
                  <a:pt x="43382" y="58392"/>
                </a:lnTo>
                <a:lnTo>
                  <a:pt x="14464" y="58392"/>
                </a:lnTo>
                <a:lnTo>
                  <a:pt x="0" y="38567"/>
                </a:lnTo>
              </a:path>
            </a:pathLst>
          </a:custGeom>
          <a:ln w="904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51"/>
          <p:cNvSpPr/>
          <p:nvPr/>
        </p:nvSpPr>
        <p:spPr>
          <a:xfrm>
            <a:off x="1827915" y="9889769"/>
            <a:ext cx="58419" cy="116205"/>
          </a:xfrm>
          <a:custGeom>
            <a:avLst/>
            <a:gdLst/>
            <a:ahLst/>
            <a:cxnLst/>
            <a:rect l="l" t="t" r="r" b="b"/>
            <a:pathLst>
              <a:path w="58419" h="116204">
                <a:moveTo>
                  <a:pt x="0" y="19836"/>
                </a:moveTo>
                <a:lnTo>
                  <a:pt x="14464" y="0"/>
                </a:lnTo>
                <a:lnTo>
                  <a:pt x="43382" y="0"/>
                </a:lnTo>
                <a:lnTo>
                  <a:pt x="57828" y="19836"/>
                </a:lnTo>
                <a:lnTo>
                  <a:pt x="57828" y="38569"/>
                </a:lnTo>
                <a:lnTo>
                  <a:pt x="43382" y="57289"/>
                </a:lnTo>
                <a:lnTo>
                  <a:pt x="14464" y="57289"/>
                </a:lnTo>
                <a:lnTo>
                  <a:pt x="0" y="77125"/>
                </a:lnTo>
                <a:lnTo>
                  <a:pt x="0" y="115681"/>
                </a:lnTo>
                <a:lnTo>
                  <a:pt x="57828" y="115681"/>
                </a:lnTo>
              </a:path>
            </a:pathLst>
          </a:custGeom>
          <a:ln w="9069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52"/>
          <p:cNvSpPr/>
          <p:nvPr/>
        </p:nvSpPr>
        <p:spPr>
          <a:xfrm>
            <a:off x="4400939" y="986544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00"/>
                </a:lnTo>
              </a:path>
            </a:pathLst>
          </a:custGeom>
          <a:ln w="3175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53"/>
          <p:cNvSpPr/>
          <p:nvPr/>
        </p:nvSpPr>
        <p:spPr>
          <a:xfrm>
            <a:off x="4383699" y="98534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366" y="16523"/>
                </a:moveTo>
                <a:lnTo>
                  <a:pt x="28918" y="5507"/>
                </a:lnTo>
                <a:lnTo>
                  <a:pt x="16682" y="0"/>
                </a:lnTo>
                <a:lnTo>
                  <a:pt x="5561" y="5507"/>
                </a:lnTo>
                <a:lnTo>
                  <a:pt x="0" y="16523"/>
                </a:lnTo>
                <a:lnTo>
                  <a:pt x="5561" y="28642"/>
                </a:lnTo>
                <a:lnTo>
                  <a:pt x="16682" y="33047"/>
                </a:lnTo>
                <a:lnTo>
                  <a:pt x="28918" y="28642"/>
                </a:lnTo>
                <a:lnTo>
                  <a:pt x="33366" y="16523"/>
                </a:lnTo>
              </a:path>
            </a:pathLst>
          </a:custGeom>
          <a:ln w="904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54"/>
          <p:cNvSpPr/>
          <p:nvPr/>
        </p:nvSpPr>
        <p:spPr>
          <a:xfrm>
            <a:off x="4473782" y="9801641"/>
            <a:ext cx="14604" cy="114935"/>
          </a:xfrm>
          <a:custGeom>
            <a:avLst/>
            <a:gdLst/>
            <a:ahLst/>
            <a:cxnLst/>
            <a:rect l="l" t="t" r="r" b="b"/>
            <a:pathLst>
              <a:path w="14604" h="114934">
                <a:moveTo>
                  <a:pt x="0" y="18733"/>
                </a:moveTo>
                <a:lnTo>
                  <a:pt x="14464" y="0"/>
                </a:lnTo>
                <a:lnTo>
                  <a:pt x="14464" y="114576"/>
                </a:lnTo>
              </a:path>
            </a:pathLst>
          </a:custGeom>
          <a:ln w="9084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55"/>
          <p:cNvSpPr/>
          <p:nvPr/>
        </p:nvSpPr>
        <p:spPr>
          <a:xfrm>
            <a:off x="4473782" y="991621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17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56"/>
          <p:cNvSpPr/>
          <p:nvPr/>
        </p:nvSpPr>
        <p:spPr>
          <a:xfrm>
            <a:off x="4531615" y="980164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14467" y="114576"/>
                </a:moveTo>
                <a:lnTo>
                  <a:pt x="28921" y="114576"/>
                </a:lnTo>
                <a:lnTo>
                  <a:pt x="57838" y="76020"/>
                </a:lnTo>
                <a:lnTo>
                  <a:pt x="57838" y="18733"/>
                </a:lnTo>
                <a:lnTo>
                  <a:pt x="43388" y="0"/>
                </a:lnTo>
                <a:lnTo>
                  <a:pt x="14467" y="0"/>
                </a:lnTo>
                <a:lnTo>
                  <a:pt x="0" y="18733"/>
                </a:lnTo>
                <a:lnTo>
                  <a:pt x="0" y="38555"/>
                </a:lnTo>
                <a:lnTo>
                  <a:pt x="14467" y="57289"/>
                </a:lnTo>
                <a:lnTo>
                  <a:pt x="57838" y="57289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57"/>
          <p:cNvSpPr/>
          <p:nvPr/>
        </p:nvSpPr>
        <p:spPr>
          <a:xfrm>
            <a:off x="4618368" y="980164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57832" y="76020"/>
                </a:moveTo>
                <a:lnTo>
                  <a:pt x="0" y="76020"/>
                </a:lnTo>
                <a:lnTo>
                  <a:pt x="43383" y="0"/>
                </a:lnTo>
                <a:lnTo>
                  <a:pt x="43383" y="114576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58"/>
          <p:cNvSpPr/>
          <p:nvPr/>
        </p:nvSpPr>
        <p:spPr>
          <a:xfrm>
            <a:off x="4705122" y="9897486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31"/>
                </a:moveTo>
                <a:lnTo>
                  <a:pt x="0" y="0"/>
                </a:lnTo>
              </a:path>
            </a:pathLst>
          </a:custGeom>
          <a:ln w="908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59"/>
          <p:cNvSpPr/>
          <p:nvPr/>
        </p:nvSpPr>
        <p:spPr>
          <a:xfrm>
            <a:off x="4734037" y="9801641"/>
            <a:ext cx="59055" cy="114935"/>
          </a:xfrm>
          <a:custGeom>
            <a:avLst/>
            <a:gdLst/>
            <a:ahLst/>
            <a:cxnLst/>
            <a:rect l="l" t="t" r="r" b="b"/>
            <a:pathLst>
              <a:path w="59054" h="114934">
                <a:moveTo>
                  <a:pt x="0" y="57289"/>
                </a:moveTo>
                <a:lnTo>
                  <a:pt x="44497" y="57289"/>
                </a:lnTo>
                <a:lnTo>
                  <a:pt x="58947" y="76020"/>
                </a:lnTo>
                <a:lnTo>
                  <a:pt x="58947" y="95845"/>
                </a:lnTo>
                <a:lnTo>
                  <a:pt x="44497" y="114576"/>
                </a:lnTo>
                <a:lnTo>
                  <a:pt x="14464" y="114576"/>
                </a:lnTo>
                <a:lnTo>
                  <a:pt x="0" y="95845"/>
                </a:lnTo>
                <a:lnTo>
                  <a:pt x="0" y="38555"/>
                </a:lnTo>
                <a:lnTo>
                  <a:pt x="30029" y="0"/>
                </a:lnTo>
                <a:lnTo>
                  <a:pt x="44497" y="0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60"/>
          <p:cNvSpPr/>
          <p:nvPr/>
        </p:nvSpPr>
        <p:spPr>
          <a:xfrm>
            <a:off x="4821906" y="9801641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14449" y="114576"/>
                </a:moveTo>
                <a:lnTo>
                  <a:pt x="28917" y="114576"/>
                </a:lnTo>
                <a:lnTo>
                  <a:pt x="57828" y="76020"/>
                </a:lnTo>
                <a:lnTo>
                  <a:pt x="57828" y="18733"/>
                </a:lnTo>
                <a:lnTo>
                  <a:pt x="43364" y="0"/>
                </a:lnTo>
                <a:lnTo>
                  <a:pt x="14449" y="0"/>
                </a:lnTo>
                <a:lnTo>
                  <a:pt x="0" y="18733"/>
                </a:lnTo>
                <a:lnTo>
                  <a:pt x="0" y="38555"/>
                </a:lnTo>
                <a:lnTo>
                  <a:pt x="14449" y="57289"/>
                </a:lnTo>
                <a:lnTo>
                  <a:pt x="57828" y="57289"/>
                </a:lnTo>
              </a:path>
            </a:pathLst>
          </a:custGeom>
          <a:ln w="906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217"/>
          <p:cNvSpPr/>
          <p:nvPr/>
        </p:nvSpPr>
        <p:spPr>
          <a:xfrm>
            <a:off x="6736638" y="4057828"/>
            <a:ext cx="58419" cy="116205"/>
          </a:xfrm>
          <a:custGeom>
            <a:avLst/>
            <a:gdLst/>
            <a:ahLst/>
            <a:cxnLst/>
            <a:rect l="l" t="t" r="r" b="b"/>
            <a:pathLst>
              <a:path w="58419" h="116204">
                <a:moveTo>
                  <a:pt x="0" y="57290"/>
                </a:moveTo>
                <a:lnTo>
                  <a:pt x="43378" y="57290"/>
                </a:lnTo>
                <a:lnTo>
                  <a:pt x="57832" y="77127"/>
                </a:lnTo>
                <a:lnTo>
                  <a:pt x="57832" y="95846"/>
                </a:lnTo>
                <a:lnTo>
                  <a:pt x="43378" y="115683"/>
                </a:lnTo>
                <a:lnTo>
                  <a:pt x="14468" y="115683"/>
                </a:lnTo>
                <a:lnTo>
                  <a:pt x="0" y="95846"/>
                </a:lnTo>
                <a:lnTo>
                  <a:pt x="0" y="38571"/>
                </a:lnTo>
                <a:lnTo>
                  <a:pt x="28914" y="0"/>
                </a:lnTo>
                <a:lnTo>
                  <a:pt x="43378" y="0"/>
                </a:lnTo>
              </a:path>
            </a:pathLst>
          </a:custGeom>
          <a:ln w="9069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334"/>
          <p:cNvSpPr/>
          <p:nvPr/>
        </p:nvSpPr>
        <p:spPr>
          <a:xfrm>
            <a:off x="7543404" y="614952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0"/>
                </a:moveTo>
                <a:lnTo>
                  <a:pt x="16583" y="1097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335"/>
          <p:cNvSpPr/>
          <p:nvPr/>
        </p:nvSpPr>
        <p:spPr>
          <a:xfrm>
            <a:off x="1677483" y="486370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7" y="0"/>
                </a:moveTo>
                <a:lnTo>
                  <a:pt x="0" y="16539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336"/>
          <p:cNvSpPr/>
          <p:nvPr/>
        </p:nvSpPr>
        <p:spPr>
          <a:xfrm>
            <a:off x="1591841" y="4914393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8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337"/>
          <p:cNvSpPr/>
          <p:nvPr/>
        </p:nvSpPr>
        <p:spPr>
          <a:xfrm>
            <a:off x="1507326" y="4965070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3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338"/>
          <p:cNvSpPr/>
          <p:nvPr/>
        </p:nvSpPr>
        <p:spPr>
          <a:xfrm>
            <a:off x="1421670" y="5014642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10" h="17779">
                <a:moveTo>
                  <a:pt x="28917" y="0"/>
                </a:moveTo>
                <a:lnTo>
                  <a:pt x="0" y="17630"/>
                </a:lnTo>
              </a:path>
            </a:pathLst>
          </a:custGeom>
          <a:ln w="902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346"/>
          <p:cNvSpPr/>
          <p:nvPr/>
        </p:nvSpPr>
        <p:spPr>
          <a:xfrm>
            <a:off x="9492616" y="3736143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5" h="2539">
                <a:moveTo>
                  <a:pt x="32261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347"/>
          <p:cNvSpPr/>
          <p:nvPr/>
        </p:nvSpPr>
        <p:spPr>
          <a:xfrm>
            <a:off x="9392528" y="3730635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33362" y="1090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348"/>
          <p:cNvSpPr/>
          <p:nvPr/>
        </p:nvSpPr>
        <p:spPr>
          <a:xfrm>
            <a:off x="9293538" y="3725127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66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349"/>
          <p:cNvSpPr/>
          <p:nvPr/>
        </p:nvSpPr>
        <p:spPr>
          <a:xfrm>
            <a:off x="9193443" y="3719619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58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350"/>
          <p:cNvSpPr/>
          <p:nvPr/>
        </p:nvSpPr>
        <p:spPr>
          <a:xfrm>
            <a:off x="9095564" y="3714111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66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351"/>
          <p:cNvSpPr/>
          <p:nvPr/>
        </p:nvSpPr>
        <p:spPr>
          <a:xfrm>
            <a:off x="8995480" y="3708603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58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485"/>
          <p:cNvSpPr/>
          <p:nvPr/>
        </p:nvSpPr>
        <p:spPr>
          <a:xfrm>
            <a:off x="4602613" y="5173392"/>
            <a:ext cx="32384" cy="6985"/>
          </a:xfrm>
          <a:custGeom>
            <a:avLst/>
            <a:gdLst/>
            <a:ahLst/>
            <a:cxnLst/>
            <a:rect l="l" t="t" r="r" b="b"/>
            <a:pathLst>
              <a:path w="32385" h="6984">
                <a:moveTo>
                  <a:pt x="32243" y="6612"/>
                </a:moveTo>
                <a:lnTo>
                  <a:pt x="0" y="0"/>
                </a:lnTo>
              </a:path>
            </a:pathLst>
          </a:custGeom>
          <a:ln w="900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486"/>
          <p:cNvSpPr/>
          <p:nvPr/>
        </p:nvSpPr>
        <p:spPr>
          <a:xfrm>
            <a:off x="4549977" y="5411207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5" h="5715">
                <a:moveTo>
                  <a:pt x="32253" y="5507"/>
                </a:moveTo>
                <a:lnTo>
                  <a:pt x="0" y="0"/>
                </a:lnTo>
              </a:path>
            </a:pathLst>
          </a:custGeom>
          <a:ln w="900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487"/>
          <p:cNvSpPr/>
          <p:nvPr/>
        </p:nvSpPr>
        <p:spPr>
          <a:xfrm>
            <a:off x="4452109" y="5392488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5" h="5715">
                <a:moveTo>
                  <a:pt x="32243" y="5507"/>
                </a:moveTo>
                <a:lnTo>
                  <a:pt x="0" y="0"/>
                </a:lnTo>
              </a:path>
            </a:pathLst>
          </a:custGeom>
          <a:ln w="900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545"/>
          <p:cNvSpPr/>
          <p:nvPr/>
        </p:nvSpPr>
        <p:spPr>
          <a:xfrm>
            <a:off x="2434055" y="8999614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468" y="0"/>
                </a:moveTo>
                <a:lnTo>
                  <a:pt x="0" y="20927"/>
                </a:lnTo>
              </a:path>
            </a:pathLst>
          </a:custGeom>
          <a:ln w="903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546"/>
          <p:cNvSpPr/>
          <p:nvPr/>
        </p:nvSpPr>
        <p:spPr>
          <a:xfrm>
            <a:off x="2359537" y="9064605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473" y="0"/>
                </a:moveTo>
                <a:lnTo>
                  <a:pt x="0" y="20927"/>
                </a:lnTo>
              </a:path>
            </a:pathLst>
          </a:custGeom>
          <a:ln w="903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547"/>
          <p:cNvSpPr/>
          <p:nvPr/>
        </p:nvSpPr>
        <p:spPr>
          <a:xfrm>
            <a:off x="2285027" y="9129610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54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548"/>
          <p:cNvSpPr/>
          <p:nvPr/>
        </p:nvSpPr>
        <p:spPr>
          <a:xfrm>
            <a:off x="2210507" y="9194601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62" y="0"/>
                </a:moveTo>
                <a:lnTo>
                  <a:pt x="0" y="22047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549"/>
          <p:cNvSpPr/>
          <p:nvPr/>
        </p:nvSpPr>
        <p:spPr>
          <a:xfrm>
            <a:off x="2135993" y="9260712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54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550"/>
          <p:cNvSpPr/>
          <p:nvPr/>
        </p:nvSpPr>
        <p:spPr>
          <a:xfrm>
            <a:off x="2062580" y="9325702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69" y="0"/>
                </a:moveTo>
                <a:lnTo>
                  <a:pt x="0" y="22047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551"/>
          <p:cNvSpPr/>
          <p:nvPr/>
        </p:nvSpPr>
        <p:spPr>
          <a:xfrm>
            <a:off x="1986967" y="9391813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454" y="0"/>
                </a:moveTo>
                <a:lnTo>
                  <a:pt x="0" y="20927"/>
                </a:lnTo>
              </a:path>
            </a:pathLst>
          </a:custGeom>
          <a:ln w="903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552"/>
          <p:cNvSpPr/>
          <p:nvPr/>
        </p:nvSpPr>
        <p:spPr>
          <a:xfrm>
            <a:off x="1913546" y="9456804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473" y="0"/>
                </a:moveTo>
                <a:lnTo>
                  <a:pt x="0" y="20941"/>
                </a:lnTo>
              </a:path>
            </a:pathLst>
          </a:custGeom>
          <a:ln w="903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553"/>
          <p:cNvSpPr/>
          <p:nvPr/>
        </p:nvSpPr>
        <p:spPr>
          <a:xfrm>
            <a:off x="1839033" y="9521809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69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554"/>
          <p:cNvSpPr/>
          <p:nvPr/>
        </p:nvSpPr>
        <p:spPr>
          <a:xfrm>
            <a:off x="1764520" y="9586814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72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555"/>
          <p:cNvSpPr/>
          <p:nvPr/>
        </p:nvSpPr>
        <p:spPr>
          <a:xfrm>
            <a:off x="1690002" y="9652910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72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556"/>
          <p:cNvSpPr/>
          <p:nvPr/>
        </p:nvSpPr>
        <p:spPr>
          <a:xfrm>
            <a:off x="1611044" y="9716813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4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557"/>
          <p:cNvSpPr/>
          <p:nvPr/>
        </p:nvSpPr>
        <p:spPr>
          <a:xfrm>
            <a:off x="1525406" y="9767486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8913" y="0"/>
                </a:moveTo>
                <a:lnTo>
                  <a:pt x="0" y="16525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558"/>
          <p:cNvSpPr/>
          <p:nvPr/>
        </p:nvSpPr>
        <p:spPr>
          <a:xfrm>
            <a:off x="1439772" y="9817060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8917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559"/>
          <p:cNvSpPr/>
          <p:nvPr/>
        </p:nvSpPr>
        <p:spPr>
          <a:xfrm>
            <a:off x="1360795" y="9866645"/>
            <a:ext cx="22860" cy="13335"/>
          </a:xfrm>
          <a:custGeom>
            <a:avLst/>
            <a:gdLst/>
            <a:ahLst/>
            <a:cxnLst/>
            <a:rect l="l" t="t" r="r" b="b"/>
            <a:pathLst>
              <a:path w="22859" h="13334">
                <a:moveTo>
                  <a:pt x="22239" y="0"/>
                </a:moveTo>
                <a:lnTo>
                  <a:pt x="0" y="13211"/>
                </a:lnTo>
              </a:path>
            </a:pathLst>
          </a:custGeom>
          <a:ln w="902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560"/>
          <p:cNvSpPr/>
          <p:nvPr/>
        </p:nvSpPr>
        <p:spPr>
          <a:xfrm>
            <a:off x="1353018" y="9879858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7777" y="0"/>
                </a:moveTo>
                <a:lnTo>
                  <a:pt x="0" y="2207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561"/>
          <p:cNvSpPr/>
          <p:nvPr/>
        </p:nvSpPr>
        <p:spPr>
          <a:xfrm>
            <a:off x="1258480" y="9901890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43" y="0"/>
                </a:moveTo>
                <a:lnTo>
                  <a:pt x="0" y="9925"/>
                </a:lnTo>
              </a:path>
            </a:pathLst>
          </a:custGeom>
          <a:ln w="9007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562"/>
          <p:cNvSpPr/>
          <p:nvPr/>
        </p:nvSpPr>
        <p:spPr>
          <a:xfrm>
            <a:off x="1163934" y="9931637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59">
                <a:moveTo>
                  <a:pt x="32261" y="0"/>
                </a:moveTo>
                <a:lnTo>
                  <a:pt x="0" y="9913"/>
                </a:lnTo>
              </a:path>
            </a:pathLst>
          </a:custGeom>
          <a:ln w="9007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563"/>
          <p:cNvSpPr/>
          <p:nvPr/>
        </p:nvSpPr>
        <p:spPr>
          <a:xfrm>
            <a:off x="1069406" y="9960281"/>
            <a:ext cx="31750" cy="8890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31153" y="0"/>
                </a:moveTo>
                <a:lnTo>
                  <a:pt x="0" y="8820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564"/>
          <p:cNvSpPr/>
          <p:nvPr/>
        </p:nvSpPr>
        <p:spPr>
          <a:xfrm>
            <a:off x="972655" y="9986716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32243" y="0"/>
                </a:moveTo>
                <a:lnTo>
                  <a:pt x="0" y="8823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565"/>
          <p:cNvSpPr/>
          <p:nvPr/>
        </p:nvSpPr>
        <p:spPr>
          <a:xfrm>
            <a:off x="876994" y="10012064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32265" y="0"/>
                </a:moveTo>
                <a:lnTo>
                  <a:pt x="0" y="8804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566"/>
          <p:cNvSpPr/>
          <p:nvPr/>
        </p:nvSpPr>
        <p:spPr>
          <a:xfrm>
            <a:off x="781350" y="10038498"/>
            <a:ext cx="31750" cy="8890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31149" y="0"/>
                </a:moveTo>
                <a:lnTo>
                  <a:pt x="0" y="8820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567"/>
          <p:cNvSpPr/>
          <p:nvPr/>
        </p:nvSpPr>
        <p:spPr>
          <a:xfrm>
            <a:off x="685715" y="10063843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32243" y="0"/>
                </a:moveTo>
                <a:lnTo>
                  <a:pt x="0" y="8809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568"/>
          <p:cNvSpPr/>
          <p:nvPr/>
        </p:nvSpPr>
        <p:spPr>
          <a:xfrm>
            <a:off x="590053" y="10090277"/>
            <a:ext cx="31750" cy="8890"/>
          </a:xfrm>
          <a:custGeom>
            <a:avLst/>
            <a:gdLst/>
            <a:ahLst/>
            <a:cxnLst/>
            <a:rect l="l" t="t" r="r" b="b"/>
            <a:pathLst>
              <a:path w="31750" h="8890">
                <a:moveTo>
                  <a:pt x="31149" y="0"/>
                </a:moveTo>
                <a:lnTo>
                  <a:pt x="0" y="8823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569"/>
          <p:cNvSpPr/>
          <p:nvPr/>
        </p:nvSpPr>
        <p:spPr>
          <a:xfrm>
            <a:off x="493298" y="10115625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32247" y="0"/>
                </a:moveTo>
                <a:lnTo>
                  <a:pt x="0" y="8804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570"/>
          <p:cNvSpPr/>
          <p:nvPr/>
        </p:nvSpPr>
        <p:spPr>
          <a:xfrm>
            <a:off x="397659" y="10142060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32243" y="0"/>
                </a:moveTo>
                <a:lnTo>
                  <a:pt x="0" y="8820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571"/>
          <p:cNvSpPr/>
          <p:nvPr/>
        </p:nvSpPr>
        <p:spPr>
          <a:xfrm>
            <a:off x="306450" y="10167404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39" h="8254">
                <a:moveTo>
                  <a:pt x="27816" y="0"/>
                </a:moveTo>
                <a:lnTo>
                  <a:pt x="0" y="7703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572"/>
          <p:cNvSpPr/>
          <p:nvPr/>
        </p:nvSpPr>
        <p:spPr>
          <a:xfrm>
            <a:off x="300886" y="1017621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564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573"/>
          <p:cNvSpPr/>
          <p:nvPr/>
        </p:nvSpPr>
        <p:spPr>
          <a:xfrm>
            <a:off x="203015" y="10163002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09">
                <a:moveTo>
                  <a:pt x="33372" y="3296"/>
                </a:moveTo>
                <a:lnTo>
                  <a:pt x="0" y="0"/>
                </a:lnTo>
              </a:path>
            </a:pathLst>
          </a:custGeom>
          <a:ln w="900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574"/>
          <p:cNvSpPr/>
          <p:nvPr/>
        </p:nvSpPr>
        <p:spPr>
          <a:xfrm>
            <a:off x="112935" y="10151971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40">
                <a:moveTo>
                  <a:pt x="24469" y="2211"/>
                </a:moveTo>
                <a:lnTo>
                  <a:pt x="0" y="0"/>
                </a:lnTo>
              </a:path>
            </a:pathLst>
          </a:custGeom>
          <a:ln w="900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575"/>
          <p:cNvSpPr/>
          <p:nvPr/>
        </p:nvSpPr>
        <p:spPr>
          <a:xfrm>
            <a:off x="88462" y="10150881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4" h="22225">
                <a:moveTo>
                  <a:pt x="24472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576"/>
          <p:cNvSpPr/>
          <p:nvPr/>
        </p:nvSpPr>
        <p:spPr>
          <a:xfrm>
            <a:off x="16173" y="10218081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5" h="22225">
                <a:moveTo>
                  <a:pt x="24472" y="0"/>
                </a:moveTo>
                <a:lnTo>
                  <a:pt x="0" y="22031"/>
                </a:lnTo>
              </a:path>
            </a:pathLst>
          </a:custGeom>
          <a:ln w="9038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586"/>
          <p:cNvSpPr/>
          <p:nvPr/>
        </p:nvSpPr>
        <p:spPr>
          <a:xfrm>
            <a:off x="7543404" y="614952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0"/>
                </a:moveTo>
                <a:lnTo>
                  <a:pt x="16583" y="1097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587"/>
          <p:cNvSpPr/>
          <p:nvPr/>
        </p:nvSpPr>
        <p:spPr>
          <a:xfrm>
            <a:off x="1677483" y="486370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7" y="0"/>
                </a:moveTo>
                <a:lnTo>
                  <a:pt x="0" y="16539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588"/>
          <p:cNvSpPr/>
          <p:nvPr/>
        </p:nvSpPr>
        <p:spPr>
          <a:xfrm>
            <a:off x="1591841" y="4914393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8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589"/>
          <p:cNvSpPr/>
          <p:nvPr/>
        </p:nvSpPr>
        <p:spPr>
          <a:xfrm>
            <a:off x="1507326" y="4965070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10" h="17145">
                <a:moveTo>
                  <a:pt x="28913" y="0"/>
                </a:moveTo>
                <a:lnTo>
                  <a:pt x="0" y="16523"/>
                </a:lnTo>
              </a:path>
            </a:pathLst>
          </a:custGeom>
          <a:ln w="9021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590"/>
          <p:cNvSpPr/>
          <p:nvPr/>
        </p:nvSpPr>
        <p:spPr>
          <a:xfrm>
            <a:off x="1421670" y="5014642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10" h="17779">
                <a:moveTo>
                  <a:pt x="28917" y="0"/>
                </a:moveTo>
                <a:lnTo>
                  <a:pt x="0" y="17630"/>
                </a:lnTo>
              </a:path>
            </a:pathLst>
          </a:custGeom>
          <a:ln w="902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598"/>
          <p:cNvSpPr/>
          <p:nvPr/>
        </p:nvSpPr>
        <p:spPr>
          <a:xfrm>
            <a:off x="9492616" y="3736143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5" h="2539">
                <a:moveTo>
                  <a:pt x="32261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599"/>
          <p:cNvSpPr/>
          <p:nvPr/>
        </p:nvSpPr>
        <p:spPr>
          <a:xfrm>
            <a:off x="9392528" y="3730635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4" h="1270">
                <a:moveTo>
                  <a:pt x="33362" y="1090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600"/>
          <p:cNvSpPr/>
          <p:nvPr/>
        </p:nvSpPr>
        <p:spPr>
          <a:xfrm>
            <a:off x="9293538" y="3725127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66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601"/>
          <p:cNvSpPr/>
          <p:nvPr/>
        </p:nvSpPr>
        <p:spPr>
          <a:xfrm>
            <a:off x="9193443" y="3719619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58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602"/>
          <p:cNvSpPr/>
          <p:nvPr/>
        </p:nvSpPr>
        <p:spPr>
          <a:xfrm>
            <a:off x="9095564" y="3714111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66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603"/>
          <p:cNvSpPr/>
          <p:nvPr/>
        </p:nvSpPr>
        <p:spPr>
          <a:xfrm>
            <a:off x="8995480" y="3708603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33358" y="2195"/>
                </a:moveTo>
                <a:lnTo>
                  <a:pt x="0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640"/>
          <p:cNvSpPr/>
          <p:nvPr/>
        </p:nvSpPr>
        <p:spPr>
          <a:xfrm>
            <a:off x="3376894" y="51699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66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641"/>
          <p:cNvSpPr/>
          <p:nvPr/>
        </p:nvSpPr>
        <p:spPr>
          <a:xfrm>
            <a:off x="3475884" y="517217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18" y="0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642"/>
          <p:cNvSpPr/>
          <p:nvPr/>
        </p:nvSpPr>
        <p:spPr>
          <a:xfrm>
            <a:off x="3488102" y="5167776"/>
            <a:ext cx="20320" cy="5715"/>
          </a:xfrm>
          <a:custGeom>
            <a:avLst/>
            <a:gdLst/>
            <a:ahLst/>
            <a:cxnLst/>
            <a:rect l="l" t="t" r="r" b="b"/>
            <a:pathLst>
              <a:path w="20320" h="5714">
                <a:moveTo>
                  <a:pt x="0" y="5507"/>
                </a:moveTo>
                <a:lnTo>
                  <a:pt x="20024" y="0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675"/>
          <p:cNvSpPr/>
          <p:nvPr/>
        </p:nvSpPr>
        <p:spPr>
          <a:xfrm>
            <a:off x="8848663" y="4282579"/>
            <a:ext cx="530860" cy="22225"/>
          </a:xfrm>
          <a:custGeom>
            <a:avLst/>
            <a:gdLst/>
            <a:ahLst/>
            <a:cxnLst/>
            <a:rect l="l" t="t" r="r" b="b"/>
            <a:pathLst>
              <a:path w="530860" h="22225">
                <a:moveTo>
                  <a:pt x="0" y="0"/>
                </a:moveTo>
                <a:lnTo>
                  <a:pt x="530512" y="22031"/>
                </a:lnTo>
              </a:path>
            </a:pathLst>
          </a:custGeom>
          <a:ln w="900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690"/>
          <p:cNvSpPr/>
          <p:nvPr/>
        </p:nvSpPr>
        <p:spPr>
          <a:xfrm>
            <a:off x="104038" y="10118922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96" y="31958"/>
                </a:moveTo>
                <a:lnTo>
                  <a:pt x="0" y="0"/>
                </a:lnTo>
              </a:path>
            </a:pathLst>
          </a:custGeom>
          <a:ln w="9080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691"/>
          <p:cNvSpPr/>
          <p:nvPr/>
        </p:nvSpPr>
        <p:spPr>
          <a:xfrm>
            <a:off x="76226" y="10025287"/>
            <a:ext cx="9525" cy="31115"/>
          </a:xfrm>
          <a:custGeom>
            <a:avLst/>
            <a:gdLst/>
            <a:ahLst/>
            <a:cxnLst/>
            <a:rect l="l" t="t" r="r" b="b"/>
            <a:pathLst>
              <a:path w="9525" h="31115">
                <a:moveTo>
                  <a:pt x="8906" y="30841"/>
                </a:moveTo>
                <a:lnTo>
                  <a:pt x="0" y="0"/>
                </a:lnTo>
              </a:path>
            </a:pathLst>
          </a:custGeom>
          <a:ln w="9079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692"/>
          <p:cNvSpPr/>
          <p:nvPr/>
        </p:nvSpPr>
        <p:spPr>
          <a:xfrm>
            <a:off x="55096" y="9954773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4">
                <a:moveTo>
                  <a:pt x="2230" y="6612"/>
                </a:moveTo>
                <a:lnTo>
                  <a:pt x="0" y="0"/>
                </a:lnTo>
              </a:path>
            </a:pathLst>
          </a:custGeom>
          <a:ln w="9077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693"/>
          <p:cNvSpPr/>
          <p:nvPr/>
        </p:nvSpPr>
        <p:spPr>
          <a:xfrm>
            <a:off x="55096" y="9929429"/>
            <a:ext cx="4445" cy="25400"/>
          </a:xfrm>
          <a:custGeom>
            <a:avLst/>
            <a:gdLst/>
            <a:ahLst/>
            <a:cxnLst/>
            <a:rect l="l" t="t" r="r" b="b"/>
            <a:pathLst>
              <a:path w="4444" h="25400">
                <a:moveTo>
                  <a:pt x="0" y="25344"/>
                </a:moveTo>
                <a:lnTo>
                  <a:pt x="4448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694"/>
          <p:cNvSpPr/>
          <p:nvPr/>
        </p:nvSpPr>
        <p:spPr>
          <a:xfrm>
            <a:off x="71781" y="9832482"/>
            <a:ext cx="6985" cy="32384"/>
          </a:xfrm>
          <a:custGeom>
            <a:avLst/>
            <a:gdLst/>
            <a:ahLst/>
            <a:cxnLst/>
            <a:rect l="l" t="t" r="r" b="b"/>
            <a:pathLst>
              <a:path w="6984" h="32384">
                <a:moveTo>
                  <a:pt x="0" y="31957"/>
                </a:moveTo>
                <a:lnTo>
                  <a:pt x="6671" y="0"/>
                </a:lnTo>
              </a:path>
            </a:pathLst>
          </a:custGeom>
          <a:ln w="908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695"/>
          <p:cNvSpPr/>
          <p:nvPr/>
        </p:nvSpPr>
        <p:spPr>
          <a:xfrm>
            <a:off x="90689" y="9735529"/>
            <a:ext cx="5715" cy="32384"/>
          </a:xfrm>
          <a:custGeom>
            <a:avLst/>
            <a:gdLst/>
            <a:ahLst/>
            <a:cxnLst/>
            <a:rect l="l" t="t" r="r" b="b"/>
            <a:pathLst>
              <a:path w="5715" h="32384">
                <a:moveTo>
                  <a:pt x="0" y="31957"/>
                </a:moveTo>
                <a:lnTo>
                  <a:pt x="5560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696"/>
          <p:cNvSpPr/>
          <p:nvPr/>
        </p:nvSpPr>
        <p:spPr>
          <a:xfrm>
            <a:off x="109599" y="9638582"/>
            <a:ext cx="6985" cy="33655"/>
          </a:xfrm>
          <a:custGeom>
            <a:avLst/>
            <a:gdLst/>
            <a:ahLst/>
            <a:cxnLst/>
            <a:rect l="l" t="t" r="r" b="b"/>
            <a:pathLst>
              <a:path w="6985" h="33654">
                <a:moveTo>
                  <a:pt x="0" y="33063"/>
                </a:moveTo>
                <a:lnTo>
                  <a:pt x="6675" y="0"/>
                </a:lnTo>
              </a:path>
            </a:pathLst>
          </a:custGeom>
          <a:ln w="908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697"/>
          <p:cNvSpPr/>
          <p:nvPr/>
        </p:nvSpPr>
        <p:spPr>
          <a:xfrm>
            <a:off x="128497" y="9541649"/>
            <a:ext cx="5715" cy="32384"/>
          </a:xfrm>
          <a:custGeom>
            <a:avLst/>
            <a:gdLst/>
            <a:ahLst/>
            <a:cxnLst/>
            <a:rect l="l" t="t" r="r" b="b"/>
            <a:pathLst>
              <a:path w="5714" h="32384">
                <a:moveTo>
                  <a:pt x="0" y="31941"/>
                </a:moveTo>
                <a:lnTo>
                  <a:pt x="5560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698"/>
          <p:cNvSpPr/>
          <p:nvPr/>
        </p:nvSpPr>
        <p:spPr>
          <a:xfrm>
            <a:off x="147406" y="9445788"/>
            <a:ext cx="5715" cy="32384"/>
          </a:xfrm>
          <a:custGeom>
            <a:avLst/>
            <a:gdLst/>
            <a:ahLst/>
            <a:cxnLst/>
            <a:rect l="l" t="t" r="r" b="b"/>
            <a:pathLst>
              <a:path w="5714" h="32384">
                <a:moveTo>
                  <a:pt x="0" y="31957"/>
                </a:moveTo>
                <a:lnTo>
                  <a:pt x="5564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699"/>
          <p:cNvSpPr/>
          <p:nvPr/>
        </p:nvSpPr>
        <p:spPr>
          <a:xfrm>
            <a:off x="165207" y="9348840"/>
            <a:ext cx="6985" cy="32384"/>
          </a:xfrm>
          <a:custGeom>
            <a:avLst/>
            <a:gdLst/>
            <a:ahLst/>
            <a:cxnLst/>
            <a:rect l="l" t="t" r="r" b="b"/>
            <a:pathLst>
              <a:path w="6985" h="32384">
                <a:moveTo>
                  <a:pt x="0" y="31957"/>
                </a:moveTo>
                <a:lnTo>
                  <a:pt x="6671" y="0"/>
                </a:lnTo>
              </a:path>
            </a:pathLst>
          </a:custGeom>
          <a:ln w="908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700"/>
          <p:cNvSpPr/>
          <p:nvPr/>
        </p:nvSpPr>
        <p:spPr>
          <a:xfrm>
            <a:off x="184117" y="9251892"/>
            <a:ext cx="5715" cy="32384"/>
          </a:xfrm>
          <a:custGeom>
            <a:avLst/>
            <a:gdLst/>
            <a:ahLst/>
            <a:cxnLst/>
            <a:rect l="l" t="t" r="r" b="b"/>
            <a:pathLst>
              <a:path w="5714" h="32384">
                <a:moveTo>
                  <a:pt x="0" y="31957"/>
                </a:moveTo>
                <a:lnTo>
                  <a:pt x="5564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701"/>
          <p:cNvSpPr/>
          <p:nvPr/>
        </p:nvSpPr>
        <p:spPr>
          <a:xfrm>
            <a:off x="203015" y="9154944"/>
            <a:ext cx="5715" cy="32384"/>
          </a:xfrm>
          <a:custGeom>
            <a:avLst/>
            <a:gdLst/>
            <a:ahLst/>
            <a:cxnLst/>
            <a:rect l="l" t="t" r="r" b="b"/>
            <a:pathLst>
              <a:path w="5714" h="32384">
                <a:moveTo>
                  <a:pt x="0" y="31957"/>
                </a:moveTo>
                <a:lnTo>
                  <a:pt x="5556" y="0"/>
                </a:lnTo>
              </a:path>
            </a:pathLst>
          </a:custGeom>
          <a:ln w="9083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702"/>
          <p:cNvSpPr/>
          <p:nvPr/>
        </p:nvSpPr>
        <p:spPr>
          <a:xfrm>
            <a:off x="220807" y="9057992"/>
            <a:ext cx="6985" cy="33655"/>
          </a:xfrm>
          <a:custGeom>
            <a:avLst/>
            <a:gdLst/>
            <a:ahLst/>
            <a:cxnLst/>
            <a:rect l="l" t="t" r="r" b="b"/>
            <a:pathLst>
              <a:path w="6985" h="33654">
                <a:moveTo>
                  <a:pt x="0" y="33061"/>
                </a:moveTo>
                <a:lnTo>
                  <a:pt x="6677" y="0"/>
                </a:lnTo>
              </a:path>
            </a:pathLst>
          </a:custGeom>
          <a:ln w="9082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714"/>
          <p:cNvSpPr/>
          <p:nvPr/>
        </p:nvSpPr>
        <p:spPr>
          <a:xfrm>
            <a:off x="0" y="802799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4">
                <a:moveTo>
                  <a:pt x="19509" y="13142"/>
                </a:moveTo>
                <a:lnTo>
                  <a:pt x="0" y="0"/>
                </a:lnTo>
              </a:path>
            </a:pathLst>
          </a:custGeom>
          <a:ln w="9027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777"/>
          <p:cNvSpPr/>
          <p:nvPr/>
        </p:nvSpPr>
        <p:spPr>
          <a:xfrm>
            <a:off x="3488102" y="5167776"/>
            <a:ext cx="20320" cy="5715"/>
          </a:xfrm>
          <a:custGeom>
            <a:avLst/>
            <a:gdLst/>
            <a:ahLst/>
            <a:cxnLst/>
            <a:rect l="l" t="t" r="r" b="b"/>
            <a:pathLst>
              <a:path w="20320" h="5714">
                <a:moveTo>
                  <a:pt x="0" y="5507"/>
                </a:moveTo>
                <a:lnTo>
                  <a:pt x="20024" y="0"/>
                </a:lnTo>
              </a:path>
            </a:pathLst>
          </a:custGeom>
          <a:ln w="9006">
            <a:solidFill>
              <a:srgbClr val="D9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782"/>
          <p:cNvSpPr txBox="1"/>
          <p:nvPr/>
        </p:nvSpPr>
        <p:spPr>
          <a:xfrm>
            <a:off x="467852" y="9636969"/>
            <a:ext cx="338455" cy="338455"/>
          </a:xfrm>
          <a:prstGeom prst="rect">
            <a:avLst/>
          </a:prstGeom>
          <a:solidFill>
            <a:srgbClr val="008DD2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1100" b="1" dirty="0">
                <a:solidFill>
                  <a:srgbClr val="FEFEFE"/>
                </a:solidFill>
                <a:latin typeface="Arial Black"/>
                <a:cs typeface="Arial Black"/>
              </a:rPr>
              <a:t>16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616" name="object 786"/>
          <p:cNvSpPr txBox="1"/>
          <p:nvPr/>
        </p:nvSpPr>
        <p:spPr>
          <a:xfrm>
            <a:off x="6728374" y="3808095"/>
            <a:ext cx="248983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ЗАО «НИПИ территориального развития транспортной инфраструктуры»</a:t>
            </a:r>
            <a:endParaRPr sz="1000" dirty="0">
              <a:latin typeface="Tahoma"/>
              <a:cs typeface="Tahoma"/>
            </a:endParaRPr>
          </a:p>
          <a:p>
            <a:pPr marL="68453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г. Санкт-Петербург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617" name="object 787"/>
          <p:cNvSpPr txBox="1"/>
          <p:nvPr/>
        </p:nvSpPr>
        <p:spPr>
          <a:xfrm>
            <a:off x="4075686" y="3808095"/>
            <a:ext cx="177546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73025" algn="ctr">
              <a:lnSpc>
                <a:spcPct val="100000"/>
              </a:lnSpc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Институт «ТатНИПИнефть» ОАО «Татнефть»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им. В.Д. Шашина, г. Бугульма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18" name="object 788"/>
          <p:cNvSpPr/>
          <p:nvPr/>
        </p:nvSpPr>
        <p:spPr>
          <a:xfrm>
            <a:off x="4486128" y="3485166"/>
            <a:ext cx="69215" cy="120014"/>
          </a:xfrm>
          <a:custGeom>
            <a:avLst/>
            <a:gdLst/>
            <a:ahLst/>
            <a:cxnLst/>
            <a:rect l="l" t="t" r="r" b="b"/>
            <a:pathLst>
              <a:path w="69214" h="120014">
                <a:moveTo>
                  <a:pt x="68720" y="0"/>
                </a:moveTo>
                <a:lnTo>
                  <a:pt x="0" y="0"/>
                </a:lnTo>
                <a:lnTo>
                  <a:pt x="0" y="119783"/>
                </a:lnTo>
                <a:lnTo>
                  <a:pt x="68720" y="119783"/>
                </a:lnTo>
                <a:lnTo>
                  <a:pt x="68720" y="0"/>
                </a:lnTo>
                <a:close/>
              </a:path>
            </a:pathLst>
          </a:custGeom>
          <a:solidFill>
            <a:srgbClr val="E31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789"/>
          <p:cNvSpPr/>
          <p:nvPr/>
        </p:nvSpPr>
        <p:spPr>
          <a:xfrm>
            <a:off x="4426257" y="346755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725" y="0"/>
                </a:lnTo>
              </a:path>
            </a:pathLst>
          </a:custGeom>
          <a:ln w="36502">
            <a:solidFill>
              <a:srgbClr val="E3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790"/>
          <p:cNvSpPr/>
          <p:nvPr/>
        </p:nvSpPr>
        <p:spPr>
          <a:xfrm>
            <a:off x="4866623" y="3485166"/>
            <a:ext cx="69215" cy="120014"/>
          </a:xfrm>
          <a:custGeom>
            <a:avLst/>
            <a:gdLst/>
            <a:ahLst/>
            <a:cxnLst/>
            <a:rect l="l" t="t" r="r" b="b"/>
            <a:pathLst>
              <a:path w="69214" h="120014">
                <a:moveTo>
                  <a:pt x="68720" y="0"/>
                </a:moveTo>
                <a:lnTo>
                  <a:pt x="0" y="0"/>
                </a:lnTo>
                <a:lnTo>
                  <a:pt x="0" y="119783"/>
                </a:lnTo>
                <a:lnTo>
                  <a:pt x="68720" y="119783"/>
                </a:lnTo>
                <a:lnTo>
                  <a:pt x="68720" y="0"/>
                </a:lnTo>
                <a:close/>
              </a:path>
            </a:pathLst>
          </a:custGeom>
          <a:solidFill>
            <a:srgbClr val="E31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791"/>
          <p:cNvSpPr/>
          <p:nvPr/>
        </p:nvSpPr>
        <p:spPr>
          <a:xfrm>
            <a:off x="4806751" y="346755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725" y="0"/>
                </a:lnTo>
              </a:path>
            </a:pathLst>
          </a:custGeom>
          <a:ln w="36502">
            <a:solidFill>
              <a:srgbClr val="E3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792"/>
          <p:cNvSpPr/>
          <p:nvPr/>
        </p:nvSpPr>
        <p:spPr>
          <a:xfrm>
            <a:off x="4590429" y="3449343"/>
            <a:ext cx="241935" cy="158750"/>
          </a:xfrm>
          <a:custGeom>
            <a:avLst/>
            <a:gdLst/>
            <a:ahLst/>
            <a:cxnLst/>
            <a:rect l="l" t="t" r="r" b="b"/>
            <a:pathLst>
              <a:path w="241935" h="158750">
                <a:moveTo>
                  <a:pt x="226064" y="130154"/>
                </a:moveTo>
                <a:lnTo>
                  <a:pt x="149799" y="130154"/>
                </a:lnTo>
                <a:lnTo>
                  <a:pt x="163407" y="158666"/>
                </a:lnTo>
                <a:lnTo>
                  <a:pt x="241411" y="158666"/>
                </a:lnTo>
                <a:lnTo>
                  <a:pt x="226064" y="130154"/>
                </a:lnTo>
                <a:close/>
              </a:path>
              <a:path w="241935" h="158750">
                <a:moveTo>
                  <a:pt x="156001" y="0"/>
                </a:moveTo>
                <a:lnTo>
                  <a:pt x="84185" y="0"/>
                </a:lnTo>
                <a:lnTo>
                  <a:pt x="0" y="156185"/>
                </a:lnTo>
                <a:lnTo>
                  <a:pt x="44441" y="156113"/>
                </a:lnTo>
                <a:lnTo>
                  <a:pt x="59424" y="130154"/>
                </a:lnTo>
                <a:lnTo>
                  <a:pt x="226064" y="130154"/>
                </a:lnTo>
                <a:lnTo>
                  <a:pt x="208047" y="96685"/>
                </a:lnTo>
                <a:lnTo>
                  <a:pt x="76754" y="96685"/>
                </a:lnTo>
                <a:lnTo>
                  <a:pt x="103996" y="40906"/>
                </a:lnTo>
                <a:lnTo>
                  <a:pt x="178021" y="40906"/>
                </a:lnTo>
                <a:lnTo>
                  <a:pt x="156001" y="0"/>
                </a:lnTo>
                <a:close/>
              </a:path>
              <a:path w="241935" h="158750">
                <a:moveTo>
                  <a:pt x="178021" y="40906"/>
                </a:moveTo>
                <a:lnTo>
                  <a:pt x="103996" y="40906"/>
                </a:lnTo>
                <a:lnTo>
                  <a:pt x="131230" y="96685"/>
                </a:lnTo>
                <a:lnTo>
                  <a:pt x="208047" y="96685"/>
                </a:lnTo>
                <a:lnTo>
                  <a:pt x="178021" y="40906"/>
                </a:lnTo>
                <a:close/>
              </a:path>
            </a:pathLst>
          </a:custGeom>
          <a:solidFill>
            <a:srgbClr val="E31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793"/>
          <p:cNvSpPr/>
          <p:nvPr/>
        </p:nvSpPr>
        <p:spPr>
          <a:xfrm>
            <a:off x="5015062" y="3449934"/>
            <a:ext cx="801370" cy="156845"/>
          </a:xfrm>
          <a:custGeom>
            <a:avLst/>
            <a:gdLst/>
            <a:ahLst/>
            <a:cxnLst/>
            <a:rect l="l" t="t" r="r" b="b"/>
            <a:pathLst>
              <a:path w="801370" h="156845">
                <a:moveTo>
                  <a:pt x="54533" y="1889"/>
                </a:moveTo>
                <a:lnTo>
                  <a:pt x="0" y="1889"/>
                </a:lnTo>
                <a:lnTo>
                  <a:pt x="0" y="155595"/>
                </a:lnTo>
                <a:lnTo>
                  <a:pt x="48284" y="155595"/>
                </a:lnTo>
                <a:lnTo>
                  <a:pt x="48284" y="71305"/>
                </a:lnTo>
                <a:lnTo>
                  <a:pt x="150221" y="71305"/>
                </a:lnTo>
                <a:lnTo>
                  <a:pt x="54533" y="1889"/>
                </a:lnTo>
                <a:close/>
              </a:path>
              <a:path w="801370" h="156845">
                <a:moveTo>
                  <a:pt x="150221" y="71305"/>
                </a:moveTo>
                <a:lnTo>
                  <a:pt x="48284" y="71305"/>
                </a:lnTo>
                <a:lnTo>
                  <a:pt x="152223" y="155595"/>
                </a:lnTo>
                <a:lnTo>
                  <a:pt x="207986" y="155595"/>
                </a:lnTo>
                <a:lnTo>
                  <a:pt x="207986" y="79980"/>
                </a:lnTo>
                <a:lnTo>
                  <a:pt x="162180" y="79980"/>
                </a:lnTo>
                <a:lnTo>
                  <a:pt x="150221" y="71305"/>
                </a:lnTo>
                <a:close/>
              </a:path>
              <a:path w="801370" h="156845">
                <a:moveTo>
                  <a:pt x="207986" y="1889"/>
                </a:moveTo>
                <a:lnTo>
                  <a:pt x="162180" y="1889"/>
                </a:lnTo>
                <a:lnTo>
                  <a:pt x="162180" y="79980"/>
                </a:lnTo>
                <a:lnTo>
                  <a:pt x="207986" y="79980"/>
                </a:lnTo>
                <a:lnTo>
                  <a:pt x="207986" y="1889"/>
                </a:lnTo>
                <a:close/>
              </a:path>
              <a:path w="801370" h="156845">
                <a:moveTo>
                  <a:pt x="801055" y="0"/>
                </a:moveTo>
                <a:lnTo>
                  <a:pt x="459299" y="1799"/>
                </a:lnTo>
                <a:lnTo>
                  <a:pt x="458064" y="156833"/>
                </a:lnTo>
                <a:lnTo>
                  <a:pt x="526150" y="156833"/>
                </a:lnTo>
                <a:lnTo>
                  <a:pt x="526150" y="103521"/>
                </a:lnTo>
                <a:lnTo>
                  <a:pt x="600440" y="103521"/>
                </a:lnTo>
                <a:lnTo>
                  <a:pt x="600440" y="68806"/>
                </a:lnTo>
                <a:lnTo>
                  <a:pt x="526150" y="68806"/>
                </a:lnTo>
                <a:lnTo>
                  <a:pt x="526150" y="36597"/>
                </a:lnTo>
                <a:lnTo>
                  <a:pt x="801055" y="35232"/>
                </a:lnTo>
                <a:lnTo>
                  <a:pt x="801055" y="0"/>
                </a:lnTo>
                <a:close/>
              </a:path>
              <a:path w="801370" h="156845">
                <a:moveTo>
                  <a:pt x="742925" y="35232"/>
                </a:moveTo>
                <a:lnTo>
                  <a:pt x="674201" y="35232"/>
                </a:lnTo>
                <a:lnTo>
                  <a:pt x="674201" y="155016"/>
                </a:lnTo>
                <a:lnTo>
                  <a:pt x="742925" y="155016"/>
                </a:lnTo>
                <a:lnTo>
                  <a:pt x="742925" y="35232"/>
                </a:lnTo>
                <a:close/>
              </a:path>
              <a:path w="801370" h="156845">
                <a:moveTo>
                  <a:pt x="425890" y="3128"/>
                </a:moveTo>
                <a:lnTo>
                  <a:pt x="245127" y="3128"/>
                </a:lnTo>
                <a:lnTo>
                  <a:pt x="245127" y="154357"/>
                </a:lnTo>
                <a:lnTo>
                  <a:pt x="427144" y="156855"/>
                </a:lnTo>
                <a:lnTo>
                  <a:pt x="427144" y="123393"/>
                </a:lnTo>
                <a:lnTo>
                  <a:pt x="311976" y="123393"/>
                </a:lnTo>
                <a:lnTo>
                  <a:pt x="311976" y="96094"/>
                </a:lnTo>
                <a:lnTo>
                  <a:pt x="399881" y="96094"/>
                </a:lnTo>
                <a:lnTo>
                  <a:pt x="399881" y="61415"/>
                </a:lnTo>
                <a:lnTo>
                  <a:pt x="311972" y="61415"/>
                </a:lnTo>
                <a:lnTo>
                  <a:pt x="311972" y="34117"/>
                </a:lnTo>
                <a:lnTo>
                  <a:pt x="425890" y="34117"/>
                </a:lnTo>
                <a:lnTo>
                  <a:pt x="425890" y="3128"/>
                </a:lnTo>
                <a:close/>
              </a:path>
            </a:pathLst>
          </a:custGeom>
          <a:solidFill>
            <a:srgbClr val="009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794"/>
          <p:cNvSpPr/>
          <p:nvPr/>
        </p:nvSpPr>
        <p:spPr>
          <a:xfrm>
            <a:off x="4103216" y="3090916"/>
            <a:ext cx="184150" cy="411480"/>
          </a:xfrm>
          <a:custGeom>
            <a:avLst/>
            <a:gdLst/>
            <a:ahLst/>
            <a:cxnLst/>
            <a:rect l="l" t="t" r="r" b="b"/>
            <a:pathLst>
              <a:path w="184150" h="411479">
                <a:moveTo>
                  <a:pt x="132608" y="0"/>
                </a:moveTo>
                <a:lnTo>
                  <a:pt x="141572" y="22106"/>
                </a:lnTo>
                <a:lnTo>
                  <a:pt x="145038" y="43270"/>
                </a:lnTo>
                <a:lnTo>
                  <a:pt x="143690" y="63620"/>
                </a:lnTo>
                <a:lnTo>
                  <a:pt x="129295" y="102402"/>
                </a:lnTo>
                <a:lnTo>
                  <a:pt x="103872" y="139489"/>
                </a:lnTo>
                <a:lnTo>
                  <a:pt x="57052" y="194213"/>
                </a:lnTo>
                <a:lnTo>
                  <a:pt x="41871" y="212731"/>
                </a:lnTo>
                <a:lnTo>
                  <a:pt x="16260" y="250963"/>
                </a:lnTo>
                <a:lnTo>
                  <a:pt x="1551" y="291653"/>
                </a:lnTo>
                <a:lnTo>
                  <a:pt x="0" y="313244"/>
                </a:lnTo>
                <a:lnTo>
                  <a:pt x="3230" y="335838"/>
                </a:lnTo>
                <a:lnTo>
                  <a:pt x="11927" y="359567"/>
                </a:lnTo>
                <a:lnTo>
                  <a:pt x="26777" y="384559"/>
                </a:lnTo>
                <a:lnTo>
                  <a:pt x="48465" y="410944"/>
                </a:lnTo>
                <a:lnTo>
                  <a:pt x="40988" y="385742"/>
                </a:lnTo>
                <a:lnTo>
                  <a:pt x="38775" y="362295"/>
                </a:lnTo>
                <a:lnTo>
                  <a:pt x="47447" y="319826"/>
                </a:lnTo>
                <a:lnTo>
                  <a:pt x="69105" y="281849"/>
                </a:lnTo>
                <a:lnTo>
                  <a:pt x="98372" y="246675"/>
                </a:lnTo>
                <a:lnTo>
                  <a:pt x="129869" y="212617"/>
                </a:lnTo>
                <a:lnTo>
                  <a:pt x="144774" y="195479"/>
                </a:lnTo>
                <a:lnTo>
                  <a:pt x="169535" y="159931"/>
                </a:lnTo>
                <a:lnTo>
                  <a:pt x="183083" y="121279"/>
                </a:lnTo>
                <a:lnTo>
                  <a:pt x="183972" y="100263"/>
                </a:lnTo>
                <a:lnTo>
                  <a:pt x="180041" y="77837"/>
                </a:lnTo>
                <a:lnTo>
                  <a:pt x="170618" y="53792"/>
                </a:lnTo>
                <a:lnTo>
                  <a:pt x="155031" y="27917"/>
                </a:lnTo>
                <a:lnTo>
                  <a:pt x="132608" y="0"/>
                </a:lnTo>
                <a:close/>
              </a:path>
            </a:pathLst>
          </a:custGeom>
          <a:solidFill>
            <a:srgbClr val="009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795"/>
          <p:cNvSpPr/>
          <p:nvPr/>
        </p:nvSpPr>
        <p:spPr>
          <a:xfrm>
            <a:off x="4103216" y="3090916"/>
            <a:ext cx="184150" cy="411480"/>
          </a:xfrm>
          <a:custGeom>
            <a:avLst/>
            <a:gdLst/>
            <a:ahLst/>
            <a:cxnLst/>
            <a:rect l="l" t="t" r="r" b="b"/>
            <a:pathLst>
              <a:path w="184150" h="411479">
                <a:moveTo>
                  <a:pt x="132608" y="0"/>
                </a:moveTo>
                <a:lnTo>
                  <a:pt x="141572" y="22106"/>
                </a:lnTo>
                <a:lnTo>
                  <a:pt x="145038" y="43270"/>
                </a:lnTo>
                <a:lnTo>
                  <a:pt x="143690" y="63620"/>
                </a:lnTo>
                <a:lnTo>
                  <a:pt x="129295" y="102402"/>
                </a:lnTo>
                <a:lnTo>
                  <a:pt x="103872" y="139489"/>
                </a:lnTo>
                <a:lnTo>
                  <a:pt x="72903" y="175919"/>
                </a:lnTo>
                <a:lnTo>
                  <a:pt x="57052" y="194213"/>
                </a:lnTo>
                <a:lnTo>
                  <a:pt x="28045" y="231605"/>
                </a:lnTo>
                <a:lnTo>
                  <a:pt x="7200" y="270936"/>
                </a:lnTo>
                <a:lnTo>
                  <a:pt x="0" y="313244"/>
                </a:lnTo>
                <a:lnTo>
                  <a:pt x="3230" y="335838"/>
                </a:lnTo>
                <a:lnTo>
                  <a:pt x="11927" y="359567"/>
                </a:lnTo>
                <a:lnTo>
                  <a:pt x="26777" y="384559"/>
                </a:lnTo>
                <a:lnTo>
                  <a:pt x="48465" y="410944"/>
                </a:lnTo>
                <a:lnTo>
                  <a:pt x="40988" y="385742"/>
                </a:lnTo>
                <a:lnTo>
                  <a:pt x="38775" y="362295"/>
                </a:lnTo>
                <a:lnTo>
                  <a:pt x="47447" y="319826"/>
                </a:lnTo>
                <a:lnTo>
                  <a:pt x="69105" y="281849"/>
                </a:lnTo>
                <a:lnTo>
                  <a:pt x="98372" y="246675"/>
                </a:lnTo>
                <a:lnTo>
                  <a:pt x="114178" y="229612"/>
                </a:lnTo>
                <a:lnTo>
                  <a:pt x="129869" y="212617"/>
                </a:lnTo>
                <a:lnTo>
                  <a:pt x="158220" y="177987"/>
                </a:lnTo>
                <a:lnTo>
                  <a:pt x="178046" y="141098"/>
                </a:lnTo>
                <a:lnTo>
                  <a:pt x="183972" y="100263"/>
                </a:lnTo>
                <a:lnTo>
                  <a:pt x="180041" y="77837"/>
                </a:lnTo>
                <a:lnTo>
                  <a:pt x="170618" y="53792"/>
                </a:lnTo>
                <a:lnTo>
                  <a:pt x="155031" y="27917"/>
                </a:lnTo>
                <a:lnTo>
                  <a:pt x="132608" y="0"/>
                </a:lnTo>
                <a:close/>
              </a:path>
            </a:pathLst>
          </a:custGeom>
          <a:ln w="3175">
            <a:solidFill>
              <a:srgbClr val="009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796"/>
          <p:cNvSpPr/>
          <p:nvPr/>
        </p:nvSpPr>
        <p:spPr>
          <a:xfrm>
            <a:off x="4185485" y="3200439"/>
            <a:ext cx="184150" cy="411480"/>
          </a:xfrm>
          <a:custGeom>
            <a:avLst/>
            <a:gdLst/>
            <a:ahLst/>
            <a:cxnLst/>
            <a:rect l="l" t="t" r="r" b="b"/>
            <a:pathLst>
              <a:path w="184150" h="411479">
                <a:moveTo>
                  <a:pt x="132610" y="0"/>
                </a:moveTo>
                <a:lnTo>
                  <a:pt x="141573" y="22106"/>
                </a:lnTo>
                <a:lnTo>
                  <a:pt x="145039" y="43270"/>
                </a:lnTo>
                <a:lnTo>
                  <a:pt x="143690" y="63621"/>
                </a:lnTo>
                <a:lnTo>
                  <a:pt x="129295" y="102402"/>
                </a:lnTo>
                <a:lnTo>
                  <a:pt x="103872" y="139489"/>
                </a:lnTo>
                <a:lnTo>
                  <a:pt x="57052" y="194213"/>
                </a:lnTo>
                <a:lnTo>
                  <a:pt x="41871" y="212731"/>
                </a:lnTo>
                <a:lnTo>
                  <a:pt x="16259" y="250963"/>
                </a:lnTo>
                <a:lnTo>
                  <a:pt x="1551" y="291653"/>
                </a:lnTo>
                <a:lnTo>
                  <a:pt x="0" y="313244"/>
                </a:lnTo>
                <a:lnTo>
                  <a:pt x="3230" y="335839"/>
                </a:lnTo>
                <a:lnTo>
                  <a:pt x="11928" y="359567"/>
                </a:lnTo>
                <a:lnTo>
                  <a:pt x="26778" y="384559"/>
                </a:lnTo>
                <a:lnTo>
                  <a:pt x="48467" y="410944"/>
                </a:lnTo>
                <a:lnTo>
                  <a:pt x="40990" y="385742"/>
                </a:lnTo>
                <a:lnTo>
                  <a:pt x="38775" y="362296"/>
                </a:lnTo>
                <a:lnTo>
                  <a:pt x="47447" y="319827"/>
                </a:lnTo>
                <a:lnTo>
                  <a:pt x="69105" y="281849"/>
                </a:lnTo>
                <a:lnTo>
                  <a:pt x="98372" y="246676"/>
                </a:lnTo>
                <a:lnTo>
                  <a:pt x="129869" y="212618"/>
                </a:lnTo>
                <a:lnTo>
                  <a:pt x="144774" y="195480"/>
                </a:lnTo>
                <a:lnTo>
                  <a:pt x="169535" y="159932"/>
                </a:lnTo>
                <a:lnTo>
                  <a:pt x="183084" y="121280"/>
                </a:lnTo>
                <a:lnTo>
                  <a:pt x="183973" y="100263"/>
                </a:lnTo>
                <a:lnTo>
                  <a:pt x="180042" y="77838"/>
                </a:lnTo>
                <a:lnTo>
                  <a:pt x="170619" y="53793"/>
                </a:lnTo>
                <a:lnTo>
                  <a:pt x="155033" y="27917"/>
                </a:lnTo>
                <a:lnTo>
                  <a:pt x="132610" y="0"/>
                </a:lnTo>
                <a:close/>
              </a:path>
            </a:pathLst>
          </a:custGeom>
          <a:solidFill>
            <a:srgbClr val="E31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797"/>
          <p:cNvSpPr/>
          <p:nvPr/>
        </p:nvSpPr>
        <p:spPr>
          <a:xfrm>
            <a:off x="4185485" y="3200439"/>
            <a:ext cx="184150" cy="411480"/>
          </a:xfrm>
          <a:custGeom>
            <a:avLst/>
            <a:gdLst/>
            <a:ahLst/>
            <a:cxnLst/>
            <a:rect l="l" t="t" r="r" b="b"/>
            <a:pathLst>
              <a:path w="184150" h="411479">
                <a:moveTo>
                  <a:pt x="132610" y="0"/>
                </a:moveTo>
                <a:lnTo>
                  <a:pt x="141573" y="22106"/>
                </a:lnTo>
                <a:lnTo>
                  <a:pt x="145039" y="43270"/>
                </a:lnTo>
                <a:lnTo>
                  <a:pt x="143690" y="63621"/>
                </a:lnTo>
                <a:lnTo>
                  <a:pt x="129295" y="102402"/>
                </a:lnTo>
                <a:lnTo>
                  <a:pt x="103872" y="139489"/>
                </a:lnTo>
                <a:lnTo>
                  <a:pt x="72902" y="175920"/>
                </a:lnTo>
                <a:lnTo>
                  <a:pt x="57052" y="194213"/>
                </a:lnTo>
                <a:lnTo>
                  <a:pt x="28045" y="231605"/>
                </a:lnTo>
                <a:lnTo>
                  <a:pt x="7200" y="270936"/>
                </a:lnTo>
                <a:lnTo>
                  <a:pt x="0" y="313244"/>
                </a:lnTo>
                <a:lnTo>
                  <a:pt x="3230" y="335839"/>
                </a:lnTo>
                <a:lnTo>
                  <a:pt x="11928" y="359567"/>
                </a:lnTo>
                <a:lnTo>
                  <a:pt x="26778" y="384559"/>
                </a:lnTo>
                <a:lnTo>
                  <a:pt x="48467" y="410944"/>
                </a:lnTo>
                <a:lnTo>
                  <a:pt x="40990" y="385742"/>
                </a:lnTo>
                <a:lnTo>
                  <a:pt x="38775" y="362296"/>
                </a:lnTo>
                <a:lnTo>
                  <a:pt x="47447" y="319827"/>
                </a:lnTo>
                <a:lnTo>
                  <a:pt x="69105" y="281849"/>
                </a:lnTo>
                <a:lnTo>
                  <a:pt x="98372" y="246676"/>
                </a:lnTo>
                <a:lnTo>
                  <a:pt x="114178" y="229613"/>
                </a:lnTo>
                <a:lnTo>
                  <a:pt x="129869" y="212618"/>
                </a:lnTo>
                <a:lnTo>
                  <a:pt x="158220" y="177988"/>
                </a:lnTo>
                <a:lnTo>
                  <a:pt x="178047" y="141099"/>
                </a:lnTo>
                <a:lnTo>
                  <a:pt x="183973" y="100263"/>
                </a:lnTo>
                <a:lnTo>
                  <a:pt x="180042" y="77838"/>
                </a:lnTo>
                <a:lnTo>
                  <a:pt x="170619" y="53793"/>
                </a:lnTo>
                <a:lnTo>
                  <a:pt x="155033" y="27917"/>
                </a:lnTo>
                <a:lnTo>
                  <a:pt x="132610" y="0"/>
                </a:lnTo>
                <a:close/>
              </a:path>
            </a:pathLst>
          </a:custGeom>
          <a:ln w="3175">
            <a:solidFill>
              <a:srgbClr val="E3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798"/>
          <p:cNvSpPr/>
          <p:nvPr/>
        </p:nvSpPr>
        <p:spPr>
          <a:xfrm>
            <a:off x="1540288" y="4616292"/>
            <a:ext cx="386715" cy="478155"/>
          </a:xfrm>
          <a:custGeom>
            <a:avLst/>
            <a:gdLst/>
            <a:ahLst/>
            <a:cxnLst/>
            <a:rect l="l" t="t" r="r" b="b"/>
            <a:pathLst>
              <a:path w="386714" h="478154">
                <a:moveTo>
                  <a:pt x="272267" y="0"/>
                </a:moveTo>
                <a:lnTo>
                  <a:pt x="236955" y="16014"/>
                </a:lnTo>
                <a:lnTo>
                  <a:pt x="199970" y="47524"/>
                </a:lnTo>
                <a:lnTo>
                  <a:pt x="169541" y="87984"/>
                </a:lnTo>
                <a:lnTo>
                  <a:pt x="150231" y="123255"/>
                </a:lnTo>
                <a:lnTo>
                  <a:pt x="133316" y="162007"/>
                </a:lnTo>
                <a:lnTo>
                  <a:pt x="123098" y="189448"/>
                </a:lnTo>
                <a:lnTo>
                  <a:pt x="118722" y="200863"/>
                </a:lnTo>
                <a:lnTo>
                  <a:pt x="96681" y="244659"/>
                </a:lnTo>
                <a:lnTo>
                  <a:pt x="68163" y="286107"/>
                </a:lnTo>
                <a:lnTo>
                  <a:pt x="43158" y="316165"/>
                </a:lnTo>
                <a:lnTo>
                  <a:pt x="15546" y="345740"/>
                </a:lnTo>
                <a:lnTo>
                  <a:pt x="5840" y="355553"/>
                </a:lnTo>
                <a:lnTo>
                  <a:pt x="4261" y="357404"/>
                </a:lnTo>
                <a:lnTo>
                  <a:pt x="0" y="369018"/>
                </a:lnTo>
                <a:lnTo>
                  <a:pt x="3114" y="379785"/>
                </a:lnTo>
                <a:lnTo>
                  <a:pt x="98900" y="474502"/>
                </a:lnTo>
                <a:lnTo>
                  <a:pt x="110063" y="477953"/>
                </a:lnTo>
                <a:lnTo>
                  <a:pt x="122772" y="474889"/>
                </a:lnTo>
                <a:lnTo>
                  <a:pt x="163348" y="446302"/>
                </a:lnTo>
                <a:lnTo>
                  <a:pt x="197725" y="409659"/>
                </a:lnTo>
                <a:lnTo>
                  <a:pt x="219699" y="377672"/>
                </a:lnTo>
                <a:lnTo>
                  <a:pt x="238610" y="342430"/>
                </a:lnTo>
                <a:lnTo>
                  <a:pt x="254641" y="304483"/>
                </a:lnTo>
                <a:lnTo>
                  <a:pt x="259376" y="291327"/>
                </a:lnTo>
                <a:lnTo>
                  <a:pt x="264211" y="278329"/>
                </a:lnTo>
                <a:lnTo>
                  <a:pt x="281360" y="241993"/>
                </a:lnTo>
                <a:lnTo>
                  <a:pt x="301798" y="209053"/>
                </a:lnTo>
                <a:lnTo>
                  <a:pt x="332658" y="169096"/>
                </a:lnTo>
                <a:lnTo>
                  <a:pt x="365745" y="132012"/>
                </a:lnTo>
                <a:lnTo>
                  <a:pt x="382478" y="113982"/>
                </a:lnTo>
                <a:lnTo>
                  <a:pt x="386386" y="102288"/>
                </a:lnTo>
                <a:lnTo>
                  <a:pt x="382620" y="91137"/>
                </a:lnTo>
                <a:lnTo>
                  <a:pt x="294038" y="5004"/>
                </a:lnTo>
                <a:lnTo>
                  <a:pt x="284603" y="282"/>
                </a:lnTo>
                <a:lnTo>
                  <a:pt x="272267" y="0"/>
                </a:lnTo>
                <a:close/>
              </a:path>
            </a:pathLst>
          </a:custGeom>
          <a:solidFill>
            <a:srgbClr val="00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799"/>
          <p:cNvSpPr/>
          <p:nvPr/>
        </p:nvSpPr>
        <p:spPr>
          <a:xfrm>
            <a:off x="1791771" y="4769673"/>
            <a:ext cx="226695" cy="330835"/>
          </a:xfrm>
          <a:custGeom>
            <a:avLst/>
            <a:gdLst/>
            <a:ahLst/>
            <a:cxnLst/>
            <a:rect l="l" t="t" r="r" b="b"/>
            <a:pathLst>
              <a:path w="226695" h="330835">
                <a:moveTo>
                  <a:pt x="138653" y="0"/>
                </a:moveTo>
                <a:lnTo>
                  <a:pt x="104524" y="19298"/>
                </a:lnTo>
                <a:lnTo>
                  <a:pt x="80070" y="49055"/>
                </a:lnTo>
                <a:lnTo>
                  <a:pt x="59526" y="81391"/>
                </a:lnTo>
                <a:lnTo>
                  <a:pt x="42208" y="115692"/>
                </a:lnTo>
                <a:lnTo>
                  <a:pt x="27433" y="151344"/>
                </a:lnTo>
                <a:lnTo>
                  <a:pt x="14520" y="187732"/>
                </a:lnTo>
                <a:lnTo>
                  <a:pt x="10510" y="199919"/>
                </a:lnTo>
                <a:lnTo>
                  <a:pt x="8432" y="205847"/>
                </a:lnTo>
                <a:lnTo>
                  <a:pt x="4125" y="217648"/>
                </a:lnTo>
                <a:lnTo>
                  <a:pt x="693" y="229866"/>
                </a:lnTo>
                <a:lnTo>
                  <a:pt x="0" y="241332"/>
                </a:lnTo>
                <a:lnTo>
                  <a:pt x="3908" y="250880"/>
                </a:lnTo>
                <a:lnTo>
                  <a:pt x="67416" y="327112"/>
                </a:lnTo>
                <a:lnTo>
                  <a:pt x="74971" y="330607"/>
                </a:lnTo>
                <a:lnTo>
                  <a:pt x="85732" y="329188"/>
                </a:lnTo>
                <a:lnTo>
                  <a:pt x="114799" y="299208"/>
                </a:lnTo>
                <a:lnTo>
                  <a:pt x="134573" y="261973"/>
                </a:lnTo>
                <a:lnTo>
                  <a:pt x="157779" y="213976"/>
                </a:lnTo>
                <a:lnTo>
                  <a:pt x="163385" y="202495"/>
                </a:lnTo>
                <a:lnTo>
                  <a:pt x="186694" y="159647"/>
                </a:lnTo>
                <a:lnTo>
                  <a:pt x="214072" y="123328"/>
                </a:lnTo>
                <a:lnTo>
                  <a:pt x="221968" y="115520"/>
                </a:lnTo>
                <a:lnTo>
                  <a:pt x="226165" y="104078"/>
                </a:lnTo>
                <a:lnTo>
                  <a:pt x="226205" y="91140"/>
                </a:lnTo>
                <a:lnTo>
                  <a:pt x="221179" y="80798"/>
                </a:lnTo>
                <a:lnTo>
                  <a:pt x="147867" y="3469"/>
                </a:lnTo>
                <a:lnTo>
                  <a:pt x="138653" y="0"/>
                </a:lnTo>
                <a:close/>
              </a:path>
            </a:pathLst>
          </a:custGeom>
          <a:solidFill>
            <a:srgbClr val="00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800"/>
          <p:cNvSpPr/>
          <p:nvPr/>
        </p:nvSpPr>
        <p:spPr>
          <a:xfrm>
            <a:off x="1957389" y="4913320"/>
            <a:ext cx="131445" cy="190500"/>
          </a:xfrm>
          <a:custGeom>
            <a:avLst/>
            <a:gdLst/>
            <a:ahLst/>
            <a:cxnLst/>
            <a:rect l="l" t="t" r="r" b="b"/>
            <a:pathLst>
              <a:path w="131445" h="190500">
                <a:moveTo>
                  <a:pt x="72392" y="0"/>
                </a:moveTo>
                <a:lnTo>
                  <a:pt x="65678" y="849"/>
                </a:lnTo>
                <a:lnTo>
                  <a:pt x="259" y="105538"/>
                </a:lnTo>
                <a:lnTo>
                  <a:pt x="0" y="114674"/>
                </a:lnTo>
                <a:lnTo>
                  <a:pt x="74027" y="189331"/>
                </a:lnTo>
                <a:lnTo>
                  <a:pt x="83336" y="189986"/>
                </a:lnTo>
                <a:lnTo>
                  <a:pt x="86299" y="185540"/>
                </a:lnTo>
                <a:lnTo>
                  <a:pt x="129240" y="118256"/>
                </a:lnTo>
                <a:lnTo>
                  <a:pt x="130814" y="105538"/>
                </a:lnTo>
                <a:lnTo>
                  <a:pt x="131241" y="89911"/>
                </a:lnTo>
                <a:lnTo>
                  <a:pt x="130388" y="73836"/>
                </a:lnTo>
                <a:lnTo>
                  <a:pt x="128109" y="60248"/>
                </a:lnTo>
                <a:lnTo>
                  <a:pt x="124260" y="51965"/>
                </a:lnTo>
                <a:lnTo>
                  <a:pt x="72392" y="0"/>
                </a:lnTo>
                <a:close/>
              </a:path>
            </a:pathLst>
          </a:custGeom>
          <a:solidFill>
            <a:srgbClr val="00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801"/>
          <p:cNvSpPr/>
          <p:nvPr/>
        </p:nvSpPr>
        <p:spPr>
          <a:xfrm>
            <a:off x="1556528" y="5115526"/>
            <a:ext cx="501650" cy="100965"/>
          </a:xfrm>
          <a:custGeom>
            <a:avLst/>
            <a:gdLst/>
            <a:ahLst/>
            <a:cxnLst/>
            <a:rect l="l" t="t" r="r" b="b"/>
            <a:pathLst>
              <a:path w="501650" h="100964">
                <a:moveTo>
                  <a:pt x="64101" y="16592"/>
                </a:moveTo>
                <a:lnTo>
                  <a:pt x="38995" y="16592"/>
                </a:lnTo>
                <a:lnTo>
                  <a:pt x="82066" y="97609"/>
                </a:lnTo>
                <a:lnTo>
                  <a:pt x="82421" y="98045"/>
                </a:lnTo>
                <a:lnTo>
                  <a:pt x="82835" y="98264"/>
                </a:lnTo>
                <a:lnTo>
                  <a:pt x="89852" y="98264"/>
                </a:lnTo>
                <a:lnTo>
                  <a:pt x="90266" y="98045"/>
                </a:lnTo>
                <a:lnTo>
                  <a:pt x="90676" y="97609"/>
                </a:lnTo>
                <a:lnTo>
                  <a:pt x="104621" y="70603"/>
                </a:lnTo>
                <a:lnTo>
                  <a:pt x="92793" y="70603"/>
                </a:lnTo>
                <a:lnTo>
                  <a:pt x="64101" y="16592"/>
                </a:lnTo>
                <a:close/>
              </a:path>
              <a:path w="501650" h="100964">
                <a:moveTo>
                  <a:pt x="57355" y="89949"/>
                </a:moveTo>
                <a:lnTo>
                  <a:pt x="514" y="89949"/>
                </a:lnTo>
                <a:lnTo>
                  <a:pt x="0" y="90349"/>
                </a:lnTo>
                <a:lnTo>
                  <a:pt x="0" y="97246"/>
                </a:lnTo>
                <a:lnTo>
                  <a:pt x="514" y="97609"/>
                </a:lnTo>
                <a:lnTo>
                  <a:pt x="57355" y="97609"/>
                </a:lnTo>
                <a:lnTo>
                  <a:pt x="57873" y="97246"/>
                </a:lnTo>
                <a:lnTo>
                  <a:pt x="57873" y="90349"/>
                </a:lnTo>
                <a:lnTo>
                  <a:pt x="57355" y="89949"/>
                </a:lnTo>
                <a:close/>
              </a:path>
              <a:path w="501650" h="100964">
                <a:moveTo>
                  <a:pt x="183052" y="89949"/>
                </a:moveTo>
                <a:lnTo>
                  <a:pt x="114148" y="89949"/>
                </a:lnTo>
                <a:lnTo>
                  <a:pt x="113630" y="90349"/>
                </a:lnTo>
                <a:lnTo>
                  <a:pt x="113630" y="97246"/>
                </a:lnTo>
                <a:lnTo>
                  <a:pt x="114148" y="97609"/>
                </a:lnTo>
                <a:lnTo>
                  <a:pt x="183052" y="97609"/>
                </a:lnTo>
                <a:lnTo>
                  <a:pt x="183570" y="97246"/>
                </a:lnTo>
                <a:lnTo>
                  <a:pt x="183570" y="90349"/>
                </a:lnTo>
                <a:lnTo>
                  <a:pt x="183052" y="89949"/>
                </a:lnTo>
                <a:close/>
              </a:path>
              <a:path w="501650" h="100964">
                <a:moveTo>
                  <a:pt x="38685" y="88461"/>
                </a:moveTo>
                <a:lnTo>
                  <a:pt x="23263" y="88461"/>
                </a:lnTo>
                <a:lnTo>
                  <a:pt x="1497" y="89949"/>
                </a:lnTo>
                <a:lnTo>
                  <a:pt x="56376" y="89949"/>
                </a:lnTo>
                <a:lnTo>
                  <a:pt x="38685" y="88461"/>
                </a:lnTo>
                <a:close/>
              </a:path>
              <a:path w="501650" h="100964">
                <a:moveTo>
                  <a:pt x="160308" y="88461"/>
                </a:moveTo>
                <a:lnTo>
                  <a:pt x="132817" y="88461"/>
                </a:lnTo>
                <a:lnTo>
                  <a:pt x="115128" y="89949"/>
                </a:lnTo>
                <a:lnTo>
                  <a:pt x="181922" y="89949"/>
                </a:lnTo>
                <a:lnTo>
                  <a:pt x="160308" y="88461"/>
                </a:lnTo>
                <a:close/>
              </a:path>
              <a:path w="501650" h="100964">
                <a:moveTo>
                  <a:pt x="55450" y="3051"/>
                </a:moveTo>
                <a:lnTo>
                  <a:pt x="514" y="3051"/>
                </a:lnTo>
                <a:lnTo>
                  <a:pt x="0" y="3412"/>
                </a:lnTo>
                <a:lnTo>
                  <a:pt x="0" y="10382"/>
                </a:lnTo>
                <a:lnTo>
                  <a:pt x="514" y="10709"/>
                </a:lnTo>
                <a:lnTo>
                  <a:pt x="1497" y="10709"/>
                </a:lnTo>
                <a:lnTo>
                  <a:pt x="23263" y="12199"/>
                </a:lnTo>
                <a:lnTo>
                  <a:pt x="24296" y="12199"/>
                </a:lnTo>
                <a:lnTo>
                  <a:pt x="24761" y="12560"/>
                </a:lnTo>
                <a:lnTo>
                  <a:pt x="24761" y="88098"/>
                </a:lnTo>
                <a:lnTo>
                  <a:pt x="24296" y="88461"/>
                </a:lnTo>
                <a:lnTo>
                  <a:pt x="37652" y="88461"/>
                </a:lnTo>
                <a:lnTo>
                  <a:pt x="37191" y="88098"/>
                </a:lnTo>
                <a:lnTo>
                  <a:pt x="37191" y="16592"/>
                </a:lnTo>
                <a:lnTo>
                  <a:pt x="64101" y="16592"/>
                </a:lnTo>
                <a:lnTo>
                  <a:pt x="57254" y="3703"/>
                </a:lnTo>
                <a:lnTo>
                  <a:pt x="57049" y="3412"/>
                </a:lnTo>
                <a:lnTo>
                  <a:pt x="56786" y="3232"/>
                </a:lnTo>
                <a:lnTo>
                  <a:pt x="55450" y="3051"/>
                </a:lnTo>
                <a:close/>
              </a:path>
              <a:path w="501650" h="100964">
                <a:moveTo>
                  <a:pt x="158813" y="16592"/>
                </a:moveTo>
                <a:lnTo>
                  <a:pt x="134312" y="16592"/>
                </a:lnTo>
                <a:lnTo>
                  <a:pt x="134312" y="88098"/>
                </a:lnTo>
                <a:lnTo>
                  <a:pt x="133847" y="88461"/>
                </a:lnTo>
                <a:lnTo>
                  <a:pt x="159329" y="88461"/>
                </a:lnTo>
                <a:lnTo>
                  <a:pt x="158813" y="88098"/>
                </a:lnTo>
                <a:lnTo>
                  <a:pt x="158813" y="16592"/>
                </a:lnTo>
                <a:close/>
              </a:path>
              <a:path w="501650" h="100964">
                <a:moveTo>
                  <a:pt x="183052" y="3051"/>
                </a:moveTo>
                <a:lnTo>
                  <a:pt x="128019" y="3051"/>
                </a:lnTo>
                <a:lnTo>
                  <a:pt x="127609" y="3268"/>
                </a:lnTo>
                <a:lnTo>
                  <a:pt x="127245" y="3703"/>
                </a:lnTo>
                <a:lnTo>
                  <a:pt x="92793" y="70603"/>
                </a:lnTo>
                <a:lnTo>
                  <a:pt x="104621" y="70603"/>
                </a:lnTo>
                <a:lnTo>
                  <a:pt x="132509" y="16592"/>
                </a:lnTo>
                <a:lnTo>
                  <a:pt x="158813" y="16592"/>
                </a:lnTo>
                <a:lnTo>
                  <a:pt x="158813" y="12560"/>
                </a:lnTo>
                <a:lnTo>
                  <a:pt x="159329" y="12199"/>
                </a:lnTo>
                <a:lnTo>
                  <a:pt x="160308" y="12199"/>
                </a:lnTo>
                <a:lnTo>
                  <a:pt x="181922" y="10709"/>
                </a:lnTo>
                <a:lnTo>
                  <a:pt x="183052" y="10709"/>
                </a:lnTo>
                <a:lnTo>
                  <a:pt x="183570" y="10382"/>
                </a:lnTo>
                <a:lnTo>
                  <a:pt x="183570" y="3412"/>
                </a:lnTo>
                <a:lnTo>
                  <a:pt x="183052" y="3051"/>
                </a:lnTo>
                <a:close/>
              </a:path>
              <a:path w="501650" h="100964">
                <a:moveTo>
                  <a:pt x="269967" y="89949"/>
                </a:moveTo>
                <a:lnTo>
                  <a:pt x="201935" y="89949"/>
                </a:lnTo>
                <a:lnTo>
                  <a:pt x="201419" y="90349"/>
                </a:lnTo>
                <a:lnTo>
                  <a:pt x="201419" y="97246"/>
                </a:lnTo>
                <a:lnTo>
                  <a:pt x="201935" y="97609"/>
                </a:lnTo>
                <a:lnTo>
                  <a:pt x="269967" y="97609"/>
                </a:lnTo>
                <a:lnTo>
                  <a:pt x="270482" y="97246"/>
                </a:lnTo>
                <a:lnTo>
                  <a:pt x="270482" y="90349"/>
                </a:lnTo>
                <a:lnTo>
                  <a:pt x="269967" y="89949"/>
                </a:lnTo>
                <a:close/>
              </a:path>
              <a:path w="501650" h="100964">
                <a:moveTo>
                  <a:pt x="363117" y="89949"/>
                </a:moveTo>
                <a:lnTo>
                  <a:pt x="295139" y="89949"/>
                </a:lnTo>
                <a:lnTo>
                  <a:pt x="294620" y="90349"/>
                </a:lnTo>
                <a:lnTo>
                  <a:pt x="294620" y="97246"/>
                </a:lnTo>
                <a:lnTo>
                  <a:pt x="295139" y="97609"/>
                </a:lnTo>
                <a:lnTo>
                  <a:pt x="363117" y="97609"/>
                </a:lnTo>
                <a:lnTo>
                  <a:pt x="363689" y="97246"/>
                </a:lnTo>
                <a:lnTo>
                  <a:pt x="363689" y="90349"/>
                </a:lnTo>
                <a:lnTo>
                  <a:pt x="363117" y="89949"/>
                </a:lnTo>
                <a:close/>
              </a:path>
              <a:path w="501650" h="100964">
                <a:moveTo>
                  <a:pt x="251553" y="88461"/>
                </a:moveTo>
                <a:lnTo>
                  <a:pt x="224061" y="88461"/>
                </a:lnTo>
                <a:lnTo>
                  <a:pt x="203073" y="89949"/>
                </a:lnTo>
                <a:lnTo>
                  <a:pt x="268933" y="89949"/>
                </a:lnTo>
                <a:lnTo>
                  <a:pt x="251553" y="88461"/>
                </a:lnTo>
                <a:close/>
              </a:path>
              <a:path w="501650" h="100964">
                <a:moveTo>
                  <a:pt x="341041" y="88461"/>
                </a:moveTo>
                <a:lnTo>
                  <a:pt x="313549" y="88461"/>
                </a:lnTo>
                <a:lnTo>
                  <a:pt x="296169" y="89949"/>
                </a:lnTo>
                <a:lnTo>
                  <a:pt x="362037" y="89949"/>
                </a:lnTo>
                <a:lnTo>
                  <a:pt x="341041" y="88461"/>
                </a:lnTo>
                <a:close/>
              </a:path>
              <a:path w="501650" h="100964">
                <a:moveTo>
                  <a:pt x="250574" y="12199"/>
                </a:moveTo>
                <a:lnTo>
                  <a:pt x="225093" y="12199"/>
                </a:lnTo>
                <a:lnTo>
                  <a:pt x="225558" y="12560"/>
                </a:lnTo>
                <a:lnTo>
                  <a:pt x="225558" y="88098"/>
                </a:lnTo>
                <a:lnTo>
                  <a:pt x="225093" y="88461"/>
                </a:lnTo>
                <a:lnTo>
                  <a:pt x="250574" y="88461"/>
                </a:lnTo>
                <a:lnTo>
                  <a:pt x="250059" y="88098"/>
                </a:lnTo>
                <a:lnTo>
                  <a:pt x="250059" y="79462"/>
                </a:lnTo>
                <a:lnTo>
                  <a:pt x="250470" y="78807"/>
                </a:lnTo>
                <a:lnTo>
                  <a:pt x="251294" y="78259"/>
                </a:lnTo>
                <a:lnTo>
                  <a:pt x="267082" y="66645"/>
                </a:lnTo>
                <a:lnTo>
                  <a:pt x="250059" y="66645"/>
                </a:lnTo>
                <a:lnTo>
                  <a:pt x="250059" y="12560"/>
                </a:lnTo>
                <a:lnTo>
                  <a:pt x="250574" y="12199"/>
                </a:lnTo>
                <a:close/>
              </a:path>
              <a:path w="501650" h="100964">
                <a:moveTo>
                  <a:pt x="339493" y="31362"/>
                </a:moveTo>
                <a:lnTo>
                  <a:pt x="315046" y="31362"/>
                </a:lnTo>
                <a:lnTo>
                  <a:pt x="315046" y="88098"/>
                </a:lnTo>
                <a:lnTo>
                  <a:pt x="314532" y="88461"/>
                </a:lnTo>
                <a:lnTo>
                  <a:pt x="340013" y="88461"/>
                </a:lnTo>
                <a:lnTo>
                  <a:pt x="339493" y="88098"/>
                </a:lnTo>
                <a:lnTo>
                  <a:pt x="339493" y="31362"/>
                </a:lnTo>
                <a:close/>
              </a:path>
              <a:path w="501650" h="100964">
                <a:moveTo>
                  <a:pt x="363117" y="3051"/>
                </a:moveTo>
                <a:lnTo>
                  <a:pt x="295139" y="3051"/>
                </a:lnTo>
                <a:lnTo>
                  <a:pt x="294620" y="3412"/>
                </a:lnTo>
                <a:lnTo>
                  <a:pt x="294620" y="10781"/>
                </a:lnTo>
                <a:lnTo>
                  <a:pt x="295139" y="11145"/>
                </a:lnTo>
                <a:lnTo>
                  <a:pt x="296169" y="11145"/>
                </a:lnTo>
                <a:lnTo>
                  <a:pt x="313549" y="12631"/>
                </a:lnTo>
                <a:lnTo>
                  <a:pt x="314532" y="12631"/>
                </a:lnTo>
                <a:lnTo>
                  <a:pt x="315046" y="13031"/>
                </a:lnTo>
                <a:lnTo>
                  <a:pt x="315046" y="18949"/>
                </a:lnTo>
                <a:lnTo>
                  <a:pt x="314737" y="19457"/>
                </a:lnTo>
                <a:lnTo>
                  <a:pt x="314121" y="19857"/>
                </a:lnTo>
                <a:lnTo>
                  <a:pt x="250059" y="66645"/>
                </a:lnTo>
                <a:lnTo>
                  <a:pt x="267082" y="66645"/>
                </a:lnTo>
                <a:lnTo>
                  <a:pt x="315046" y="31362"/>
                </a:lnTo>
                <a:lnTo>
                  <a:pt x="339493" y="31362"/>
                </a:lnTo>
                <a:lnTo>
                  <a:pt x="339493" y="12560"/>
                </a:lnTo>
                <a:lnTo>
                  <a:pt x="340013" y="12199"/>
                </a:lnTo>
                <a:lnTo>
                  <a:pt x="341041" y="12199"/>
                </a:lnTo>
                <a:lnTo>
                  <a:pt x="362037" y="10709"/>
                </a:lnTo>
                <a:lnTo>
                  <a:pt x="363117" y="10709"/>
                </a:lnTo>
                <a:lnTo>
                  <a:pt x="363689" y="10382"/>
                </a:lnTo>
                <a:lnTo>
                  <a:pt x="363689" y="3412"/>
                </a:lnTo>
                <a:lnTo>
                  <a:pt x="363117" y="3051"/>
                </a:lnTo>
                <a:close/>
              </a:path>
              <a:path w="501650" h="100964">
                <a:moveTo>
                  <a:pt x="268933" y="10709"/>
                </a:moveTo>
                <a:lnTo>
                  <a:pt x="203073" y="10709"/>
                </a:lnTo>
                <a:lnTo>
                  <a:pt x="224061" y="12199"/>
                </a:lnTo>
                <a:lnTo>
                  <a:pt x="251553" y="12199"/>
                </a:lnTo>
                <a:lnTo>
                  <a:pt x="268933" y="10709"/>
                </a:lnTo>
                <a:close/>
              </a:path>
              <a:path w="501650" h="100964">
                <a:moveTo>
                  <a:pt x="269967" y="3051"/>
                </a:moveTo>
                <a:lnTo>
                  <a:pt x="201935" y="3051"/>
                </a:lnTo>
                <a:lnTo>
                  <a:pt x="201419" y="3412"/>
                </a:lnTo>
                <a:lnTo>
                  <a:pt x="201419" y="10382"/>
                </a:lnTo>
                <a:lnTo>
                  <a:pt x="201935" y="10709"/>
                </a:lnTo>
                <a:lnTo>
                  <a:pt x="269967" y="10709"/>
                </a:lnTo>
                <a:lnTo>
                  <a:pt x="270482" y="10382"/>
                </a:lnTo>
                <a:lnTo>
                  <a:pt x="270482" y="3412"/>
                </a:lnTo>
                <a:lnTo>
                  <a:pt x="269967" y="3051"/>
                </a:lnTo>
                <a:close/>
              </a:path>
              <a:path w="501650" h="100964">
                <a:moveTo>
                  <a:pt x="453744" y="0"/>
                </a:moveTo>
                <a:lnTo>
                  <a:pt x="409219" y="11550"/>
                </a:lnTo>
                <a:lnTo>
                  <a:pt x="384534" y="41291"/>
                </a:lnTo>
                <a:lnTo>
                  <a:pt x="382883" y="54520"/>
                </a:lnTo>
                <a:lnTo>
                  <a:pt x="385077" y="67307"/>
                </a:lnTo>
                <a:lnTo>
                  <a:pt x="421973" y="97525"/>
                </a:lnTo>
                <a:lnTo>
                  <a:pt x="450511" y="100668"/>
                </a:lnTo>
                <a:lnTo>
                  <a:pt x="462637" y="99652"/>
                </a:lnTo>
                <a:lnTo>
                  <a:pt x="474902" y="97173"/>
                </a:lnTo>
                <a:lnTo>
                  <a:pt x="487308" y="93225"/>
                </a:lnTo>
                <a:lnTo>
                  <a:pt x="498462" y="88408"/>
                </a:lnTo>
                <a:lnTo>
                  <a:pt x="456413" y="88408"/>
                </a:lnTo>
                <a:lnTo>
                  <a:pt x="442512" y="86575"/>
                </a:lnTo>
                <a:lnTo>
                  <a:pt x="411865" y="54487"/>
                </a:lnTo>
                <a:lnTo>
                  <a:pt x="411234" y="38243"/>
                </a:lnTo>
                <a:lnTo>
                  <a:pt x="416179" y="27698"/>
                </a:lnTo>
                <a:lnTo>
                  <a:pt x="427308" y="15745"/>
                </a:lnTo>
                <a:lnTo>
                  <a:pt x="438848" y="10854"/>
                </a:lnTo>
                <a:lnTo>
                  <a:pt x="452710" y="9222"/>
                </a:lnTo>
                <a:lnTo>
                  <a:pt x="495777" y="9222"/>
                </a:lnTo>
                <a:lnTo>
                  <a:pt x="495777" y="5734"/>
                </a:lnTo>
                <a:lnTo>
                  <a:pt x="495266" y="5370"/>
                </a:lnTo>
                <a:lnTo>
                  <a:pt x="491694" y="4415"/>
                </a:lnTo>
                <a:lnTo>
                  <a:pt x="479503" y="1953"/>
                </a:lnTo>
                <a:lnTo>
                  <a:pt x="466862" y="486"/>
                </a:lnTo>
                <a:lnTo>
                  <a:pt x="453744" y="0"/>
                </a:lnTo>
                <a:close/>
              </a:path>
              <a:path w="501650" h="100964">
                <a:moveTo>
                  <a:pt x="495575" y="80225"/>
                </a:moveTo>
                <a:lnTo>
                  <a:pt x="495161" y="80294"/>
                </a:lnTo>
                <a:lnTo>
                  <a:pt x="493822" y="80922"/>
                </a:lnTo>
                <a:lnTo>
                  <a:pt x="482656" y="85113"/>
                </a:lnTo>
                <a:lnTo>
                  <a:pt x="470394" y="87610"/>
                </a:lnTo>
                <a:lnTo>
                  <a:pt x="456413" y="88408"/>
                </a:lnTo>
                <a:lnTo>
                  <a:pt x="498462" y="88408"/>
                </a:lnTo>
                <a:lnTo>
                  <a:pt x="499856" y="87806"/>
                </a:lnTo>
                <a:lnTo>
                  <a:pt x="500835" y="87339"/>
                </a:lnTo>
                <a:lnTo>
                  <a:pt x="501145" y="86827"/>
                </a:lnTo>
                <a:lnTo>
                  <a:pt x="500781" y="86320"/>
                </a:lnTo>
                <a:lnTo>
                  <a:pt x="496329" y="80922"/>
                </a:lnTo>
                <a:lnTo>
                  <a:pt x="496191" y="80732"/>
                </a:lnTo>
                <a:lnTo>
                  <a:pt x="495987" y="80512"/>
                </a:lnTo>
                <a:lnTo>
                  <a:pt x="495575" y="80225"/>
                </a:lnTo>
                <a:close/>
              </a:path>
              <a:path w="501650" h="100964">
                <a:moveTo>
                  <a:pt x="495777" y="9222"/>
                </a:moveTo>
                <a:lnTo>
                  <a:pt x="460141" y="9222"/>
                </a:lnTo>
                <a:lnTo>
                  <a:pt x="468233" y="10633"/>
                </a:lnTo>
                <a:lnTo>
                  <a:pt x="476902" y="13502"/>
                </a:lnTo>
                <a:lnTo>
                  <a:pt x="477677" y="13978"/>
                </a:lnTo>
                <a:lnTo>
                  <a:pt x="478091" y="14450"/>
                </a:lnTo>
                <a:lnTo>
                  <a:pt x="478091" y="14885"/>
                </a:lnTo>
                <a:lnTo>
                  <a:pt x="483095" y="31362"/>
                </a:lnTo>
                <a:lnTo>
                  <a:pt x="483095" y="31982"/>
                </a:lnTo>
                <a:lnTo>
                  <a:pt x="483605" y="32310"/>
                </a:lnTo>
                <a:lnTo>
                  <a:pt x="495266" y="32310"/>
                </a:lnTo>
                <a:lnTo>
                  <a:pt x="495777" y="31982"/>
                </a:lnTo>
                <a:lnTo>
                  <a:pt x="495777" y="9222"/>
                </a:lnTo>
                <a:close/>
              </a:path>
            </a:pathLst>
          </a:custGeom>
          <a:solidFill>
            <a:srgbClr val="00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802"/>
          <p:cNvSpPr txBox="1"/>
          <p:nvPr/>
        </p:nvSpPr>
        <p:spPr>
          <a:xfrm>
            <a:off x="990600" y="5332730"/>
            <a:ext cx="191960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0" marR="5080" indent="-490855">
              <a:lnSpc>
                <a:spcPct val="100000"/>
              </a:lnSpc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ОАО «Международный институт строительства»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633" name="object 803"/>
          <p:cNvSpPr/>
          <p:nvPr/>
        </p:nvSpPr>
        <p:spPr>
          <a:xfrm>
            <a:off x="4748966" y="4765169"/>
            <a:ext cx="245110" cy="415925"/>
          </a:xfrm>
          <a:custGeom>
            <a:avLst/>
            <a:gdLst/>
            <a:ahLst/>
            <a:cxnLst/>
            <a:rect l="l" t="t" r="r" b="b"/>
            <a:pathLst>
              <a:path w="245110" h="415925">
                <a:moveTo>
                  <a:pt x="0" y="0"/>
                </a:moveTo>
                <a:lnTo>
                  <a:pt x="4404" y="124440"/>
                </a:lnTo>
                <a:lnTo>
                  <a:pt x="18863" y="125730"/>
                </a:lnTo>
                <a:lnTo>
                  <a:pt x="32970" y="128179"/>
                </a:lnTo>
                <a:lnTo>
                  <a:pt x="72691" y="141989"/>
                </a:lnTo>
                <a:lnTo>
                  <a:pt x="107477" y="164462"/>
                </a:lnTo>
                <a:lnTo>
                  <a:pt x="136001" y="194271"/>
                </a:lnTo>
                <a:lnTo>
                  <a:pt x="156938" y="230091"/>
                </a:lnTo>
                <a:lnTo>
                  <a:pt x="168960" y="270593"/>
                </a:lnTo>
                <a:lnTo>
                  <a:pt x="171367" y="299542"/>
                </a:lnTo>
                <a:lnTo>
                  <a:pt x="171367" y="415368"/>
                </a:lnTo>
                <a:lnTo>
                  <a:pt x="244756" y="415368"/>
                </a:lnTo>
                <a:lnTo>
                  <a:pt x="244691" y="243137"/>
                </a:lnTo>
                <a:lnTo>
                  <a:pt x="237611" y="186118"/>
                </a:lnTo>
                <a:lnTo>
                  <a:pt x="225444" y="149721"/>
                </a:lnTo>
                <a:lnTo>
                  <a:pt x="197372" y="100448"/>
                </a:lnTo>
                <a:lnTo>
                  <a:pt x="159058" y="59104"/>
                </a:lnTo>
                <a:lnTo>
                  <a:pt x="112235" y="27425"/>
                </a:lnTo>
                <a:lnTo>
                  <a:pt x="77150" y="12531"/>
                </a:lnTo>
                <a:lnTo>
                  <a:pt x="39568" y="3218"/>
                </a:lnTo>
                <a:lnTo>
                  <a:pt x="20001" y="815"/>
                </a:lnTo>
                <a:lnTo>
                  <a:pt x="0" y="0"/>
                </a:lnTo>
                <a:close/>
              </a:path>
            </a:pathLst>
          </a:custGeom>
          <a:solidFill>
            <a:srgbClr val="2A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804"/>
          <p:cNvSpPr txBox="1"/>
          <p:nvPr/>
        </p:nvSpPr>
        <p:spPr>
          <a:xfrm>
            <a:off x="1525497" y="5628117"/>
            <a:ext cx="12236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0310" algn="l"/>
              </a:tabLst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г. </a:t>
            </a:r>
            <a:r>
              <a:rPr sz="1000" dirty="0" err="1" smtClean="0">
                <a:solidFill>
                  <a:srgbClr val="2A2A29"/>
                </a:solidFill>
                <a:latin typeface="Tahoma"/>
                <a:cs typeface="Tahoma"/>
              </a:rPr>
              <a:t>Москва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635" name="object 805"/>
          <p:cNvSpPr/>
          <p:nvPr/>
        </p:nvSpPr>
        <p:spPr>
          <a:xfrm>
            <a:off x="5021627" y="4765169"/>
            <a:ext cx="245110" cy="415925"/>
          </a:xfrm>
          <a:custGeom>
            <a:avLst/>
            <a:gdLst/>
            <a:ahLst/>
            <a:cxnLst/>
            <a:rect l="l" t="t" r="r" b="b"/>
            <a:pathLst>
              <a:path w="245110" h="415925">
                <a:moveTo>
                  <a:pt x="244753" y="0"/>
                </a:moveTo>
                <a:lnTo>
                  <a:pt x="205188" y="3218"/>
                </a:lnTo>
                <a:lnTo>
                  <a:pt x="167606" y="12531"/>
                </a:lnTo>
                <a:lnTo>
                  <a:pt x="132521" y="27425"/>
                </a:lnTo>
                <a:lnTo>
                  <a:pt x="85698" y="59104"/>
                </a:lnTo>
                <a:lnTo>
                  <a:pt x="47384" y="100448"/>
                </a:lnTo>
                <a:lnTo>
                  <a:pt x="19312" y="149721"/>
                </a:lnTo>
                <a:lnTo>
                  <a:pt x="7145" y="186118"/>
                </a:lnTo>
                <a:lnTo>
                  <a:pt x="815" y="224755"/>
                </a:lnTo>
                <a:lnTo>
                  <a:pt x="0" y="415368"/>
                </a:lnTo>
                <a:lnTo>
                  <a:pt x="73389" y="415368"/>
                </a:lnTo>
                <a:lnTo>
                  <a:pt x="73389" y="299542"/>
                </a:lnTo>
                <a:lnTo>
                  <a:pt x="73999" y="284905"/>
                </a:lnTo>
                <a:lnTo>
                  <a:pt x="82755" y="243136"/>
                </a:lnTo>
                <a:lnTo>
                  <a:pt x="100867" y="205608"/>
                </a:lnTo>
                <a:lnTo>
                  <a:pt x="127010" y="173648"/>
                </a:lnTo>
                <a:lnTo>
                  <a:pt x="159857" y="148582"/>
                </a:lnTo>
                <a:lnTo>
                  <a:pt x="198079" y="131738"/>
                </a:lnTo>
                <a:lnTo>
                  <a:pt x="240352" y="124440"/>
                </a:lnTo>
                <a:lnTo>
                  <a:pt x="244753" y="0"/>
                </a:lnTo>
                <a:close/>
              </a:path>
            </a:pathLst>
          </a:custGeom>
          <a:solidFill>
            <a:srgbClr val="2A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806"/>
          <p:cNvSpPr/>
          <p:nvPr/>
        </p:nvSpPr>
        <p:spPr>
          <a:xfrm>
            <a:off x="4753754" y="4621667"/>
            <a:ext cx="517525" cy="126364"/>
          </a:xfrm>
          <a:custGeom>
            <a:avLst/>
            <a:gdLst/>
            <a:ahLst/>
            <a:cxnLst/>
            <a:rect l="l" t="t" r="r" b="b"/>
            <a:pathLst>
              <a:path w="517525" h="126365">
                <a:moveTo>
                  <a:pt x="0" y="125963"/>
                </a:moveTo>
                <a:lnTo>
                  <a:pt x="517406" y="125963"/>
                </a:lnTo>
                <a:lnTo>
                  <a:pt x="517406" y="0"/>
                </a:lnTo>
                <a:lnTo>
                  <a:pt x="0" y="0"/>
                </a:lnTo>
                <a:lnTo>
                  <a:pt x="0" y="125963"/>
                </a:lnTo>
                <a:close/>
              </a:path>
            </a:pathLst>
          </a:custGeom>
          <a:solidFill>
            <a:srgbClr val="2A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807"/>
          <p:cNvSpPr/>
          <p:nvPr/>
        </p:nvSpPr>
        <p:spPr>
          <a:xfrm>
            <a:off x="7971206" y="3238301"/>
            <a:ext cx="85743" cy="87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808"/>
          <p:cNvSpPr/>
          <p:nvPr/>
        </p:nvSpPr>
        <p:spPr>
          <a:xfrm>
            <a:off x="7548436" y="3234975"/>
            <a:ext cx="442595" cy="370205"/>
          </a:xfrm>
          <a:custGeom>
            <a:avLst/>
            <a:gdLst/>
            <a:ahLst/>
            <a:cxnLst/>
            <a:rect l="l" t="t" r="r" b="b"/>
            <a:pathLst>
              <a:path w="442594" h="370204">
                <a:moveTo>
                  <a:pt x="442436" y="115228"/>
                </a:moveTo>
                <a:lnTo>
                  <a:pt x="411901" y="115228"/>
                </a:lnTo>
                <a:lnTo>
                  <a:pt x="393941" y="241588"/>
                </a:lnTo>
                <a:lnTo>
                  <a:pt x="390177" y="253737"/>
                </a:lnTo>
                <a:lnTo>
                  <a:pt x="361274" y="282578"/>
                </a:lnTo>
                <a:lnTo>
                  <a:pt x="48268" y="293075"/>
                </a:lnTo>
                <a:lnTo>
                  <a:pt x="0" y="369708"/>
                </a:lnTo>
                <a:lnTo>
                  <a:pt x="380768" y="369708"/>
                </a:lnTo>
                <a:lnTo>
                  <a:pt x="393532" y="367723"/>
                </a:lnTo>
                <a:lnTo>
                  <a:pt x="427621" y="343397"/>
                </a:lnTo>
                <a:lnTo>
                  <a:pt x="440668" y="318690"/>
                </a:lnTo>
                <a:lnTo>
                  <a:pt x="442436" y="115228"/>
                </a:lnTo>
                <a:close/>
              </a:path>
              <a:path w="442594" h="370204">
                <a:moveTo>
                  <a:pt x="389153" y="115228"/>
                </a:moveTo>
                <a:lnTo>
                  <a:pt x="357757" y="115228"/>
                </a:lnTo>
                <a:lnTo>
                  <a:pt x="325061" y="193287"/>
                </a:lnTo>
                <a:lnTo>
                  <a:pt x="317884" y="204769"/>
                </a:lnTo>
                <a:lnTo>
                  <a:pt x="307217" y="212910"/>
                </a:lnTo>
                <a:lnTo>
                  <a:pt x="98884" y="214389"/>
                </a:lnTo>
                <a:lnTo>
                  <a:pt x="62503" y="272148"/>
                </a:lnTo>
                <a:lnTo>
                  <a:pt x="316331" y="272148"/>
                </a:lnTo>
                <a:lnTo>
                  <a:pt x="328483" y="269213"/>
                </a:lnTo>
                <a:lnTo>
                  <a:pt x="339248" y="261487"/>
                </a:lnTo>
                <a:lnTo>
                  <a:pt x="348188" y="250584"/>
                </a:lnTo>
                <a:lnTo>
                  <a:pt x="354866" y="238120"/>
                </a:lnTo>
                <a:lnTo>
                  <a:pt x="389153" y="115228"/>
                </a:lnTo>
                <a:close/>
              </a:path>
              <a:path w="442594" h="370204">
                <a:moveTo>
                  <a:pt x="337658" y="0"/>
                </a:moveTo>
                <a:lnTo>
                  <a:pt x="298551" y="0"/>
                </a:lnTo>
                <a:lnTo>
                  <a:pt x="298551" y="190472"/>
                </a:lnTo>
                <a:lnTo>
                  <a:pt x="299815" y="190472"/>
                </a:lnTo>
                <a:lnTo>
                  <a:pt x="337658" y="112265"/>
                </a:lnTo>
                <a:lnTo>
                  <a:pt x="337658" y="0"/>
                </a:lnTo>
                <a:close/>
              </a:path>
            </a:pathLst>
          </a:custGeom>
          <a:solidFill>
            <a:srgbClr val="124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809"/>
          <p:cNvSpPr/>
          <p:nvPr/>
        </p:nvSpPr>
        <p:spPr>
          <a:xfrm>
            <a:off x="7663453" y="3234975"/>
            <a:ext cx="184150" cy="190500"/>
          </a:xfrm>
          <a:custGeom>
            <a:avLst/>
            <a:gdLst/>
            <a:ahLst/>
            <a:cxnLst/>
            <a:rect l="l" t="t" r="r" b="b"/>
            <a:pathLst>
              <a:path w="184150" h="190500">
                <a:moveTo>
                  <a:pt x="183535" y="0"/>
                </a:moveTo>
                <a:lnTo>
                  <a:pt x="115404" y="0"/>
                </a:lnTo>
                <a:lnTo>
                  <a:pt x="0" y="190472"/>
                </a:lnTo>
                <a:lnTo>
                  <a:pt x="183535" y="190472"/>
                </a:lnTo>
                <a:lnTo>
                  <a:pt x="183535" y="0"/>
                </a:lnTo>
                <a:close/>
              </a:path>
            </a:pathLst>
          </a:custGeom>
          <a:solidFill>
            <a:srgbClr val="D9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810"/>
          <p:cNvSpPr/>
          <p:nvPr/>
        </p:nvSpPr>
        <p:spPr>
          <a:xfrm>
            <a:off x="8038702" y="3234975"/>
            <a:ext cx="442595" cy="370205"/>
          </a:xfrm>
          <a:custGeom>
            <a:avLst/>
            <a:gdLst/>
            <a:ahLst/>
            <a:cxnLst/>
            <a:rect l="l" t="t" r="r" b="b"/>
            <a:pathLst>
              <a:path w="442594" h="370204">
                <a:moveTo>
                  <a:pt x="30535" y="115228"/>
                </a:moveTo>
                <a:lnTo>
                  <a:pt x="0" y="115228"/>
                </a:lnTo>
                <a:lnTo>
                  <a:pt x="1768" y="318690"/>
                </a:lnTo>
                <a:lnTo>
                  <a:pt x="24860" y="353885"/>
                </a:lnTo>
                <a:lnTo>
                  <a:pt x="61668" y="369708"/>
                </a:lnTo>
                <a:lnTo>
                  <a:pt x="442436" y="369708"/>
                </a:lnTo>
                <a:lnTo>
                  <a:pt x="394167" y="293075"/>
                </a:lnTo>
                <a:lnTo>
                  <a:pt x="107432" y="292137"/>
                </a:lnTo>
                <a:lnTo>
                  <a:pt x="94109" y="288546"/>
                </a:lnTo>
                <a:lnTo>
                  <a:pt x="59471" y="264841"/>
                </a:lnTo>
                <a:lnTo>
                  <a:pt x="48496" y="241588"/>
                </a:lnTo>
                <a:lnTo>
                  <a:pt x="30535" y="115228"/>
                </a:lnTo>
                <a:close/>
              </a:path>
              <a:path w="442594" h="370204">
                <a:moveTo>
                  <a:pt x="84679" y="115228"/>
                </a:moveTo>
                <a:lnTo>
                  <a:pt x="53284" y="115228"/>
                </a:lnTo>
                <a:lnTo>
                  <a:pt x="87569" y="238120"/>
                </a:lnTo>
                <a:lnTo>
                  <a:pt x="94247" y="250584"/>
                </a:lnTo>
                <a:lnTo>
                  <a:pt x="103187" y="261487"/>
                </a:lnTo>
                <a:lnTo>
                  <a:pt x="113952" y="269213"/>
                </a:lnTo>
                <a:lnTo>
                  <a:pt x="126104" y="272148"/>
                </a:lnTo>
                <a:lnTo>
                  <a:pt x="379933" y="272148"/>
                </a:lnTo>
                <a:lnTo>
                  <a:pt x="343551" y="214389"/>
                </a:lnTo>
                <a:lnTo>
                  <a:pt x="135219" y="212910"/>
                </a:lnTo>
                <a:lnTo>
                  <a:pt x="124552" y="204769"/>
                </a:lnTo>
                <a:lnTo>
                  <a:pt x="117374" y="193287"/>
                </a:lnTo>
                <a:lnTo>
                  <a:pt x="84679" y="115228"/>
                </a:lnTo>
                <a:close/>
              </a:path>
              <a:path w="442594" h="370204">
                <a:moveTo>
                  <a:pt x="143884" y="0"/>
                </a:moveTo>
                <a:lnTo>
                  <a:pt x="104778" y="0"/>
                </a:lnTo>
                <a:lnTo>
                  <a:pt x="104778" y="112265"/>
                </a:lnTo>
                <a:lnTo>
                  <a:pt x="142620" y="190472"/>
                </a:lnTo>
                <a:lnTo>
                  <a:pt x="143884" y="190472"/>
                </a:lnTo>
                <a:lnTo>
                  <a:pt x="143884" y="0"/>
                </a:lnTo>
                <a:close/>
              </a:path>
            </a:pathLst>
          </a:custGeom>
          <a:solidFill>
            <a:srgbClr val="124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811"/>
          <p:cNvSpPr/>
          <p:nvPr/>
        </p:nvSpPr>
        <p:spPr>
          <a:xfrm>
            <a:off x="8182587" y="3234975"/>
            <a:ext cx="184150" cy="190500"/>
          </a:xfrm>
          <a:custGeom>
            <a:avLst/>
            <a:gdLst/>
            <a:ahLst/>
            <a:cxnLst/>
            <a:rect l="l" t="t" r="r" b="b"/>
            <a:pathLst>
              <a:path w="184150" h="190500">
                <a:moveTo>
                  <a:pt x="68130" y="0"/>
                </a:moveTo>
                <a:lnTo>
                  <a:pt x="0" y="0"/>
                </a:lnTo>
                <a:lnTo>
                  <a:pt x="0" y="190472"/>
                </a:lnTo>
                <a:lnTo>
                  <a:pt x="183535" y="190472"/>
                </a:lnTo>
                <a:lnTo>
                  <a:pt x="68130" y="0"/>
                </a:lnTo>
                <a:close/>
              </a:path>
            </a:pathLst>
          </a:custGeom>
          <a:solidFill>
            <a:srgbClr val="D9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812"/>
          <p:cNvSpPr/>
          <p:nvPr/>
        </p:nvSpPr>
        <p:spPr>
          <a:xfrm>
            <a:off x="7565592" y="4730996"/>
            <a:ext cx="982713" cy="492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814"/>
          <p:cNvSpPr txBox="1"/>
          <p:nvPr/>
        </p:nvSpPr>
        <p:spPr>
          <a:xfrm>
            <a:off x="903950" y="3826890"/>
            <a:ext cx="190944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184785" algn="ctr">
              <a:lnSpc>
                <a:spcPct val="100000"/>
              </a:lnSpc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Министерство транспорта и дорожного хозяйства</a:t>
            </a:r>
            <a:endParaRPr sz="10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A2A29"/>
                </a:solidFill>
                <a:latin typeface="Tahoma"/>
                <a:cs typeface="Tahoma"/>
              </a:rPr>
              <a:t>Республики Татарстан г. Казань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645" name="object 815"/>
          <p:cNvSpPr/>
          <p:nvPr/>
        </p:nvSpPr>
        <p:spPr>
          <a:xfrm>
            <a:off x="1392814" y="2865529"/>
            <a:ext cx="876671" cy="829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802"/>
          <p:cNvSpPr txBox="1"/>
          <p:nvPr/>
        </p:nvSpPr>
        <p:spPr>
          <a:xfrm>
            <a:off x="4176395" y="5360353"/>
            <a:ext cx="19196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0" marR="5080" indent="-490855">
              <a:lnSpc>
                <a:spcPct val="100000"/>
              </a:lnSpc>
            </a:pPr>
            <a:r>
              <a:rPr lang="ru-RU" sz="1000" dirty="0">
                <a:solidFill>
                  <a:srgbClr val="2A2A29"/>
                </a:solidFill>
                <a:latin typeface="Tahoma"/>
                <a:cs typeface="Tahoma"/>
              </a:rPr>
              <a:t>З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АО «</a:t>
            </a:r>
            <a:r>
              <a:rPr lang="ru-RU" sz="1000" dirty="0" err="1" smtClean="0">
                <a:solidFill>
                  <a:srgbClr val="2A2A29"/>
                </a:solidFill>
                <a:latin typeface="Tahoma"/>
                <a:cs typeface="Tahoma"/>
              </a:rPr>
              <a:t>Транспроект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»</a:t>
            </a: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 г. Казань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471" name="object 802"/>
          <p:cNvSpPr txBox="1"/>
          <p:nvPr/>
        </p:nvSpPr>
        <p:spPr>
          <a:xfrm>
            <a:off x="7162800" y="5397685"/>
            <a:ext cx="21643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0" marR="5080" indent="-490855">
              <a:lnSpc>
                <a:spcPct val="100000"/>
              </a:lnSpc>
            </a:pP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Институт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 «</a:t>
            </a:r>
            <a:r>
              <a:rPr lang="ru-RU" sz="1000" dirty="0" err="1" smtClean="0">
                <a:solidFill>
                  <a:srgbClr val="2A2A29"/>
                </a:solidFill>
                <a:latin typeface="Tahoma"/>
                <a:cs typeface="Tahoma"/>
              </a:rPr>
              <a:t>Татдорпроект</a:t>
            </a:r>
            <a:r>
              <a:rPr sz="1000" dirty="0" smtClean="0">
                <a:solidFill>
                  <a:srgbClr val="2A2A29"/>
                </a:solidFill>
                <a:latin typeface="Tahoma"/>
                <a:cs typeface="Tahoma"/>
              </a:rPr>
              <a:t>»</a:t>
            </a:r>
            <a:r>
              <a:rPr lang="ru-RU" sz="1000" dirty="0" smtClean="0">
                <a:solidFill>
                  <a:srgbClr val="2A2A29"/>
                </a:solidFill>
                <a:latin typeface="Tahoma"/>
                <a:cs typeface="Tahoma"/>
              </a:rPr>
              <a:t> г. Казань</a:t>
            </a:r>
            <a:endParaRPr sz="1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31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3444" y="6525348"/>
            <a:ext cx="739035" cy="22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904615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27703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0182" y="0"/>
            <a:ext cx="3526790" cy="6858000"/>
          </a:xfrm>
          <a:custGeom>
            <a:avLst/>
            <a:gdLst/>
            <a:ahLst/>
            <a:cxnLst/>
            <a:rect l="l" t="t" r="r" b="b"/>
            <a:pathLst>
              <a:path w="3526790" h="6858000">
                <a:moveTo>
                  <a:pt x="3526542" y="6857999"/>
                </a:moveTo>
                <a:lnTo>
                  <a:pt x="3516722" y="6380509"/>
                </a:lnTo>
                <a:lnTo>
                  <a:pt x="3479645" y="5910905"/>
                </a:lnTo>
                <a:lnTo>
                  <a:pt x="3416992" y="5453658"/>
                </a:lnTo>
                <a:lnTo>
                  <a:pt x="3330362" y="5009201"/>
                </a:lnTo>
                <a:lnTo>
                  <a:pt x="3221352" y="4577968"/>
                </a:lnTo>
                <a:lnTo>
                  <a:pt x="3091560" y="4160391"/>
                </a:lnTo>
                <a:lnTo>
                  <a:pt x="2942584" y="3756904"/>
                </a:lnTo>
                <a:lnTo>
                  <a:pt x="2776022" y="3367940"/>
                </a:lnTo>
                <a:lnTo>
                  <a:pt x="2593471" y="2993932"/>
                </a:lnTo>
                <a:lnTo>
                  <a:pt x="2396529" y="2635313"/>
                </a:lnTo>
                <a:lnTo>
                  <a:pt x="2186796" y="2292516"/>
                </a:lnTo>
                <a:lnTo>
                  <a:pt x="1965867" y="1965975"/>
                </a:lnTo>
                <a:lnTo>
                  <a:pt x="1735342" y="1656123"/>
                </a:lnTo>
                <a:lnTo>
                  <a:pt x="1496817" y="1363393"/>
                </a:lnTo>
                <a:lnTo>
                  <a:pt x="1251892" y="1088217"/>
                </a:lnTo>
                <a:lnTo>
                  <a:pt x="1002163" y="831030"/>
                </a:lnTo>
                <a:lnTo>
                  <a:pt x="749229" y="592264"/>
                </a:lnTo>
                <a:lnTo>
                  <a:pt x="494687" y="372353"/>
                </a:lnTo>
                <a:lnTo>
                  <a:pt x="240136" y="171730"/>
                </a:lnTo>
                <a:lnTo>
                  <a:pt x="0" y="0"/>
                </a:lnTo>
              </a:path>
            </a:pathLst>
          </a:custGeom>
          <a:ln w="1904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455328" y="5426798"/>
            <a:ext cx="3284854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dirty="0" smtClean="0">
                <a:solidFill>
                  <a:srgbClr val="FEFEFE"/>
                </a:solidFill>
                <a:latin typeface="Tahoma"/>
                <a:cs typeface="Tahoma"/>
              </a:rPr>
              <a:t>АО </a:t>
            </a:r>
            <a:r>
              <a:rPr sz="1200" b="1" dirty="0">
                <a:solidFill>
                  <a:srgbClr val="FEFEFE"/>
                </a:solidFill>
                <a:latin typeface="Tahoma"/>
                <a:cs typeface="Tahoma"/>
              </a:rPr>
              <a:t>«Автострада»</a:t>
            </a:r>
            <a:endParaRPr sz="1200" dirty="0">
              <a:latin typeface="Tahoma"/>
              <a:cs typeface="Tahoma"/>
            </a:endParaRPr>
          </a:p>
          <a:p>
            <a:pPr marL="516890" marR="508634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EFEFE"/>
                </a:solidFill>
                <a:latin typeface="Tahoma"/>
                <a:cs typeface="Tahoma"/>
              </a:rPr>
              <a:t>423461, Российская Федерация, Республика Татарстан,</a:t>
            </a:r>
            <a:endParaRPr sz="1200" dirty="0">
              <a:latin typeface="Tahoma"/>
              <a:cs typeface="Tahoma"/>
            </a:endParaRPr>
          </a:p>
          <a:p>
            <a:pPr marL="12700" marR="5080" indent="39052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EFEFE"/>
                </a:solidFill>
                <a:latin typeface="Tahoma"/>
                <a:cs typeface="Tahoma"/>
              </a:rPr>
              <a:t>г. Альметьевск, пр. Строителей, 57 Тел./факс: (8553) 39 43 4</a:t>
            </a:r>
            <a:r>
              <a:rPr sz="1200" spc="-95" dirty="0">
                <a:solidFill>
                  <a:srgbClr val="FEFEFE"/>
                </a:solidFill>
                <a:latin typeface="Tahoma"/>
                <a:cs typeface="Tahoma"/>
              </a:rPr>
              <a:t>7</a:t>
            </a:r>
            <a:r>
              <a:rPr sz="1200" dirty="0">
                <a:solidFill>
                  <a:srgbClr val="FEFEFE"/>
                </a:solidFill>
                <a:latin typeface="Tahoma"/>
                <a:cs typeface="Tahoma"/>
              </a:rPr>
              <a:t>, 39 44 86, 39 43 00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chemeClr val="bg1"/>
                </a:solidFill>
                <a:latin typeface="Tahoma"/>
                <a:cs typeface="Tahoma"/>
              </a:rPr>
              <a:t>e-mai</a:t>
            </a:r>
            <a:r>
              <a:rPr sz="1200" spc="-5" dirty="0">
                <a:solidFill>
                  <a:schemeClr val="bg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chemeClr val="bg1"/>
                </a:solidFill>
                <a:latin typeface="Tahoma"/>
                <a:cs typeface="Tahoma"/>
                <a:hlinkClick r:id="rId6"/>
              </a:rPr>
              <a:t>: </a:t>
            </a:r>
            <a:r>
              <a:rPr sz="1200" spc="-10" dirty="0">
                <a:solidFill>
                  <a:srgbClr val="FEFEFE"/>
                </a:solidFill>
                <a:latin typeface="Tahoma"/>
                <a:cs typeface="Tahoma"/>
                <a:hlinkClick r:id="rId6"/>
              </a:rPr>
              <a:t>a</a:t>
            </a:r>
            <a:r>
              <a:rPr sz="1200" dirty="0">
                <a:solidFill>
                  <a:srgbClr val="FEFEFE"/>
                </a:solidFill>
                <a:latin typeface="Tahoma"/>
                <a:cs typeface="Tahoma"/>
                <a:hlinkClick r:id="rId6"/>
              </a:rPr>
              <a:t>vtost</a:t>
            </a:r>
            <a:r>
              <a:rPr sz="1200" spc="-25" dirty="0">
                <a:solidFill>
                  <a:srgbClr val="FEFEFE"/>
                </a:solidFill>
                <a:latin typeface="Tahoma"/>
                <a:cs typeface="Tahoma"/>
                <a:hlinkClick r:id="rId6"/>
              </a:rPr>
              <a:t>r</a:t>
            </a:r>
            <a:r>
              <a:rPr sz="1200" dirty="0">
                <a:solidFill>
                  <a:srgbClr val="FEFEFE"/>
                </a:solidFill>
                <a:latin typeface="Tahoma"/>
                <a:cs typeface="Tahoma"/>
                <a:hlinkClick r:id="rId7"/>
              </a:rPr>
              <a:t>ada@smpneftegaz.ru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11159</TotalTime>
  <Words>672</Words>
  <Application>Microsoft Office PowerPoint</Application>
  <PresentationFormat>Лист A4 (210x297 мм)</PresentationFormat>
  <Paragraphs>91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Александр</cp:lastModifiedBy>
  <cp:revision>264</cp:revision>
  <cp:lastPrinted>2016-02-26T04:39:06Z</cp:lastPrinted>
  <dcterms:created xsi:type="dcterms:W3CDTF">2015-06-09T14:58:50Z</dcterms:created>
  <dcterms:modified xsi:type="dcterms:W3CDTF">2018-05-30T06:16:38Z</dcterms:modified>
</cp:coreProperties>
</file>