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8" r:id="rId2"/>
    <p:sldId id="257" r:id="rId3"/>
    <p:sldId id="258" r:id="rId4"/>
    <p:sldId id="273" r:id="rId5"/>
    <p:sldId id="276" r:id="rId6"/>
    <p:sldId id="277" r:id="rId7"/>
    <p:sldId id="281" r:id="rId8"/>
    <p:sldId id="270" r:id="rId9"/>
    <p:sldId id="288" r:id="rId10"/>
    <p:sldId id="289" r:id="rId11"/>
    <p:sldId id="287" r:id="rId12"/>
    <p:sldId id="271" r:id="rId13"/>
    <p:sldId id="260" r:id="rId14"/>
    <p:sldId id="284" r:id="rId15"/>
    <p:sldId id="286" r:id="rId16"/>
    <p:sldId id="283" r:id="rId17"/>
    <p:sldId id="267" r:id="rId18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рагин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4" autoAdjust="0"/>
    <p:restoredTop sz="94671" autoAdjust="0"/>
  </p:normalViewPr>
  <p:slideViewPr>
    <p:cSldViewPr>
      <p:cViewPr>
        <p:scale>
          <a:sx n="66" d="100"/>
          <a:sy n="66" d="100"/>
        </p:scale>
        <p:origin x="-1482" y="-5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9" y="52388"/>
            <a:ext cx="9013825" cy="501848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1" y="1087042"/>
            <a:ext cx="9020175" cy="114538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1" y="1047750"/>
            <a:ext cx="9020175" cy="9048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1" y="2232423"/>
            <a:ext cx="9020175" cy="8334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231E-4479-432D-AB6F-AD11CD006BBB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EC4313-F400-4008-84D6-21E7EC247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9405-6E56-4A39-AF93-351E1FF446DE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29CC-9640-442C-88CE-7C156A14D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37-3374-44C2-A948-3686B2FE57C6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89956-02DE-4254-BF43-8233C7CDC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76A2-9406-4D3E-BAE1-90C7E01534C6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0673-CDEF-401A-BE1C-57E9A77E8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1" y="1782367"/>
            <a:ext cx="9013825" cy="6905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1" y="1756173"/>
            <a:ext cx="9013825" cy="3452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1851423"/>
            <a:ext cx="9015412" cy="3452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7D7F-040D-4241-8086-2FFA230384C4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4656535"/>
            <a:ext cx="457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7B774-AB45-4F5C-BD61-0928AC0B2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226A-C62B-4D17-8DF5-4F518F77BFA1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3549-75B5-4072-8442-2304F8C60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BDC0-EC80-4F49-8D0D-CF1549C9941A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769E-83C7-4EB0-8679-E5E24E73C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EF100-D89C-4BE1-B3EC-2C2271E4D735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C627-7F7B-4B2D-8BAF-E0C1593FF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8B0C-3DC0-456C-840B-417325BD15DA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20BE-83ED-400C-A9BF-FEB7F15AB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1" y="52388"/>
            <a:ext cx="9013825" cy="501967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23FB-6F8D-4E14-82D9-4FB53EEB070E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C952-6551-4CDD-8DE7-10F5D4B8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4" y="3512344"/>
            <a:ext cx="9007475" cy="6905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4" y="3487341"/>
            <a:ext cx="9007475" cy="3452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4" y="3580210"/>
            <a:ext cx="9007475" cy="3571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822F-8184-4ED6-AA47-BCF9F9399738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4656535"/>
            <a:ext cx="457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78A6A-A353-468B-B4E1-F0377EF39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1" y="52388"/>
            <a:ext cx="9013825" cy="501967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05979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08585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7FDE48-98CA-412E-9FDC-813BBBFB7658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62DD09E-1B81-491E-9428-9AACA486D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3" r:id="rId3"/>
    <p:sldLayoutId id="2147483850" r:id="rId4"/>
    <p:sldLayoutId id="2147483849" r:id="rId5"/>
    <p:sldLayoutId id="2147483848" r:id="rId6"/>
    <p:sldLayoutId id="2147483847" r:id="rId7"/>
    <p:sldLayoutId id="2147483854" r:id="rId8"/>
    <p:sldLayoutId id="2147483855" r:id="rId9"/>
    <p:sldLayoutId id="2147483846" r:id="rId10"/>
    <p:sldLayoutId id="214748384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74775"/>
            <a:ext cx="8856984" cy="2455581"/>
          </a:xfrm>
        </p:spPr>
        <p:txBody>
          <a:bodyPr>
            <a:normAutofit fontScale="92500"/>
          </a:bodyPr>
          <a:lstStyle/>
          <a:p>
            <a:pPr marL="0" indent="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b="1" dirty="0" smtClean="0"/>
          </a:p>
          <a:p>
            <a:pPr marL="0" indent="0" algn="ctr">
              <a:buNone/>
            </a:pPr>
            <a:r>
              <a:rPr lang="ru-RU" sz="3500" dirty="0" smtClean="0"/>
              <a:t>Инновационный способ производства и применения </a:t>
            </a:r>
            <a:r>
              <a:rPr lang="ru-RU" sz="3500" dirty="0"/>
              <a:t>ПБВ и </a:t>
            </a:r>
            <a:r>
              <a:rPr lang="ru-RU" sz="3500" dirty="0" err="1"/>
              <a:t>полимерасфальтобетона</a:t>
            </a:r>
            <a:r>
              <a:rPr lang="ru-RU" sz="3500" dirty="0"/>
              <a:t>: опыт </a:t>
            </a:r>
            <a:r>
              <a:rPr lang="ru-RU" sz="3500" dirty="0" smtClean="0"/>
              <a:t>ресурсосбережения</a:t>
            </a:r>
            <a:endParaRPr lang="en-US" sz="3500" dirty="0"/>
          </a:p>
          <a:p>
            <a:pPr marL="0" indent="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b="1" dirty="0"/>
          </a:p>
        </p:txBody>
      </p:sp>
      <p:pic>
        <p:nvPicPr>
          <p:cNvPr id="13315" name="Picture 3" descr="C:\Users\Курагин\Desktop\АДМ\rosn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123478"/>
            <a:ext cx="1114724" cy="92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Logo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23478"/>
            <a:ext cx="2303933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179512" y="3494101"/>
            <a:ext cx="8229600" cy="115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/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/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296" y="3330016"/>
            <a:ext cx="1595791" cy="148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sz="quarter" idx="1"/>
          </p:nvPr>
        </p:nvSpPr>
        <p:spPr>
          <a:xfrm>
            <a:off x="250826" y="195262"/>
            <a:ext cx="8208963" cy="50428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Ресурсосбережение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784" y="555526"/>
            <a:ext cx="547048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Экономия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натуральном выражении 2- 6% на тонну смеси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очереди / простоя /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перевыработки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(особенно в сезон) - возможность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ПБВ в нужное время и в необходимом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для изготовления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полимерасфальтобетона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время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ПБВ с использованием «АДМ-2» не превышает времени приготовления асфальтобетонной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смеси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расслоение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ПБВ / остывание ПБВ (утрата полимерных свойств)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требуются специальные условия хранения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ПБВ (затраты на подогрев/перемешивание)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удобная транспортировка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Курагин\Desktop\АДМ сканы оригинал\17022015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5486"/>
            <a:ext cx="3384376" cy="4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sz="quarter" idx="1"/>
          </p:nvPr>
        </p:nvSpPr>
        <p:spPr>
          <a:xfrm>
            <a:off x="250826" y="195262"/>
            <a:ext cx="8208963" cy="14049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Гарантии качества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результаты и характеристики применения АДМ подтверждены заключениями и протоколами дорожно-строительных лабораторий, независимых экспертиз.</a:t>
            </a:r>
          </a:p>
          <a:p>
            <a:pPr marL="0" indent="0"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310606"/>
            <a:ext cx="2829075" cy="3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7" y="1285635"/>
            <a:ext cx="270966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Объект 2"/>
          <p:cNvSpPr txBox="1">
            <a:spLocks/>
          </p:cNvSpPr>
          <p:nvPr/>
        </p:nvSpPr>
        <p:spPr bwMode="auto">
          <a:xfrm>
            <a:off x="179388" y="1977628"/>
            <a:ext cx="3121251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Специалисты компании ежегодно проходят повышение квалификации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Оказываем полное техническое сопровождение от внедрения продукции до запуска АБЗ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39" y="1371946"/>
            <a:ext cx="2571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5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4" y="141685"/>
            <a:ext cx="7343775" cy="6477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Объекты с применением АДМ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85764" y="789385"/>
            <a:ext cx="8758237" cy="1403747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М-5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«Урал» км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20-28, км 44-50, км 121-130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>
                <a:latin typeface="Times New Roman" pitchFamily="18" charset="0"/>
              </a:rPr>
              <a:t> Р-254 «Иртыш» км 0-10, км 49-59, км 95-104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>
                <a:latin typeface="Times New Roman" pitchFamily="18" charset="0"/>
              </a:rPr>
              <a:t>А-310 Челябинск-Троицк-граница с Республикой Казахстан км 20-23 и км 77-80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>
                <a:latin typeface="Times New Roman" pitchFamily="18" charset="0"/>
              </a:rPr>
              <a:t>М-54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«Енисей» км 216-226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Курган ул. Железнодорожная, просп.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Машиностроителей</a:t>
            </a:r>
          </a:p>
        </p:txBody>
      </p:sp>
      <p:pic>
        <p:nvPicPr>
          <p:cNvPr id="20483" name="Picture 2" descr="C:\Users\Курагин\Desktop\Pochemu-tak-populyaren-asfa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651648"/>
            <a:ext cx="7789862" cy="13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"/>
            <a:ext cx="8353425" cy="1995685"/>
          </a:xfrm>
        </p:spPr>
        <p:txBody>
          <a:bodyPr>
            <a:noAutofit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Разрешающие документы, сертификаты</a:t>
            </a:r>
          </a:p>
          <a:p>
            <a:pPr marL="0" indent="0" algn="just">
              <a:buNone/>
            </a:pP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ru-RU" sz="1500" b="1" u="sng" dirty="0" smtClean="0">
                <a:latin typeface="Times New Roman" pitchFamily="18" charset="0"/>
              </a:rPr>
              <a:t>50318782.001-2015</a:t>
            </a:r>
            <a:r>
              <a:rPr lang="ru-RU" sz="1500" dirty="0" smtClean="0">
                <a:latin typeface="Times New Roman" pitchFamily="18" charset="0"/>
              </a:rPr>
              <a:t> «Материал композиционный АДМ-2 модифицирующий битумы и асфальтобетонные смеси. Технические условия» </a:t>
            </a:r>
            <a:r>
              <a:rPr lang="ru-RU" sz="1500" b="1" dirty="0" smtClean="0">
                <a:latin typeface="Times New Roman" pitchFamily="18" charset="0"/>
              </a:rPr>
              <a:t>СОГЛАСОВАН для </a:t>
            </a:r>
            <a:r>
              <a:rPr lang="ru-RU" sz="1500" b="1" dirty="0">
                <a:latin typeface="Times New Roman" pitchFamily="18" charset="0"/>
              </a:rPr>
              <a:t>применения на объектах</a:t>
            </a:r>
            <a:r>
              <a:rPr lang="ru-RU" sz="1500" b="1" dirty="0" smtClean="0">
                <a:latin typeface="Times New Roman" pitchFamily="18" charset="0"/>
              </a:rPr>
              <a:t> ФДА РОСАВТОДОР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Сертификат включения в перечень продукции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№ РОСС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RU.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И750.НЖ02.000196</a:t>
            </a:r>
          </a:p>
          <a:p>
            <a:pPr marL="0" indent="0" algn="just">
              <a:spcBef>
                <a:spcPct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Разрешение на использование знака соответствия системы «НАНОСЕРТИФИКА» (№ СП-Р3-43/2015)</a:t>
            </a:r>
          </a:p>
          <a:p>
            <a:pPr marL="0" indent="0" algn="just">
              <a:spcBef>
                <a:spcPct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Соответствие санитарно-эпидемиологическим требованиям (Экспертное заключение №07-4ФЦ/4843 от 03.12.2015 ФБУЗ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ФЦГиЭ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spcBef>
                <a:spcPct val="0"/>
              </a:spcBef>
              <a:buFont typeface="Wingdings 2" pitchFamily="18" charset="2"/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\\Srv1\обмен\АДМ\Документы АДМ\Сертификат соответствия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9" y="2313019"/>
            <a:ext cx="2935655" cy="2797025"/>
          </a:xfrm>
          <a:prstGeom prst="rect">
            <a:avLst/>
          </a:prstGeom>
          <a:noFill/>
          <a:extLst/>
        </p:spPr>
      </p:pic>
      <p:pic>
        <p:nvPicPr>
          <p:cNvPr id="13" name="Picture 3" descr="\\Srv1\обмен\АДМ\Документы АДМ\Экспертное заключение на АДМ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44" y="2736027"/>
            <a:ext cx="2827926" cy="2710725"/>
          </a:xfrm>
          <a:prstGeom prst="rect">
            <a:avLst/>
          </a:prstGeom>
          <a:noFill/>
          <a:extLst/>
        </p:spPr>
      </p:pic>
      <p:pic>
        <p:nvPicPr>
          <p:cNvPr id="15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564970"/>
            <a:ext cx="2895257" cy="288178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Рисунок 15" descr="C:\Users\Курагин\Desktop\АДМ\Документы\Заключение ПрофКомп\профкомп09112015_0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12" y="2341740"/>
            <a:ext cx="2835780" cy="277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83" y="2476416"/>
            <a:ext cx="3266703" cy="279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81" y="2282946"/>
            <a:ext cx="2508245" cy="28810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94" y="2422104"/>
            <a:ext cx="2565595" cy="302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87515" y="2733716"/>
            <a:ext cx="2264461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1" y="195263"/>
            <a:ext cx="8353425" cy="4429125"/>
          </a:xfrm>
        </p:spPr>
        <p:txBody>
          <a:bodyPr>
            <a:noAutofit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Испытания</a:t>
            </a:r>
          </a:p>
        </p:txBody>
      </p:sp>
      <p:pic>
        <p:nvPicPr>
          <p:cNvPr id="2050" name="Picture 2" descr="C:\Users\Курагин\Desktop\АДМ сканы оригинал\ДМС\ilovepdf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4980550" cy="528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1" y="195263"/>
            <a:ext cx="8353425" cy="4429125"/>
          </a:xfrm>
        </p:spPr>
        <p:txBody>
          <a:bodyPr>
            <a:noAutofit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Испытания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550"/>
            <a:ext cx="4896544" cy="390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059582"/>
            <a:ext cx="4464496" cy="37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0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0" y="195263"/>
            <a:ext cx="3168029" cy="4429125"/>
          </a:xfrm>
        </p:spPr>
        <p:txBody>
          <a:bodyPr>
            <a:noAutofit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Отзывы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Варгашинское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ДРСП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Дорстройтехлизинг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Урал АВТОДОР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Сибавтобан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ДЭП-105 (группа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Новосибирскавтодор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0" indent="0" algn="just">
              <a:buFont typeface="Wingdings 2" pitchFamily="18" charset="2"/>
              <a:buNone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110411"/>
            <a:ext cx="3888432" cy="48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rv1\обмен\Документы на отгрузку\АДМ\6 ООО Дорстройтех лизинг\Отзыв о применении модификатора ДОРСТРОЙТЕХЛИЗИН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188"/>
            <a:ext cx="3666891" cy="50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0595"/>
            <a:ext cx="3925614" cy="502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0411"/>
            <a:ext cx="36290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6397"/>
            <a:ext cx="3473233" cy="46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sz="quarter" idx="1"/>
          </p:nvPr>
        </p:nvSpPr>
        <p:spPr>
          <a:xfrm>
            <a:off x="539751" y="195263"/>
            <a:ext cx="2087563" cy="59412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82955" y="483518"/>
            <a:ext cx="5645479" cy="2369880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Малышева ул., д. 51, оф. 4512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620075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Т/Ф: +7 (343) 237-27-72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М: +7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912) 666-77-27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Сайт: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www.dor-snab.com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info@dor-snab.com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1" y="2353866"/>
            <a:ext cx="74517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015" y="4074652"/>
            <a:ext cx="3399456" cy="9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0826" y="250032"/>
            <a:ext cx="8569325" cy="3689870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 компании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2010 компания работает в автодорожной отрасли. Основным направлением является производство и поставка модификаторов асфальтобетонов на основе полимеров (ДСТ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SBS-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модификаторов).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2015 года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выпускается модификатор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«АДМ» -</a:t>
            </a:r>
            <a:r>
              <a:rPr lang="ru-RU" sz="1800" dirty="0" smtClean="0"/>
              <a:t> концентрат </a:t>
            </a:r>
            <a:r>
              <a:rPr lang="ru-RU" sz="1800" dirty="0"/>
              <a:t>полимерно-битумного вяжущего и стабилизирующей добавки в сухом гранулированном </a:t>
            </a:r>
            <a:r>
              <a:rPr lang="ru-RU" sz="1800" dirty="0" smtClean="0"/>
              <a:t>виде. </a:t>
            </a:r>
            <a:r>
              <a:rPr lang="ru-RU" sz="1800" dirty="0"/>
              <a:t>ПБВ изготовленное с применением «</a:t>
            </a:r>
            <a:r>
              <a:rPr lang="ru-RU" sz="1800" dirty="0" smtClean="0"/>
              <a:t>АДМ» </a:t>
            </a:r>
            <a:r>
              <a:rPr lang="ru-RU" sz="1800" dirty="0"/>
              <a:t>соответствует требованиям ГОСТ Р </a:t>
            </a:r>
            <a:r>
              <a:rPr lang="ru-RU" sz="1800" dirty="0" smtClean="0"/>
              <a:t>52056-2003.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производственном предприятии «ДОРСНАБ» (ООО) успешно внедрена система менеджмента качества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ISO-9001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«АДМ» включен в перечень продукции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(сертификат № РОСС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RU.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И750.НЖ02.000196), в декабре 2016 года материалу присвоен знак «Российская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анотехнологическая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продукция» </a:t>
            </a:r>
            <a:r>
              <a:rPr lang="ru-RU" sz="1800" dirty="0" err="1"/>
              <a:t>Госкорпорации</a:t>
            </a:r>
            <a:r>
              <a:rPr lang="ru-RU" sz="1800" dirty="0"/>
              <a:t> </a:t>
            </a:r>
            <a:r>
              <a:rPr lang="ru-RU" sz="1800" dirty="0" smtClean="0"/>
              <a:t>РОСНАНО.</a:t>
            </a:r>
            <a:endParaRPr lang="ru-RU" sz="4800" b="1" dirty="0" smtClean="0">
              <a:latin typeface="Arial" charset="0"/>
            </a:endParaRPr>
          </a:p>
        </p:txBody>
      </p:sp>
      <p:pic>
        <p:nvPicPr>
          <p:cNvPr id="14341" name="Picture 2" descr="C:\Users\Курагин\Desktop\e318654169b5b0d4de5e694d4355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832" y="3710379"/>
            <a:ext cx="2339975" cy="131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Курагин\Desktop\2018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96823"/>
            <a:ext cx="2487654" cy="13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урагин\Desktop\2018\srez-holodnogo-asfal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31153"/>
            <a:ext cx="2179513" cy="130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1" y="141685"/>
            <a:ext cx="8424613" cy="170998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Полимерно-модифицирующая добавка «АДМ»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критериям Приказа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Минпромторга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от 1 ноября 2012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№1618 - Инновационный продукт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импортозамещения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Соответствует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Распоряжению Правительства РФ от 07.07.2011 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1192-р - Продукт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наноиндустрии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Применение полимеров позволяет устранить следующие проблемы: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51670"/>
            <a:ext cx="8352928" cy="316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sz="quarter" idx="1"/>
          </p:nvPr>
        </p:nvSpPr>
        <p:spPr>
          <a:xfrm>
            <a:off x="179388" y="141685"/>
            <a:ext cx="7345362" cy="4266009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400" b="1" u="sng" dirty="0" smtClean="0">
                <a:latin typeface="Arial" charset="0"/>
              </a:rPr>
              <a:t>Процесс полимеризации в АБС </a:t>
            </a:r>
            <a:endParaRPr lang="ru-RU" sz="2400" dirty="0" smtClean="0"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40" y="951310"/>
            <a:ext cx="1944688" cy="137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5" name="Объект 2"/>
          <p:cNvSpPr>
            <a:spLocks/>
          </p:cNvSpPr>
          <p:nvPr/>
        </p:nvSpPr>
        <p:spPr bwMode="auto">
          <a:xfrm>
            <a:off x="2195513" y="877491"/>
            <a:ext cx="2951162" cy="38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dirty="0" err="1" smtClean="0">
                <a:latin typeface="Times New Roman" pitchFamily="18" charset="0"/>
              </a:rPr>
              <a:t>Эластомерные</a:t>
            </a:r>
            <a:r>
              <a:rPr lang="ru-RU" dirty="0" smtClean="0">
                <a:latin typeface="Times New Roman" pitchFamily="18" charset="0"/>
              </a:rPr>
              <a:t> частицы (полимеры) </a:t>
            </a:r>
            <a:r>
              <a:rPr lang="ru-RU" dirty="0" err="1" smtClean="0">
                <a:latin typeface="Times New Roman" pitchFamily="18" charset="0"/>
              </a:rPr>
              <a:t>экструдированые</a:t>
            </a:r>
            <a:r>
              <a:rPr lang="ru-RU" dirty="0" smtClean="0">
                <a:latin typeface="Times New Roman" pitchFamily="18" charset="0"/>
              </a:rPr>
              <a:t> с целевыми добавками  имеют </a:t>
            </a:r>
            <a:r>
              <a:rPr lang="ru-RU" dirty="0">
                <a:latin typeface="Times New Roman" pitchFamily="18" charset="0"/>
              </a:rPr>
              <a:t>высокую удельную поверхностную емкость</a:t>
            </a: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endParaRPr lang="ru-RU" dirty="0">
              <a:latin typeface="Times New Roman" pitchFamily="18" charset="0"/>
            </a:endParaRP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Функциональные </a:t>
            </a:r>
            <a:r>
              <a:rPr lang="ru-RU" dirty="0">
                <a:latin typeface="Times New Roman" pitchFamily="18" charset="0"/>
              </a:rPr>
              <a:t>и армирующие добавки подобраны из битумных коллоидных систем, что обеспечивает органичное </a:t>
            </a:r>
            <a:r>
              <a:rPr lang="ru-RU" dirty="0" smtClean="0">
                <a:latin typeface="Times New Roman" pitchFamily="18" charset="0"/>
              </a:rPr>
              <a:t>соединение в смеси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7416" name="Объект 2"/>
          <p:cNvSpPr>
            <a:spLocks/>
          </p:cNvSpPr>
          <p:nvPr/>
        </p:nvSpPr>
        <p:spPr bwMode="auto">
          <a:xfrm>
            <a:off x="5940425" y="877491"/>
            <a:ext cx="3024188" cy="399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1500" dirty="0">
                <a:latin typeface="Times New Roman" pitchFamily="18" charset="0"/>
              </a:rPr>
              <a:t>Создают армирующий каркас и тормозят развитие трещин, придают асфальтобетону повышенную жесткость, а также устойчивость к сдвиговым и пластическим деформациям при повышенных температурах.</a:t>
            </a: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endParaRPr lang="ru-RU" sz="1500" dirty="0" smtClean="0">
              <a:latin typeface="Times New Roman" pitchFamily="18" charset="0"/>
            </a:endParaRP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</a:rPr>
              <a:t>При </a:t>
            </a:r>
            <a:r>
              <a:rPr lang="ru-RU" sz="1500" dirty="0">
                <a:latin typeface="Times New Roman" pitchFamily="18" charset="0"/>
              </a:rPr>
              <a:t>введении в асфальтобетонную смесь, равномерно распределяются в битуме и частицы армирующего вещества находятся во взвешенном состоянии в упругой среде (битуме), образуют дисперсную </a:t>
            </a:r>
            <a:r>
              <a:rPr lang="ru-RU" sz="1500" dirty="0" smtClean="0">
                <a:latin typeface="Times New Roman" pitchFamily="18" charset="0"/>
              </a:rPr>
              <a:t>фазу – </a:t>
            </a:r>
            <a:r>
              <a:rPr lang="ru-RU" sz="1500" dirty="0" err="1" smtClean="0">
                <a:latin typeface="Times New Roman" pitchFamily="18" charset="0"/>
              </a:rPr>
              <a:t>полимеризуют</a:t>
            </a:r>
            <a:r>
              <a:rPr lang="ru-RU" sz="1500" dirty="0" smtClean="0">
                <a:latin typeface="Times New Roman" pitchFamily="18" charset="0"/>
              </a:rPr>
              <a:t> вяжущее</a:t>
            </a:r>
            <a:endParaRPr lang="ru-RU" sz="1500" dirty="0">
              <a:latin typeface="Times New Roman" pitchFamily="18" charset="0"/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003948"/>
            <a:ext cx="2017712" cy="1482328"/>
          </a:xfrm>
          <a:prstGeom prst="rect">
            <a:avLst/>
          </a:prstGeom>
          <a:noFill/>
        </p:spPr>
      </p:pic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219700" y="1168004"/>
            <a:ext cx="647700" cy="64889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148263" y="3219450"/>
            <a:ext cx="647700" cy="64889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sz="quarter" idx="1"/>
          </p:nvPr>
        </p:nvSpPr>
        <p:spPr>
          <a:xfrm>
            <a:off x="179388" y="141685"/>
            <a:ext cx="8641084" cy="426600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 smtClean="0"/>
              <a:t>Строение </a:t>
            </a:r>
            <a:r>
              <a:rPr lang="ru-RU" sz="2400" b="1" u="sng" dirty="0"/>
              <a:t>вяжущего полимеризованного </a:t>
            </a:r>
            <a:r>
              <a:rPr lang="ru-RU" sz="2400" b="1" u="sng" dirty="0" smtClean="0">
                <a:latin typeface="Arial" charset="0"/>
              </a:rPr>
              <a:t>АДМ</a:t>
            </a:r>
            <a:r>
              <a:rPr lang="ru-RU" sz="2400" b="1" u="sng" dirty="0" smtClean="0"/>
              <a:t> </a:t>
            </a:r>
            <a:endParaRPr lang="ru-RU" sz="2400" dirty="0" smtClean="0">
              <a:latin typeface="Arial" charset="0"/>
            </a:endParaRPr>
          </a:p>
        </p:txBody>
      </p:sp>
      <p:sp>
        <p:nvSpPr>
          <p:cNvPr id="17416" name="Объект 2"/>
          <p:cNvSpPr>
            <a:spLocks/>
          </p:cNvSpPr>
          <p:nvPr/>
        </p:nvSpPr>
        <p:spPr bwMode="auto">
          <a:xfrm>
            <a:off x="107504" y="699542"/>
            <a:ext cx="4104456" cy="41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модификации: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Понижение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температурной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чувствительности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Придание эластичности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-способности к восстановлению первоначальных размеров и формы после снятия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Бутадиен-стирольные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термоэластопласты при набухании в битуме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способны увеличиваться в объеме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7-9 раз, используя в качестве пластификатора либо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мальтены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 состава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битума, либо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пластификаторы из рецептуры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модификатора АДМ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7519"/>
            <a:ext cx="4685868" cy="423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2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4481"/>
            <a:ext cx="5976664" cy="370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Объект 2"/>
          <p:cNvSpPr>
            <a:spLocks noGrp="1"/>
          </p:cNvSpPr>
          <p:nvPr>
            <p:ph sz="quarter" idx="1"/>
          </p:nvPr>
        </p:nvSpPr>
        <p:spPr>
          <a:xfrm>
            <a:off x="179388" y="141685"/>
            <a:ext cx="7345362" cy="4266009"/>
          </a:xfrm>
        </p:spPr>
        <p:txBody>
          <a:bodyPr/>
          <a:lstStyle/>
          <a:p>
            <a:pPr marL="0" indent="0" algn="r">
              <a:buFont typeface="Wingdings 2" pitchFamily="18" charset="2"/>
              <a:buNone/>
            </a:pPr>
            <a:r>
              <a:rPr lang="ru-RU" sz="2400" b="1" u="sng" dirty="0" smtClean="0">
                <a:latin typeface="Arial" charset="0"/>
              </a:rPr>
              <a:t>Блокирование образования микротрещин</a:t>
            </a:r>
            <a:r>
              <a:rPr lang="ru-RU" sz="2400" b="1" u="sng" dirty="0" smtClean="0"/>
              <a:t> </a:t>
            </a:r>
            <a:endParaRPr lang="ru-RU" sz="2400" dirty="0" smtClean="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951569"/>
            <a:ext cx="33625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полимерасфальтобетоне</a:t>
            </a:r>
            <a:r>
              <a:rPr lang="ru-RU" dirty="0" smtClean="0"/>
              <a:t> (модифицированном АДМ) </a:t>
            </a:r>
            <a:r>
              <a:rPr lang="ru-RU" dirty="0"/>
              <a:t>развитие трещины идет по более хрупкой фазе до тех пор, пока фронт трещины не упирается в частицу модификатора (более прочную </a:t>
            </a:r>
            <a:r>
              <a:rPr lang="ru-RU" dirty="0" smtClean="0"/>
              <a:t>фазу) и дальнейшее развитие трещины невозможно</a:t>
            </a:r>
          </a:p>
        </p:txBody>
      </p:sp>
    </p:spTree>
    <p:extLst>
      <p:ext uri="{BB962C8B-B14F-4D97-AF65-F5344CB8AC3E}">
        <p14:creationId xmlns:p14="http://schemas.microsoft.com/office/powerpoint/2010/main" val="20752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7362"/>
              </p:ext>
            </p:extLst>
          </p:nvPr>
        </p:nvGraphicFramePr>
        <p:xfrm>
          <a:off x="217984" y="735546"/>
          <a:ext cx="4337248" cy="4220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7248"/>
              </a:tblGrid>
              <a:tr h="920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эмульсия ПБВ готовится более 20 часов при температуре 180 С, что приводит к сильному старению битума и утрате его свойств, как следствие – недолговечность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покрытия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894" marR="6389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1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эмульсионным ПБВ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требуется введение дополнительных стабилизирующих добавок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том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целлюлозных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добавок для снижения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стекания)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894" marR="63894" marT="0" marB="0">
                    <a:noFill/>
                  </a:tcPr>
                </a:tc>
              </a:tr>
              <a:tr h="736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приготовления эмульсии ПБВ необходима коллоидная мельница –дополнительные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атраты электроэнергии и времени на приготовление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894" marR="6389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4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смеси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 эмульсионным ПБВ происходит расслоение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вяжущего через 3-5 часов – если АБЗ далеко от объекта покрытие не получится уплотнить до нужного коэффициента, асфальтобетон будет пористым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894" marR="63894" marT="0" marB="0">
                    <a:noFill/>
                  </a:tcPr>
                </a:tc>
              </a:tr>
              <a:tr h="633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традиционным ПБВ более суток – нужно чтобы дорога «выстоялась»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894" marR="6389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7983" y="61560"/>
            <a:ext cx="84062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PS-BoldMT"/>
                <a:cs typeface="Arial" panose="020B0604020202020204" pitchFamily="34" charset="0"/>
              </a:rPr>
              <a:t>Почему технологичная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PS-BoldMT"/>
                <a:cs typeface="Arial" panose="020B0604020202020204" pitchFamily="34" charset="0"/>
              </a:rPr>
              <a:t> форма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PS-BoldMT"/>
                <a:cs typeface="Arial" panose="020B0604020202020204" pitchFamily="34" charset="0"/>
              </a:rPr>
              <a:t>АДМ, а не ПБВ (эмульсия)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36896"/>
              </p:ext>
            </p:extLst>
          </p:nvPr>
        </p:nvGraphicFramePr>
        <p:xfrm>
          <a:off x="4572000" y="762265"/>
          <a:ext cx="4337248" cy="4185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7248"/>
              </a:tblGrid>
              <a:tr h="920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применения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АДМ не требуется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дополнительное приготовление. Материал поставляется сразу в готовом виде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894" marR="6389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1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АДМ НЕ требуются дополнительные добавки – в состав уже включен армирующий заполнитель, выполняющий роль стабилизирующей добавки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894" marR="63894" marT="0" marB="0">
                    <a:noFill/>
                  </a:tcPr>
                </a:tc>
              </a:tr>
              <a:tr h="736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АДМ не требуется дополнительное оборудование на АБЗ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894" marR="6389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4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 смесь не расслаивается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894" marR="63894" marT="0" marB="0">
                    <a:noFill/>
                  </a:tcPr>
                </a:tc>
              </a:tr>
              <a:tr h="633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до открытия проезда по дороге с момента укладки покрытия с АДМ всего несколько часов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894" marR="6389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0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sz="quarter" idx="1"/>
          </p:nvPr>
        </p:nvSpPr>
        <p:spPr>
          <a:xfrm>
            <a:off x="250826" y="195262"/>
            <a:ext cx="8208963" cy="50428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Технологическая схема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производства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АБС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46" y="941119"/>
            <a:ext cx="3965621" cy="34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107504" y="4364338"/>
            <a:ext cx="8928992" cy="50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Схема 1 традиционный ПБВ			Схема 2 инновационный ПБВ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2000"/>
            <a:ext cx="3962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sz="quarter" idx="1"/>
          </p:nvPr>
        </p:nvSpPr>
        <p:spPr>
          <a:xfrm>
            <a:off x="250826" y="195262"/>
            <a:ext cx="8208963" cy="50428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Ресурсосбережение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93131"/>
              </p:ext>
            </p:extLst>
          </p:nvPr>
        </p:nvGraphicFramePr>
        <p:xfrm>
          <a:off x="122153" y="3313516"/>
          <a:ext cx="8784977" cy="1503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3703"/>
                <a:gridCol w="2635263"/>
                <a:gridCol w="2996011"/>
              </a:tblGrid>
              <a:tr h="460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ЩМА-10 на ПБВ-90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ЩМА-10 на БНД 90/130 + АДМ-2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2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Вяжущее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ПБВ-90 – 70 кг.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БНД 90/130 – 65,2 кг.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Стабилизирующая добавка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Viatop</a:t>
                      </a:r>
                      <a:r>
                        <a:rPr lang="en-US" sz="1600" dirty="0">
                          <a:effectLst/>
                        </a:rPr>
                        <a:t> 66 – 4 </a:t>
                      </a:r>
                      <a:r>
                        <a:rPr lang="ru-RU" sz="1600" dirty="0">
                          <a:effectLst/>
                        </a:rPr>
                        <a:t>кг.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Композиционный</a:t>
                      </a:r>
                      <a:r>
                        <a:rPr lang="ru-RU" sz="1600" baseline="0" dirty="0" smtClean="0">
                          <a:effectLst/>
                        </a:rPr>
                        <a:t> материал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АДМ-2 – 8 кг.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733607"/>
            <a:ext cx="878497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Рекомендованное количество вяжущего для смеси ЩМА-10 (согласно ГОСТ 31015) составляет 6,5-7,5%. Точное количество вяжущего будет определено в результате подбора ЩМА, для расчета возьмем среднее значение 7% или 70 кг на тонну АБС.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Рекомендуемый расход АДМ-2 (со стабилизирующей добавкой) составляет 0,6 – 0,9% от массы минеральной части. Точное количество вяжущего будет определено в результате подбора ЩМА, для смесей ЩМА-10, как правило, расход составляет 0,8% или 8 кг на тонну АБС.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Так как в составе АДМ-2 присутствует битум и СБС, рекомендуется уменьшить массу вяжущего на 0,6 массы модификатора – т.е. на 4,8 кг.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Для приготовления ПБВ-90 необходим БНД 90/130.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Согласно п. 3.4. СТО 44419355-002-2015: 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Полимерно-битумное вяжущее (ПБВ) - это битумное вяжущее, полученное путем модификации битумов нефтяных дорожных улучшенных либо битумов нефтяных дорожных композиционным материалом «АДМ-2» и соответствующее требованиям ГОСТ Р 52056-2003.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Сравнительная таблица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4256</TotalTime>
  <Words>975</Words>
  <Application>Microsoft Office PowerPoint</Application>
  <PresentationFormat>Экран (16:9)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выфв</dc:title>
  <dc:creator>Курагин</dc:creator>
  <cp:lastModifiedBy>1</cp:lastModifiedBy>
  <cp:revision>132</cp:revision>
  <cp:lastPrinted>2018-05-29T10:38:57Z</cp:lastPrinted>
  <dcterms:created xsi:type="dcterms:W3CDTF">2016-04-04T07:59:20Z</dcterms:created>
  <dcterms:modified xsi:type="dcterms:W3CDTF">2018-05-30T21:30:04Z</dcterms:modified>
</cp:coreProperties>
</file>