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01" r:id="rId2"/>
  </p:sldMasterIdLst>
  <p:notesMasterIdLst>
    <p:notesMasterId r:id="rId30"/>
  </p:notesMasterIdLst>
  <p:handoutMasterIdLst>
    <p:handoutMasterId r:id="rId31"/>
  </p:handoutMasterIdLst>
  <p:sldIdLst>
    <p:sldId id="485" r:id="rId3"/>
    <p:sldId id="477" r:id="rId4"/>
    <p:sldId id="486" r:id="rId5"/>
    <p:sldId id="487" r:id="rId6"/>
    <p:sldId id="482" r:id="rId7"/>
    <p:sldId id="507" r:id="rId8"/>
    <p:sldId id="475" r:id="rId9"/>
    <p:sldId id="505" r:id="rId10"/>
    <p:sldId id="481" r:id="rId11"/>
    <p:sldId id="488" r:id="rId12"/>
    <p:sldId id="489" r:id="rId13"/>
    <p:sldId id="490" r:id="rId14"/>
    <p:sldId id="491" r:id="rId15"/>
    <p:sldId id="492" r:id="rId16"/>
    <p:sldId id="493" r:id="rId17"/>
    <p:sldId id="494" r:id="rId18"/>
    <p:sldId id="495" r:id="rId19"/>
    <p:sldId id="496" r:id="rId20"/>
    <p:sldId id="497" r:id="rId21"/>
    <p:sldId id="498" r:id="rId22"/>
    <p:sldId id="499" r:id="rId23"/>
    <p:sldId id="500" r:id="rId24"/>
    <p:sldId id="501" r:id="rId25"/>
    <p:sldId id="502" r:id="rId26"/>
    <p:sldId id="503" r:id="rId27"/>
    <p:sldId id="504" r:id="rId28"/>
    <p:sldId id="506" r:id="rId29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561C"/>
    <a:srgbClr val="EB8921"/>
    <a:srgbClr val="4C4544"/>
    <a:srgbClr val="837E7E"/>
    <a:srgbClr val="F3AE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778" autoAdjust="0"/>
    <p:restoredTop sz="94632"/>
  </p:normalViewPr>
  <p:slideViewPr>
    <p:cSldViewPr snapToGrid="0">
      <p:cViewPr varScale="1">
        <p:scale>
          <a:sx n="81" d="100"/>
          <a:sy n="81" d="100"/>
        </p:scale>
        <p:origin x="184" y="7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esProps" Target="pres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57759535377227"/>
          <c:y val="0.0844243922831299"/>
          <c:w val="0.898747595421895"/>
          <c:h val="0.804821077238563"/>
        </c:manualLayout>
      </c:layout>
      <c:scatterChart>
        <c:scatterStyle val="lineMarker"/>
        <c:varyColors val="0"/>
        <c:ser>
          <c:idx val="0"/>
          <c:order val="0"/>
          <c:tx>
            <c:strRef>
              <c:f>'[Диаграмма в Microsoft PowerPoint]Лист1'!$G$6</c:f>
              <c:strCache>
                <c:ptCount val="1"/>
                <c:pt idx="0">
                  <c:v>ДТП (ед.) </c:v>
                </c:pt>
              </c:strCache>
            </c:strRef>
          </c:tx>
          <c:spPr>
            <a:ln w="4762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0303669441874807"/>
                  <c:y val="0.045370697443338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2143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0291335183472094"/>
                  <c:y val="0.041336405325011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0303669441874807"/>
                  <c:y val="0.03125067502919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0327581046171585"/>
                  <c:y val="-0.032321203840096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0349730612998074"/>
                  <c:y val="0.034866449047843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0266014990494366"/>
                  <c:y val="0.038900741166170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027986432315757"/>
                  <c:y val="0.059596659733190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'[Диаграмма в Microsoft PowerPoint]Лист1'!$F$7:$F$13</c:f>
              <c:numCache>
                <c:formatCode>General</c:formatCode>
                <c:ptCount val="7"/>
                <c:pt idx="0">
                  <c:v>2017.0</c:v>
                </c:pt>
                <c:pt idx="1">
                  <c:v>2016.0</c:v>
                </c:pt>
                <c:pt idx="2">
                  <c:v>2015.0</c:v>
                </c:pt>
                <c:pt idx="3">
                  <c:v>2014.0</c:v>
                </c:pt>
                <c:pt idx="4">
                  <c:v>2013.0</c:v>
                </c:pt>
                <c:pt idx="5">
                  <c:v>2012.0</c:v>
                </c:pt>
                <c:pt idx="6">
                  <c:v>2011.0</c:v>
                </c:pt>
              </c:numCache>
            </c:numRef>
          </c:xVal>
          <c:yVal>
            <c:numRef>
              <c:f>'[Диаграмма в Microsoft PowerPoint]Лист1'!$G$7:$G$13</c:f>
              <c:numCache>
                <c:formatCode>General</c:formatCode>
                <c:ptCount val="7"/>
                <c:pt idx="0">
                  <c:v>2105.0</c:v>
                </c:pt>
                <c:pt idx="1">
                  <c:v>2186.0</c:v>
                </c:pt>
                <c:pt idx="2">
                  <c:v>2303.0</c:v>
                </c:pt>
                <c:pt idx="3">
                  <c:v>2546.0</c:v>
                </c:pt>
                <c:pt idx="4">
                  <c:v>2717.0</c:v>
                </c:pt>
                <c:pt idx="5">
                  <c:v>2635.0</c:v>
                </c:pt>
                <c:pt idx="6">
                  <c:v>2653.0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'[Диаграмма в Microsoft PowerPoint]Лист1'!$H$6</c:f>
              <c:strCache>
                <c:ptCount val="1"/>
                <c:pt idx="0">
                  <c:v>Погибшие (чел.)</c:v>
                </c:pt>
              </c:strCache>
            </c:strRef>
          </c:tx>
          <c:spPr>
            <a:ln w="4762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528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'[Диаграмма в Microsoft PowerPoint]Лист1'!$F$7:$F$13</c:f>
              <c:numCache>
                <c:formatCode>General</c:formatCode>
                <c:ptCount val="7"/>
                <c:pt idx="0">
                  <c:v>2017.0</c:v>
                </c:pt>
                <c:pt idx="1">
                  <c:v>2016.0</c:v>
                </c:pt>
                <c:pt idx="2">
                  <c:v>2015.0</c:v>
                </c:pt>
                <c:pt idx="3">
                  <c:v>2014.0</c:v>
                </c:pt>
                <c:pt idx="4">
                  <c:v>2013.0</c:v>
                </c:pt>
                <c:pt idx="5">
                  <c:v>2012.0</c:v>
                </c:pt>
                <c:pt idx="6">
                  <c:v>2011.0</c:v>
                </c:pt>
              </c:numCache>
            </c:numRef>
          </c:xVal>
          <c:yVal>
            <c:numRef>
              <c:f>'[Диаграмма в Microsoft PowerPoint]Лист1'!$H$7:$H$13</c:f>
              <c:numCache>
                <c:formatCode>General</c:formatCode>
                <c:ptCount val="7"/>
                <c:pt idx="0">
                  <c:v>523.0</c:v>
                </c:pt>
                <c:pt idx="1">
                  <c:v>608.0</c:v>
                </c:pt>
                <c:pt idx="2">
                  <c:v>617.0</c:v>
                </c:pt>
                <c:pt idx="3">
                  <c:v>784.0</c:v>
                </c:pt>
                <c:pt idx="4">
                  <c:v>765.0</c:v>
                </c:pt>
                <c:pt idx="5">
                  <c:v>756.0</c:v>
                </c:pt>
                <c:pt idx="6">
                  <c:v>792.0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'[Диаграмма в Microsoft PowerPoint]Лист1'!$I$6</c:f>
              <c:strCache>
                <c:ptCount val="1"/>
                <c:pt idx="0">
                  <c:v>Раненные (чел.)</c:v>
                </c:pt>
              </c:strCache>
            </c:strRef>
          </c:tx>
          <c:spPr>
            <a:ln w="4762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0217329633055812"/>
                  <c:y val="-0.033267821088356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3001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00416897934011718"/>
                  <c:y val="-0.041336405325011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00199814986123959"/>
                  <c:y val="-0.03125067502919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020751568289368"/>
                  <c:y val="-0.041096956868485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034771779722281"/>
                  <c:y val="-0.039941241605177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0416435812901958"/>
                  <c:y val="-0.043114145885349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'[Диаграмма в Microsoft PowerPoint]Лист1'!$F$7:$F$13</c:f>
              <c:numCache>
                <c:formatCode>General</c:formatCode>
                <c:ptCount val="7"/>
                <c:pt idx="0">
                  <c:v>2017.0</c:v>
                </c:pt>
                <c:pt idx="1">
                  <c:v>2016.0</c:v>
                </c:pt>
                <c:pt idx="2">
                  <c:v>2015.0</c:v>
                </c:pt>
                <c:pt idx="3">
                  <c:v>2014.0</c:v>
                </c:pt>
                <c:pt idx="4">
                  <c:v>2013.0</c:v>
                </c:pt>
                <c:pt idx="5">
                  <c:v>2012.0</c:v>
                </c:pt>
                <c:pt idx="6">
                  <c:v>2011.0</c:v>
                </c:pt>
              </c:numCache>
            </c:numRef>
          </c:xVal>
          <c:yVal>
            <c:numRef>
              <c:f>'[Диаграмма в Microsoft PowerPoint]Лист1'!$I$7:$I$13</c:f>
              <c:numCache>
                <c:formatCode>General</c:formatCode>
                <c:ptCount val="7"/>
                <c:pt idx="0">
                  <c:v>2935.0</c:v>
                </c:pt>
                <c:pt idx="1">
                  <c:v>3034.0</c:v>
                </c:pt>
                <c:pt idx="2">
                  <c:v>3233.0</c:v>
                </c:pt>
                <c:pt idx="3">
                  <c:v>3398.0</c:v>
                </c:pt>
                <c:pt idx="4">
                  <c:v>3706.0</c:v>
                </c:pt>
                <c:pt idx="5">
                  <c:v>3717.0</c:v>
                </c:pt>
                <c:pt idx="6">
                  <c:v>3731.0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'[Диаграмма в Microsoft PowerPoint]Лист1'!$J$6</c:f>
              <c:strCache>
                <c:ptCount val="1"/>
                <c:pt idx="0">
                  <c:v>Прирост протяженности дорожной сети  (км)</c:v>
                </c:pt>
              </c:strCache>
            </c:strRef>
          </c:tx>
          <c:spPr>
            <a:ln w="4762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0181841932108163"/>
                  <c:y val="0.033716516963721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027986432315757"/>
                  <c:y val="0.029157925700410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0325172912888722"/>
                  <c:y val="-0.03975243663641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0329197471962628"/>
                  <c:y val="-0.049017443389669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032628124879965"/>
                  <c:y val="-0.053062778265115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'[Диаграмма в Microsoft PowerPoint]Лист1'!$F$7:$F$13</c:f>
              <c:numCache>
                <c:formatCode>General</c:formatCode>
                <c:ptCount val="7"/>
                <c:pt idx="0">
                  <c:v>2017.0</c:v>
                </c:pt>
                <c:pt idx="1">
                  <c:v>2016.0</c:v>
                </c:pt>
                <c:pt idx="2">
                  <c:v>2015.0</c:v>
                </c:pt>
                <c:pt idx="3">
                  <c:v>2014.0</c:v>
                </c:pt>
                <c:pt idx="4">
                  <c:v>2013.0</c:v>
                </c:pt>
                <c:pt idx="5">
                  <c:v>2012.0</c:v>
                </c:pt>
                <c:pt idx="6">
                  <c:v>2011.0</c:v>
                </c:pt>
              </c:numCache>
            </c:numRef>
          </c:xVal>
          <c:yVal>
            <c:numRef>
              <c:f>'[Диаграмма в Microsoft PowerPoint]Лист1'!$J$7:$J$13</c:f>
              <c:numCache>
                <c:formatCode>General</c:formatCode>
                <c:ptCount val="7"/>
                <c:pt idx="0">
                  <c:v>2938.0</c:v>
                </c:pt>
                <c:pt idx="1">
                  <c:v>2890.0</c:v>
                </c:pt>
                <c:pt idx="2">
                  <c:v>2864.0</c:v>
                </c:pt>
                <c:pt idx="3">
                  <c:v>2860.0</c:v>
                </c:pt>
                <c:pt idx="4">
                  <c:v>2734.0</c:v>
                </c:pt>
                <c:pt idx="5">
                  <c:v>2620.0</c:v>
                </c:pt>
                <c:pt idx="6">
                  <c:v>2599.0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'[Диаграмма в Microsoft PowerPoint]Лист1'!$K$6</c:f>
              <c:strCache>
                <c:ptCount val="1"/>
                <c:pt idx="0">
                  <c:v>Интенсивность движения автомобилей (тыс. ед./сут.)</c:v>
                </c:pt>
              </c:strCache>
            </c:strRef>
          </c:tx>
          <c:spPr>
            <a:ln w="47625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0135676842429849"/>
                  <c:y val="0.032274336946619"/>
                </c:manualLayout>
              </c:layout>
              <c:tx>
                <c:rich>
                  <a:bodyPr/>
                  <a:lstStyle/>
                  <a:p>
                    <a:r>
                      <a:rPr lang="en-US" baseline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26,7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0222016651248844"/>
                  <c:y val="0.0363086290649464"/>
                </c:manualLayout>
              </c:layout>
              <c:tx>
                <c:rich>
                  <a:bodyPr/>
                  <a:lstStyle/>
                  <a:p>
                    <a:r>
                      <a:rPr lang="en-US" baseline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26,5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0172680588839438"/>
                  <c:y val="0.0363086290649464"/>
                </c:manualLayout>
              </c:layout>
              <c:tx>
                <c:rich>
                  <a:bodyPr/>
                  <a:lstStyle/>
                  <a:p>
                    <a:r>
                      <a:rPr lang="en-US" baseline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26,5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0301808668637649"/>
                  <c:y val="0.0429819415403421"/>
                </c:manualLayout>
              </c:layout>
              <c:tx>
                <c:rich>
                  <a:bodyPr/>
                  <a:lstStyle/>
                  <a:p>
                    <a:r>
                      <a:rPr lang="en-US" baseline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25,7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00493370336108541"/>
                  <c:y val="0.0363086290649464"/>
                </c:manualLayout>
              </c:layout>
              <c:tx>
                <c:rich>
                  <a:bodyPr/>
                  <a:lstStyle/>
                  <a:p>
                    <a:r>
                      <a:rPr lang="en-US" baseline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23,4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00493370336108541"/>
                  <c:y val="0.0423600672424375"/>
                </c:manualLayout>
              </c:layout>
              <c:tx>
                <c:rich>
                  <a:bodyPr/>
                  <a:lstStyle/>
                  <a:p>
                    <a:r>
                      <a:rPr lang="en-US" baseline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22,5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0111008325624422"/>
                  <c:y val="0.036308470234548"/>
                </c:manualLayout>
              </c:layout>
              <c:tx>
                <c:rich>
                  <a:bodyPr/>
                  <a:lstStyle/>
                  <a:p>
                    <a:r>
                      <a:rPr lang="en-US" baseline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19,6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>
                    <a:solidFill>
                      <a:schemeClr val="accent4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'[Диаграмма в Microsoft PowerPoint]Лист1'!$F$7:$F$13</c:f>
              <c:numCache>
                <c:formatCode>General</c:formatCode>
                <c:ptCount val="7"/>
                <c:pt idx="0">
                  <c:v>2017.0</c:v>
                </c:pt>
                <c:pt idx="1">
                  <c:v>2016.0</c:v>
                </c:pt>
                <c:pt idx="2">
                  <c:v>2015.0</c:v>
                </c:pt>
                <c:pt idx="3">
                  <c:v>2014.0</c:v>
                </c:pt>
                <c:pt idx="4">
                  <c:v>2013.0</c:v>
                </c:pt>
                <c:pt idx="5">
                  <c:v>2012.0</c:v>
                </c:pt>
                <c:pt idx="6">
                  <c:v>2011.0</c:v>
                </c:pt>
              </c:numCache>
            </c:numRef>
          </c:xVal>
          <c:yVal>
            <c:numRef>
              <c:f>'[Диаграмма в Microsoft PowerPoint]Лист1'!$K$7:$K$13</c:f>
              <c:numCache>
                <c:formatCode>General</c:formatCode>
                <c:ptCount val="7"/>
                <c:pt idx="0">
                  <c:v>2670.0</c:v>
                </c:pt>
                <c:pt idx="1">
                  <c:v>2650.0</c:v>
                </c:pt>
                <c:pt idx="2">
                  <c:v>2650.0</c:v>
                </c:pt>
                <c:pt idx="3">
                  <c:v>2570.0</c:v>
                </c:pt>
                <c:pt idx="4">
                  <c:v>2340.0</c:v>
                </c:pt>
                <c:pt idx="5">
                  <c:v>2250.0</c:v>
                </c:pt>
                <c:pt idx="6">
                  <c:v>1960.0</c:v>
                </c:pt>
              </c:numCache>
            </c:numRef>
          </c:yVal>
          <c:smooth val="0"/>
          <c:extLst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2007216"/>
        <c:axId val="-2092003520"/>
      </c:scatterChart>
      <c:valAx>
        <c:axId val="-2092007216"/>
        <c:scaling>
          <c:orientation val="minMax"/>
          <c:max val="2018.0"/>
          <c:min val="201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Год</a:t>
                </a:r>
              </a:p>
            </c:rich>
          </c:tx>
          <c:layout>
            <c:manualLayout>
              <c:xMode val="edge"/>
              <c:yMode val="edge"/>
              <c:x val="0.944977781551511"/>
              <c:y val="0.95749640524738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092003520"/>
        <c:crosses val="autoZero"/>
        <c:crossBetween val="midCat"/>
        <c:majorUnit val="1.0"/>
      </c:valAx>
      <c:valAx>
        <c:axId val="-2092003520"/>
        <c:scaling>
          <c:orientation val="minMax"/>
          <c:max val="3800.0"/>
          <c:min val="40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t" anchorCtr="0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Количество</a:t>
                </a:r>
              </a:p>
            </c:rich>
          </c:tx>
          <c:layout>
            <c:manualLayout>
              <c:xMode val="edge"/>
              <c:yMode val="edge"/>
              <c:x val="0.0164609037085987"/>
              <c:y val="0.031544147314390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092007216"/>
        <c:crosses val="autoZero"/>
        <c:crossBetween val="midCat"/>
        <c:majorUnit val="200.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450762337320491"/>
          <c:y val="0.526630184806145"/>
          <c:w val="0.544706827320311"/>
          <c:h val="0.2145970760975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ДТП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0099CC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  <c:pt idx="4">
                  <c:v>2017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2717.0</c:v>
                </c:pt>
                <c:pt idx="1">
                  <c:v>2543.0</c:v>
                </c:pt>
                <c:pt idx="2">
                  <c:v>2306.0</c:v>
                </c:pt>
                <c:pt idx="3">
                  <c:v>2186.0</c:v>
                </c:pt>
                <c:pt idx="4">
                  <c:v>2143.0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Кол-во раненных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  <c:pt idx="4">
                  <c:v>2017 г.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3706.0</c:v>
                </c:pt>
                <c:pt idx="1">
                  <c:v>3393.0</c:v>
                </c:pt>
                <c:pt idx="2">
                  <c:v>3243.0</c:v>
                </c:pt>
                <c:pt idx="3">
                  <c:v>3034.0</c:v>
                </c:pt>
                <c:pt idx="4">
                  <c:v>3001.0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Кол-во погибших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  <c:pt idx="4">
                  <c:v>2017 г.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765.0</c:v>
                </c:pt>
                <c:pt idx="1">
                  <c:v>784.0</c:v>
                </c:pt>
                <c:pt idx="2">
                  <c:v>617.0</c:v>
                </c:pt>
                <c:pt idx="3">
                  <c:v>608.0</c:v>
                </c:pt>
                <c:pt idx="4">
                  <c:v>528.0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Кол-во ДТП с НТЭС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FFCC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  <c:pt idx="4">
                  <c:v>2017 г.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173.0</c:v>
                </c:pt>
                <c:pt idx="1">
                  <c:v>141.0</c:v>
                </c:pt>
                <c:pt idx="2">
                  <c:v>127.0</c:v>
                </c:pt>
                <c:pt idx="3">
                  <c:v>145.0</c:v>
                </c:pt>
                <c:pt idx="4">
                  <c:v>121.0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091229328"/>
        <c:axId val="-2092255072"/>
      </c:barChart>
      <c:catAx>
        <c:axId val="-2091229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092255072"/>
        <c:crosses val="autoZero"/>
        <c:auto val="1"/>
        <c:lblAlgn val="ctr"/>
        <c:lblOffset val="100"/>
        <c:noMultiLvlLbl val="0"/>
      </c:catAx>
      <c:valAx>
        <c:axId val="-2092255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091229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0191886978553762"/>
          <c:y val="0.118271826176175"/>
          <c:w val="0.532400105223449"/>
          <c:h val="0.81648936170212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Статистика по видам нарушений ПДД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0.0678064697527693"/>
                  <c:y val="0.10707571698606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034644530605041"/>
                  <c:y val="-0.054176538941633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160881045384094"/>
                  <c:y val="-0.049767690582356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00461879629471479"/>
                  <c:y val="-0.0086728603560026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021816900995168"/>
                  <c:y val="-0.060219495269231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00951788460115102"/>
                  <c:y val="-0.092474147814905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00109598556145773"/>
                  <c:y val="-0.056430163259695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0.00429624150310095"/>
                  <c:y val="0.0233689601301979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685939151231993"/>
                      <c:h val="0.0853484199016218"/>
                    </c:manualLayout>
                  </c15:layout>
                </c:ext>
              </c:extLst>
            </c:dLbl>
            <c:dLbl>
              <c:idx val="8"/>
              <c:layout>
                <c:manualLayout>
                  <c:x val="-0.0106083957092548"/>
                  <c:y val="0.036085998156561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0.0210701855576913"/>
                  <c:y val="-0.019378589352795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0515436206633023"/>
                  <c:y val="0.028248250262492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неправильный выбор дистанции -503 (23,5%)</c:v>
                </c:pt>
                <c:pt idx="1">
                  <c:v>нарушение правил перестроения -167(7,8%)</c:v>
                </c:pt>
                <c:pt idx="2">
                  <c:v>несоответствие скорости условиям-292(13,6%)</c:v>
                </c:pt>
                <c:pt idx="3">
                  <c:v>выезд на полосу встечного движения-166(7,7%)</c:v>
                </c:pt>
                <c:pt idx="4">
                  <c:v>превышение скорости -186 (8,7%)</c:v>
                </c:pt>
                <c:pt idx="5">
                  <c:v>нарушение ПДД пешеходами -136 (6,3%)</c:v>
                </c:pt>
                <c:pt idx="6">
                  <c:v>несоблюдение очередности проезда-175(8,2%)</c:v>
                </c:pt>
                <c:pt idx="7">
                  <c:v>нарушение правил расположения ТС-166(7,7%)</c:v>
                </c:pt>
                <c:pt idx="8">
                  <c:v>нарушение проезда пешеходного пер-54 (2,5%)</c:v>
                </c:pt>
                <c:pt idx="9">
                  <c:v>нарушение требований дор.знаков 31 (1,4%)</c:v>
                </c:pt>
                <c:pt idx="10">
                  <c:v>иные нарушения водителями ПДД-267(14,5%)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503.0</c:v>
                </c:pt>
                <c:pt idx="1">
                  <c:v>167.0</c:v>
                </c:pt>
                <c:pt idx="2">
                  <c:v>292.0</c:v>
                </c:pt>
                <c:pt idx="3">
                  <c:v>166.0</c:v>
                </c:pt>
                <c:pt idx="4">
                  <c:v>186.0</c:v>
                </c:pt>
                <c:pt idx="5">
                  <c:v>136.0</c:v>
                </c:pt>
                <c:pt idx="6">
                  <c:v>175.0</c:v>
                </c:pt>
                <c:pt idx="7">
                  <c:v>166.0</c:v>
                </c:pt>
                <c:pt idx="8">
                  <c:v>54.0</c:v>
                </c:pt>
                <c:pt idx="9">
                  <c:v>31.0</c:v>
                </c:pt>
                <c:pt idx="10">
                  <c:v>267.0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25653218198073"/>
          <c:y val="0.0902406711076719"/>
          <c:w val="0.461789567789593"/>
          <c:h val="0.83431330376481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605124651294926"/>
          <c:y val="0.0"/>
          <c:w val="0.94431594488189"/>
          <c:h val="0.6889957828759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024017469084075"/>
                  <c:y val="0.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1601164605605"/>
                  <c:y val="0.01323706294240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24017469084075"/>
                  <c:y val="0.00882470862827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1601164605605"/>
                  <c:y val="0.00441235431413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0133430383800418"/>
                  <c:y val="0.01323706294240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0106744307040333"/>
                  <c:y val="0.013237062942407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Столкновения</c:v>
                </c:pt>
                <c:pt idx="1">
                  <c:v>Наезды на пешеходов</c:v>
                </c:pt>
                <c:pt idx="2">
                  <c:v>Наезды на стоящее ТС</c:v>
                </c:pt>
                <c:pt idx="3">
                  <c:v>Наезды на ДС</c:v>
                </c:pt>
                <c:pt idx="4">
                  <c:v>Опрокидывания</c:v>
                </c:pt>
                <c:pt idx="5">
                  <c:v>Иные виды ДТП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1128.0</c:v>
                </c:pt>
                <c:pt idx="1">
                  <c:v>307.0</c:v>
                </c:pt>
                <c:pt idx="2">
                  <c:v>221.0</c:v>
                </c:pt>
                <c:pt idx="3">
                  <c:v>267.0</c:v>
                </c:pt>
                <c:pt idx="4">
                  <c:v>161.0</c:v>
                </c:pt>
                <c:pt idx="5">
                  <c:v>102.0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01601164605605"/>
                  <c:y val="0.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0266860767600833"/>
                  <c:y val="0.0088247086282719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0266860767600833"/>
                  <c:y val="0.00882470862827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008005823028025"/>
                  <c:y val="0.01323706294240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00266860767600824"/>
                  <c:y val="0.00441235431413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00533721535201667"/>
                  <c:y val="0.00882470862827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Столкновения</c:v>
                </c:pt>
                <c:pt idx="1">
                  <c:v>Наезды на пешеходов</c:v>
                </c:pt>
                <c:pt idx="2">
                  <c:v>Наезды на стоящее ТС</c:v>
                </c:pt>
                <c:pt idx="3">
                  <c:v>Наезды на ДС</c:v>
                </c:pt>
                <c:pt idx="4">
                  <c:v>Опрокидывания</c:v>
                </c:pt>
                <c:pt idx="5">
                  <c:v>Иные виды ДТП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1103.0</c:v>
                </c:pt>
                <c:pt idx="1">
                  <c:v>269.0</c:v>
                </c:pt>
                <c:pt idx="2">
                  <c:v>224.0</c:v>
                </c:pt>
                <c:pt idx="3">
                  <c:v>285.0</c:v>
                </c:pt>
                <c:pt idx="4">
                  <c:v>178.0</c:v>
                </c:pt>
                <c:pt idx="5">
                  <c:v>84.0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0373605074641167"/>
                  <c:y val="0.45447249435600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560407611961751"/>
                  <c:y val="0.30004044079072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mr-IN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-</a:t>
                    </a:r>
                    <a:r>
                      <a:rPr lang="mr-IN" sz="1400" baseline="0" dirty="0" smtClean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 12,4</a:t>
                    </a:r>
                    <a:r>
                      <a:rPr lang="mr-IN" sz="1400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587093688721834"/>
                  <c:y val="-0.1544324009947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533721535201668"/>
                  <c:y val="-0.18090652687957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0533721535201668"/>
                  <c:y val="-0.1456076923664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0373605074641168"/>
                  <c:y val="0.2250304174504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Столкновения</c:v>
                </c:pt>
                <c:pt idx="1">
                  <c:v>Наезды на пешеходов</c:v>
                </c:pt>
                <c:pt idx="2">
                  <c:v>Наезды на стоящее ТС</c:v>
                </c:pt>
                <c:pt idx="3">
                  <c:v>Наезды на ДС</c:v>
                </c:pt>
                <c:pt idx="4">
                  <c:v>Опрокидывания</c:v>
                </c:pt>
                <c:pt idx="5">
                  <c:v>Иные виды ДТП</c:v>
                </c:pt>
              </c:strCache>
            </c:strRef>
          </c:cat>
          <c:val>
            <c:numRef>
              <c:f>Лист1!$D$2:$D$7</c:f>
              <c:numCache>
                <c:formatCode>0.0%</c:formatCode>
                <c:ptCount val="6"/>
                <c:pt idx="0">
                  <c:v>-0.022</c:v>
                </c:pt>
                <c:pt idx="1">
                  <c:v>-0.124</c:v>
                </c:pt>
                <c:pt idx="2">
                  <c:v>0.014</c:v>
                </c:pt>
                <c:pt idx="3">
                  <c:v>0.067</c:v>
                </c:pt>
                <c:pt idx="4">
                  <c:v>0.106</c:v>
                </c:pt>
                <c:pt idx="5">
                  <c:v>-0.176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-2092528784"/>
        <c:axId val="-2092549312"/>
      </c:barChart>
      <c:catAx>
        <c:axId val="-20925287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092549312"/>
        <c:crosses val="autoZero"/>
        <c:auto val="1"/>
        <c:lblAlgn val="ctr"/>
        <c:lblOffset val="100"/>
        <c:noMultiLvlLbl val="0"/>
      </c:catAx>
      <c:valAx>
        <c:axId val="-2092549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092528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18136" cy="493395"/>
          </a:xfrm>
          <a:prstGeom prst="rect">
            <a:avLst/>
          </a:prstGeom>
        </p:spPr>
        <p:txBody>
          <a:bodyPr vert="horz" lIns="91367" tIns="45683" rIns="91367" bIns="4568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6026" y="3"/>
            <a:ext cx="2918136" cy="493395"/>
          </a:xfrm>
          <a:prstGeom prst="rect">
            <a:avLst/>
          </a:prstGeom>
        </p:spPr>
        <p:txBody>
          <a:bodyPr vert="horz" lIns="91367" tIns="45683" rIns="91367" bIns="45683" rtlCol="0"/>
          <a:lstStyle>
            <a:lvl1pPr algn="r">
              <a:defRPr sz="1200"/>
            </a:lvl1pPr>
          </a:lstStyle>
          <a:p>
            <a:fld id="{664B50BD-8CB1-4F00-BBAF-8C575AD931B2}" type="datetimeFigureOut">
              <a:rPr lang="ru-RU" smtClean="0"/>
              <a:pPr/>
              <a:t>30.05.18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371332"/>
            <a:ext cx="2918136" cy="493394"/>
          </a:xfrm>
          <a:prstGeom prst="rect">
            <a:avLst/>
          </a:prstGeom>
        </p:spPr>
        <p:txBody>
          <a:bodyPr vert="horz" lIns="91367" tIns="45683" rIns="91367" bIns="4568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6026" y="9371332"/>
            <a:ext cx="2918136" cy="493394"/>
          </a:xfrm>
          <a:prstGeom prst="rect">
            <a:avLst/>
          </a:prstGeom>
        </p:spPr>
        <p:txBody>
          <a:bodyPr vert="horz" lIns="91367" tIns="45683" rIns="91367" bIns="45683" rtlCol="0" anchor="b"/>
          <a:lstStyle>
            <a:lvl1pPr algn="r">
              <a:defRPr sz="1200"/>
            </a:lvl1pPr>
          </a:lstStyle>
          <a:p>
            <a:fld id="{4166C4A6-2384-4D81-BB68-6139D1FA32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3877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9" y="16"/>
            <a:ext cx="2919413" cy="493713"/>
          </a:xfrm>
          <a:prstGeom prst="rect">
            <a:avLst/>
          </a:prstGeom>
        </p:spPr>
        <p:txBody>
          <a:bodyPr vert="horz" lIns="91294" tIns="45646" rIns="91294" bIns="4564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5" y="16"/>
            <a:ext cx="2919412" cy="493713"/>
          </a:xfrm>
          <a:prstGeom prst="rect">
            <a:avLst/>
          </a:prstGeom>
        </p:spPr>
        <p:txBody>
          <a:bodyPr vert="horz" lIns="91294" tIns="45646" rIns="91294" bIns="45646" rtlCol="0"/>
          <a:lstStyle>
            <a:lvl1pPr algn="r">
              <a:defRPr sz="1200"/>
            </a:lvl1pPr>
          </a:lstStyle>
          <a:p>
            <a:fld id="{15D8DA0D-0397-4140-9413-6D231B01F0B0}" type="datetimeFigureOut">
              <a:rPr lang="ru-RU" smtClean="0"/>
              <a:pPr/>
              <a:t>30.05.18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6" rIns="91294" bIns="4564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294" tIns="45646" rIns="91294" bIns="4564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9" y="9371013"/>
            <a:ext cx="2919413" cy="493712"/>
          </a:xfrm>
          <a:prstGeom prst="rect">
            <a:avLst/>
          </a:prstGeom>
        </p:spPr>
        <p:txBody>
          <a:bodyPr vert="horz" lIns="91294" tIns="45646" rIns="91294" bIns="4564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5" y="9371013"/>
            <a:ext cx="2919412" cy="493712"/>
          </a:xfrm>
          <a:prstGeom prst="rect">
            <a:avLst/>
          </a:prstGeom>
        </p:spPr>
        <p:txBody>
          <a:bodyPr vert="horz" lIns="91294" tIns="45646" rIns="91294" bIns="45646" rtlCol="0" anchor="b"/>
          <a:lstStyle>
            <a:lvl1pPr algn="r">
              <a:defRPr sz="1200"/>
            </a:lvl1pPr>
          </a:lstStyle>
          <a:p>
            <a:fld id="{A5C0EFC7-5B52-4842-B3CB-BB6145DB83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6040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F7C79-247A-43D5-841F-53175CDA72BB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662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0EFC7-5B52-4842-B3CB-BB6145DB83E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700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8315A-5B10-4839-896C-363ABC50BAD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389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104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95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923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sz="1200" b="1"/>
            </a:lvl1pPr>
          </a:lstStyle>
          <a:p>
            <a:pPr>
              <a:defRPr/>
            </a:pPr>
            <a:fld id="{D22A370C-877C-4BBF-B5B1-6149A0E2D07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2" descr="C:\Users\V_Korshkov\Desktop\Автодор лого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20275" y="71418"/>
            <a:ext cx="2438400" cy="37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85711" y="288925"/>
            <a:ext cx="11504084" cy="990600"/>
          </a:xfrm>
        </p:spPr>
        <p:txBody>
          <a:bodyPr/>
          <a:lstStyle>
            <a:lvl1pPr>
              <a:defRPr sz="2000">
                <a:latin typeface="PromtImpe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6963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C720-06A6-45DF-9F3B-86C785869F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30.05.18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45A1-1DE2-4DBB-BEB3-69C2D7E5F9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494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C720-06A6-45DF-9F3B-86C785869F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30.05.18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45A1-1DE2-4DBB-BEB3-69C2D7E5F9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609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C720-06A6-45DF-9F3B-86C785869F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30.05.18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45A1-1DE2-4DBB-BEB3-69C2D7E5F9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08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C720-06A6-45DF-9F3B-86C785869F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30.05.18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45A1-1DE2-4DBB-BEB3-69C2D7E5F9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536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C720-06A6-45DF-9F3B-86C785869F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30.05.18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45A1-1DE2-4DBB-BEB3-69C2D7E5F9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211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C720-06A6-45DF-9F3B-86C785869F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30.05.18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45A1-1DE2-4DBB-BEB3-69C2D7E5F9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582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C720-06A6-45DF-9F3B-86C785869F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30.05.18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45A1-1DE2-4DBB-BEB3-69C2D7E5F9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050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281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C720-06A6-45DF-9F3B-86C785869F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30.05.18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45A1-1DE2-4DBB-BEB3-69C2D7E5F9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3855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C720-06A6-45DF-9F3B-86C785869F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30.05.18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45A1-1DE2-4DBB-BEB3-69C2D7E5F9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24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C720-06A6-45DF-9F3B-86C785869F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30.05.18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45A1-1DE2-4DBB-BEB3-69C2D7E5F9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0253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C720-06A6-45DF-9F3B-86C785869F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30.05.18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45A1-1DE2-4DBB-BEB3-69C2D7E5F9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618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sz="1200" b="1"/>
            </a:lvl1pPr>
          </a:lstStyle>
          <a:p>
            <a:pPr>
              <a:defRPr/>
            </a:pPr>
            <a:fld id="{D22A370C-877C-4BBF-B5B1-6149A0E2D0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 descr="C:\Users\V_Korshkov\Desktop\Автодор лого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20275" y="71418"/>
            <a:ext cx="2438400" cy="37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85711" y="288925"/>
            <a:ext cx="11504084" cy="990600"/>
          </a:xfrm>
        </p:spPr>
        <p:txBody>
          <a:bodyPr/>
          <a:lstStyle>
            <a:lvl1pPr>
              <a:defRPr sz="2000">
                <a:latin typeface="PromtImpe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6333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62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976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396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584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557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9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008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55B96-69D7-4416-969B-AD4B70C31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37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55B96-69D7-4416-969B-AD4B70C31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143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0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9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11.jpeg"/><Relationship Id="rId9" Type="http://schemas.openxmlformats.org/officeDocument/2006/relationships/image" Target="../media/image9.png"/><Relationship Id="rId10" Type="http://schemas.openxmlformats.org/officeDocument/2006/relationships/image" Target="../media/image25.png"/><Relationship Id="rId11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11.jpeg"/><Relationship Id="rId9" Type="http://schemas.openxmlformats.org/officeDocument/2006/relationships/image" Target="../media/image9.png"/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31.png"/><Relationship Id="rId5" Type="http://schemas.openxmlformats.org/officeDocument/2006/relationships/image" Target="../media/image40.png"/><Relationship Id="rId6" Type="http://schemas.openxmlformats.org/officeDocument/2006/relationships/image" Target="../media/image11.jpeg"/><Relationship Id="rId7" Type="http://schemas.openxmlformats.org/officeDocument/2006/relationships/image" Target="../media/image9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5.png"/><Relationship Id="rId5" Type="http://schemas.openxmlformats.org/officeDocument/2006/relationships/image" Target="../media/image41.jpg"/><Relationship Id="rId6" Type="http://schemas.openxmlformats.org/officeDocument/2006/relationships/image" Target="../media/image42.jpg"/><Relationship Id="rId7" Type="http://schemas.openxmlformats.org/officeDocument/2006/relationships/image" Target="../media/image43.jpg"/><Relationship Id="rId8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jp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5" Type="http://schemas.openxmlformats.org/officeDocument/2006/relationships/image" Target="../media/image47.jpg"/><Relationship Id="rId6" Type="http://schemas.openxmlformats.org/officeDocument/2006/relationships/image" Target="../media/image48.png"/><Relationship Id="rId7" Type="http://schemas.openxmlformats.org/officeDocument/2006/relationships/image" Target="../media/image49.JPG"/><Relationship Id="rId8" Type="http://schemas.openxmlformats.org/officeDocument/2006/relationships/image" Target="../media/image11.jpeg"/><Relationship Id="rId9" Type="http://schemas.openxmlformats.org/officeDocument/2006/relationships/image" Target="../media/image9.png"/><Relationship Id="rId10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11.jpeg"/><Relationship Id="rId5" Type="http://schemas.openxmlformats.org/officeDocument/2006/relationships/image" Target="../media/image9.png"/><Relationship Id="rId6" Type="http://schemas.openxmlformats.org/officeDocument/2006/relationships/image" Target="../media/image25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7" Type="http://schemas.openxmlformats.org/officeDocument/2006/relationships/image" Target="../media/image11.jpeg"/><Relationship Id="rId8" Type="http://schemas.openxmlformats.org/officeDocument/2006/relationships/image" Target="../media/image9.png"/><Relationship Id="rId9" Type="http://schemas.openxmlformats.org/officeDocument/2006/relationships/image" Target="../media/image25.png"/><Relationship Id="rId1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9.png"/><Relationship Id="rId5" Type="http://schemas.openxmlformats.org/officeDocument/2006/relationships/image" Target="../media/image25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6" Type="http://schemas.openxmlformats.org/officeDocument/2006/relationships/image" Target="../media/image11.jpeg"/><Relationship Id="rId7" Type="http://schemas.openxmlformats.org/officeDocument/2006/relationships/image" Target="../media/image9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chart" Target="../charts/chart1.xml"/><Relationship Id="rId6" Type="http://schemas.openxmlformats.org/officeDocument/2006/relationships/image" Target="../media/image8.jpe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6" Type="http://schemas.openxmlformats.org/officeDocument/2006/relationships/image" Target="../media/image71.jpeg"/><Relationship Id="rId7" Type="http://schemas.openxmlformats.org/officeDocument/2006/relationships/image" Target="../media/image11.jpeg"/><Relationship Id="rId8" Type="http://schemas.openxmlformats.org/officeDocument/2006/relationships/image" Target="../media/image9.png"/><Relationship Id="rId9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5" Type="http://schemas.openxmlformats.org/officeDocument/2006/relationships/image" Target="../media/image11.jpeg"/><Relationship Id="rId6" Type="http://schemas.openxmlformats.org/officeDocument/2006/relationships/image" Target="../media/image9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G"/><Relationship Id="rId5" Type="http://schemas.openxmlformats.org/officeDocument/2006/relationships/image" Target="../media/image11.jpeg"/><Relationship Id="rId6" Type="http://schemas.openxmlformats.org/officeDocument/2006/relationships/image" Target="../media/image9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9.png"/><Relationship Id="rId5" Type="http://schemas.openxmlformats.org/officeDocument/2006/relationships/image" Target="../media/image25.png"/><Relationship Id="rId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Relationship Id="rId3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0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9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9.png"/><Relationship Id="rId5" Type="http://schemas.openxmlformats.org/officeDocument/2006/relationships/image" Target="../media/image87.jpeg"/><Relationship Id="rId6" Type="http://schemas.openxmlformats.org/officeDocument/2006/relationships/image" Target="../media/image88.jpeg"/><Relationship Id="rId7" Type="http://schemas.openxmlformats.org/officeDocument/2006/relationships/image" Target="../media/image89.jpeg"/><Relationship Id="rId8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11.jpe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5" Type="http://schemas.openxmlformats.org/officeDocument/2006/relationships/image" Target="../media/image11.jpe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jpeg"/><Relationship Id="rId9" Type="http://schemas.openxmlformats.org/officeDocument/2006/relationships/image" Target="../media/image20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9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055" name="Прямоугольник 1"/>
          <p:cNvSpPr>
            <a:spLocks noChangeArrowheads="1"/>
          </p:cNvSpPr>
          <p:nvPr/>
        </p:nvSpPr>
        <p:spPr bwMode="auto">
          <a:xfrm>
            <a:off x="1648849" y="4173521"/>
            <a:ext cx="82360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prstClr val="white">
                    <a:lumMod val="85000"/>
                  </a:prstClr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5043203"/>
            <a:ext cx="12191999" cy="327026"/>
          </a:xfrm>
          <a:prstGeom prst="rect">
            <a:avLst/>
          </a:prstGeom>
          <a:solidFill>
            <a:srgbClr val="EB8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9125" y="5477163"/>
            <a:ext cx="12201124" cy="1380835"/>
          </a:xfrm>
          <a:prstGeom prst="rect">
            <a:avLst/>
          </a:prstGeom>
          <a:solidFill>
            <a:schemeClr val="bg1">
              <a:lumMod val="5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ый треугольник 4"/>
          <p:cNvSpPr/>
          <p:nvPr/>
        </p:nvSpPr>
        <p:spPr>
          <a:xfrm flipH="1" flipV="1">
            <a:off x="7144152" y="-6830"/>
            <a:ext cx="5047847" cy="6857999"/>
          </a:xfrm>
          <a:prstGeom prst="rtTriangle">
            <a:avLst/>
          </a:prstGeom>
          <a:solidFill>
            <a:srgbClr val="E1561C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48" name="Рисунок 20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699" y="299706"/>
            <a:ext cx="2664146" cy="429896"/>
          </a:xfrm>
          <a:prstGeom prst="rect">
            <a:avLst/>
          </a:prstGeom>
        </p:spPr>
      </p:pic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-9125" y="3466151"/>
            <a:ext cx="12305399" cy="1561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53" tIns="41528" rIns="83053" bIns="41528">
            <a:spAutoFit/>
          </a:bodyPr>
          <a:lstStyle>
            <a:defPPr>
              <a:defRPr lang="ru-RU"/>
            </a:defPPr>
            <a:lvl1pPr>
              <a:defRPr sz="2200">
                <a:solidFill>
                  <a:srgbClr val="4C4544"/>
                </a:solidFill>
                <a:latin typeface="Tahoma" pitchFamily="34" charset="0"/>
                <a:cs typeface="Tahoma" pitchFamily="34" charset="0"/>
              </a:defRPr>
            </a:lvl1pPr>
            <a:lvl2pPr marL="502941"/>
            <a:lvl3pPr marL="1005884"/>
            <a:lvl4pPr marL="1508825"/>
            <a:lvl5pPr marL="2011767"/>
            <a:lvl6pPr marL="2514710" defTabSz="1005884"/>
            <a:lvl7pPr marL="3017652" defTabSz="1005884"/>
            <a:lvl8pPr marL="3520594" defTabSz="1005884"/>
            <a:lvl9pPr marL="4023536" defTabSz="1005884"/>
          </a:lstStyle>
          <a:p>
            <a:pPr algn="ctr" defTabSz="830892"/>
            <a:r>
              <a:rPr lang="ru-RU" sz="2400" b="1" dirty="0">
                <a:solidFill>
                  <a:schemeClr val="bg1"/>
                </a:solidFill>
              </a:rPr>
              <a:t>Итоги реализации программных задач по повышению уровня безопасности дорожного движения на  автомобильных дорогах Государственной компании  </a:t>
            </a:r>
          </a:p>
          <a:p>
            <a:pPr algn="ctr" defTabSz="830892"/>
            <a:r>
              <a:rPr lang="ru-RU" sz="2400" b="1" dirty="0">
                <a:solidFill>
                  <a:schemeClr val="bg1"/>
                </a:solidFill>
              </a:rPr>
              <a:t>и планирование перспективных мероприятий </a:t>
            </a:r>
            <a:r>
              <a:rPr lang="ru-RU" sz="2400" b="1" dirty="0" smtClean="0">
                <a:solidFill>
                  <a:schemeClr val="bg1"/>
                </a:solidFill>
              </a:rPr>
              <a:t>до 2021 года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27" name="Рисунок 3" descr="image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55" y="5547376"/>
            <a:ext cx="6860220" cy="113347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14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74" b="23079"/>
          <a:stretch/>
        </p:blipFill>
        <p:spPr>
          <a:xfrm>
            <a:off x="0" y="1103907"/>
            <a:ext cx="12192000" cy="3951172"/>
          </a:xfrm>
          <a:prstGeom prst="rect">
            <a:avLst/>
          </a:prstGeom>
          <a:ln w="28575">
            <a:noFill/>
          </a:ln>
        </p:spPr>
      </p:pic>
      <p:sp>
        <p:nvSpPr>
          <p:cNvPr id="35" name="Прямоугольник 12"/>
          <p:cNvSpPr/>
          <p:nvPr/>
        </p:nvSpPr>
        <p:spPr>
          <a:xfrm>
            <a:off x="638356" y="4498056"/>
            <a:ext cx="10955546" cy="557023"/>
          </a:xfrm>
          <a:custGeom>
            <a:avLst/>
            <a:gdLst>
              <a:gd name="connsiteX0" fmla="*/ 0 w 4286421"/>
              <a:gd name="connsiteY0" fmla="*/ 0 h 622091"/>
              <a:gd name="connsiteX1" fmla="*/ 4286421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0 w 4286421"/>
              <a:gd name="connsiteY4" fmla="*/ 0 h 622091"/>
              <a:gd name="connsiteX0" fmla="*/ 674557 w 4286421"/>
              <a:gd name="connsiteY0" fmla="*/ 7495 h 622091"/>
              <a:gd name="connsiteX1" fmla="*/ 4286421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674557 w 4286421"/>
              <a:gd name="connsiteY4" fmla="*/ 7495 h 622091"/>
              <a:gd name="connsiteX0" fmla="*/ 674557 w 4286421"/>
              <a:gd name="connsiteY0" fmla="*/ 0 h 614596"/>
              <a:gd name="connsiteX1" fmla="*/ 3529418 w 4286421"/>
              <a:gd name="connsiteY1" fmla="*/ 0 h 614596"/>
              <a:gd name="connsiteX2" fmla="*/ 4286421 w 4286421"/>
              <a:gd name="connsiteY2" fmla="*/ 614596 h 614596"/>
              <a:gd name="connsiteX3" fmla="*/ 0 w 4286421"/>
              <a:gd name="connsiteY3" fmla="*/ 614596 h 614596"/>
              <a:gd name="connsiteX4" fmla="*/ 674557 w 4286421"/>
              <a:gd name="connsiteY4" fmla="*/ 0 h 614596"/>
              <a:gd name="connsiteX0" fmla="*/ 247337 w 4286421"/>
              <a:gd name="connsiteY0" fmla="*/ 14990 h 614596"/>
              <a:gd name="connsiteX1" fmla="*/ 3529418 w 4286421"/>
              <a:gd name="connsiteY1" fmla="*/ 0 h 614596"/>
              <a:gd name="connsiteX2" fmla="*/ 4286421 w 4286421"/>
              <a:gd name="connsiteY2" fmla="*/ 614596 h 614596"/>
              <a:gd name="connsiteX3" fmla="*/ 0 w 4286421"/>
              <a:gd name="connsiteY3" fmla="*/ 614596 h 614596"/>
              <a:gd name="connsiteX4" fmla="*/ 247337 w 4286421"/>
              <a:gd name="connsiteY4" fmla="*/ 14990 h 614596"/>
              <a:gd name="connsiteX0" fmla="*/ 247337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47337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307299 w 4286421"/>
              <a:gd name="connsiteY0" fmla="*/ 1014 h 623106"/>
              <a:gd name="connsiteX1" fmla="*/ 3926658 w 4286421"/>
              <a:gd name="connsiteY1" fmla="*/ 1015 h 623106"/>
              <a:gd name="connsiteX2" fmla="*/ 4286421 w 4286421"/>
              <a:gd name="connsiteY2" fmla="*/ 623106 h 623106"/>
              <a:gd name="connsiteX3" fmla="*/ 0 w 4286421"/>
              <a:gd name="connsiteY3" fmla="*/ 623106 h 623106"/>
              <a:gd name="connsiteX4" fmla="*/ 307299 w 4286421"/>
              <a:gd name="connsiteY4" fmla="*/ 1014 h 623106"/>
              <a:gd name="connsiteX0" fmla="*/ 30729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07299 w 4286421"/>
              <a:gd name="connsiteY4" fmla="*/ 7494 h 629586"/>
              <a:gd name="connsiteX0" fmla="*/ 337279 w 4286421"/>
              <a:gd name="connsiteY0" fmla="*/ 14989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14989 h 629586"/>
              <a:gd name="connsiteX0" fmla="*/ 33727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7494 h 629586"/>
              <a:gd name="connsiteX0" fmla="*/ 33727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7494 h 62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6421" h="629586">
                <a:moveTo>
                  <a:pt x="337279" y="7494"/>
                </a:moveTo>
                <a:cubicBezTo>
                  <a:pt x="3929667" y="7494"/>
                  <a:pt x="289300" y="29980"/>
                  <a:pt x="3919163" y="0"/>
                </a:cubicBezTo>
                <a:lnTo>
                  <a:pt x="4286421" y="629586"/>
                </a:lnTo>
                <a:lnTo>
                  <a:pt x="0" y="629586"/>
                </a:lnTo>
                <a:lnTo>
                  <a:pt x="337279" y="74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TextBox 164"/>
          <p:cNvSpPr txBox="1"/>
          <p:nvPr/>
        </p:nvSpPr>
        <p:spPr>
          <a:xfrm>
            <a:off x="936322" y="4613286"/>
            <a:ext cx="103193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Аудит мероприятий по обеспечению безопасности дорожного движения</a:t>
            </a:r>
            <a:r>
              <a:rPr lang="ru-RU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ru-RU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на участках автомобильных дорог:</a:t>
            </a:r>
          </a:p>
          <a:p>
            <a:pPr algn="ctr"/>
            <a:endParaRPr lang="ru-RU" sz="20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М-1 «Беларусь» </a:t>
            </a:r>
          </a:p>
          <a:p>
            <a:pPr algn="ctr"/>
            <a:r>
              <a:rPr lang="ru-RU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М-3 «Украина» </a:t>
            </a:r>
          </a:p>
          <a:p>
            <a:pPr algn="ctr"/>
            <a:r>
              <a:rPr lang="ru-RU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М-4 «Дон»</a:t>
            </a: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9191990" y="74544"/>
            <a:ext cx="2964633" cy="432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084" y="640632"/>
            <a:ext cx="1962807" cy="30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84"/>
            <a:ext cx="794755" cy="64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7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" t="20823" r="143" b="17024"/>
          <a:stretch/>
        </p:blipFill>
        <p:spPr>
          <a:xfrm>
            <a:off x="3976777" y="3976776"/>
            <a:ext cx="8215223" cy="28812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3" r="16939"/>
          <a:stretch/>
        </p:blipFill>
        <p:spPr>
          <a:xfrm>
            <a:off x="-16175" y="-7907"/>
            <a:ext cx="3992952" cy="39948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76777" y="4766"/>
            <a:ext cx="3645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ОБЪЕКТЫ АУДИТА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8342" y="1503406"/>
            <a:ext cx="8172091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latin typeface="Calibri Light" panose="020F0302020204030204" pitchFamily="34" charset="0"/>
            </a:endParaRPr>
          </a:p>
          <a:p>
            <a:r>
              <a:rPr lang="ru-RU" sz="1500" b="1" dirty="0">
                <a:latin typeface="Calibri Light" panose="020F0302020204030204" pitchFamily="34" charset="0"/>
              </a:rPr>
              <a:t>М-1 «Беларусь»</a:t>
            </a:r>
            <a:r>
              <a:rPr lang="ru-RU" sz="1500" dirty="0">
                <a:latin typeface="Calibri Light" panose="020F0302020204030204" pitchFamily="34" charset="0"/>
              </a:rPr>
              <a:t> – Московская и Смоленская области</a:t>
            </a:r>
          </a:p>
          <a:p>
            <a:r>
              <a:rPr lang="ru-RU" sz="1500" b="1" dirty="0">
                <a:latin typeface="Calibri Light" panose="020F0302020204030204" pitchFamily="34" charset="0"/>
              </a:rPr>
              <a:t>протяженность </a:t>
            </a:r>
            <a:r>
              <a:rPr lang="en-US" sz="1500" b="1" dirty="0">
                <a:latin typeface="Calibri Light" panose="020F0302020204030204" pitchFamily="34" charset="0"/>
              </a:rPr>
              <a:t>~</a:t>
            </a:r>
            <a:r>
              <a:rPr lang="ru-RU" sz="1500" b="1" dirty="0">
                <a:latin typeface="Calibri Light" panose="020F0302020204030204" pitchFamily="34" charset="0"/>
              </a:rPr>
              <a:t> 441 км</a:t>
            </a:r>
          </a:p>
          <a:p>
            <a:endParaRPr lang="ru-RU" sz="1500" dirty="0">
              <a:latin typeface="Calibri Light" panose="020F0302020204030204" pitchFamily="34" charset="0"/>
            </a:endParaRPr>
          </a:p>
          <a:p>
            <a:r>
              <a:rPr lang="ru-RU" sz="1500" b="1" dirty="0">
                <a:latin typeface="Calibri Light" panose="020F0302020204030204" pitchFamily="34" charset="0"/>
              </a:rPr>
              <a:t>М-3 «Украина» </a:t>
            </a:r>
            <a:r>
              <a:rPr lang="ru-RU" sz="1500" dirty="0">
                <a:latin typeface="Calibri Light" panose="020F0302020204030204" pitchFamily="34" charset="0"/>
              </a:rPr>
              <a:t>– Московская, Калужская, Брянская и Курская области</a:t>
            </a:r>
          </a:p>
          <a:p>
            <a:r>
              <a:rPr lang="ru-RU" sz="1500" b="1" dirty="0">
                <a:latin typeface="Calibri Light" panose="020F0302020204030204" pitchFamily="34" charset="0"/>
              </a:rPr>
              <a:t>протяженность </a:t>
            </a:r>
            <a:r>
              <a:rPr lang="en-US" sz="1500" b="1" dirty="0">
                <a:latin typeface="Calibri Light" panose="020F0302020204030204" pitchFamily="34" charset="0"/>
              </a:rPr>
              <a:t>~</a:t>
            </a:r>
            <a:r>
              <a:rPr lang="ru-RU" sz="1500" b="1" dirty="0">
                <a:latin typeface="Calibri Light" panose="020F0302020204030204" pitchFamily="34" charset="0"/>
              </a:rPr>
              <a:t> 454 км</a:t>
            </a:r>
          </a:p>
          <a:p>
            <a:endParaRPr lang="ru-RU" sz="1500" dirty="0">
              <a:latin typeface="Calibri Light" panose="020F0302020204030204" pitchFamily="34" charset="0"/>
            </a:endParaRPr>
          </a:p>
          <a:p>
            <a:r>
              <a:rPr lang="ru-RU" sz="1500" b="1" dirty="0">
                <a:latin typeface="Calibri Light" panose="020F0302020204030204" pitchFamily="34" charset="0"/>
              </a:rPr>
              <a:t>М-4 «Дон» </a:t>
            </a:r>
            <a:r>
              <a:rPr lang="ru-RU" sz="1500" dirty="0">
                <a:latin typeface="Calibri Light" panose="020F0302020204030204" pitchFamily="34" charset="0"/>
              </a:rPr>
              <a:t>- Тульская, Липецкая, Воронежская, Ростовская области; Краснодарский край, Республика Адыгея</a:t>
            </a:r>
          </a:p>
          <a:p>
            <a:r>
              <a:rPr lang="ru-RU" sz="1500" b="1" dirty="0">
                <a:latin typeface="Calibri Light" panose="020F0302020204030204" pitchFamily="34" charset="0"/>
              </a:rPr>
              <a:t>протяженность </a:t>
            </a:r>
            <a:r>
              <a:rPr lang="en-US" sz="1500" b="1" dirty="0">
                <a:latin typeface="Calibri Light" panose="020F0302020204030204" pitchFamily="34" charset="0"/>
              </a:rPr>
              <a:t>~</a:t>
            </a:r>
            <a:r>
              <a:rPr lang="ru-RU" sz="1500" b="1" dirty="0">
                <a:latin typeface="Calibri Light" panose="020F0302020204030204" pitchFamily="34" charset="0"/>
              </a:rPr>
              <a:t> 1507 км</a:t>
            </a:r>
          </a:p>
        </p:txBody>
      </p:sp>
      <p:sp>
        <p:nvSpPr>
          <p:cNvPr id="13" name="Прямоугольник 12"/>
          <p:cNvSpPr/>
          <p:nvPr/>
        </p:nvSpPr>
        <p:spPr>
          <a:xfrm rot="10800000">
            <a:off x="4970723" y="3952680"/>
            <a:ext cx="6493782" cy="587250"/>
          </a:xfrm>
          <a:custGeom>
            <a:avLst/>
            <a:gdLst>
              <a:gd name="connsiteX0" fmla="*/ 0 w 4286421"/>
              <a:gd name="connsiteY0" fmla="*/ 0 h 622091"/>
              <a:gd name="connsiteX1" fmla="*/ 4286421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0 w 4286421"/>
              <a:gd name="connsiteY4" fmla="*/ 0 h 622091"/>
              <a:gd name="connsiteX0" fmla="*/ 674557 w 4286421"/>
              <a:gd name="connsiteY0" fmla="*/ 7495 h 622091"/>
              <a:gd name="connsiteX1" fmla="*/ 4286421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674557 w 4286421"/>
              <a:gd name="connsiteY4" fmla="*/ 7495 h 622091"/>
              <a:gd name="connsiteX0" fmla="*/ 674557 w 4286421"/>
              <a:gd name="connsiteY0" fmla="*/ 0 h 614596"/>
              <a:gd name="connsiteX1" fmla="*/ 3529418 w 4286421"/>
              <a:gd name="connsiteY1" fmla="*/ 0 h 614596"/>
              <a:gd name="connsiteX2" fmla="*/ 4286421 w 4286421"/>
              <a:gd name="connsiteY2" fmla="*/ 614596 h 614596"/>
              <a:gd name="connsiteX3" fmla="*/ 0 w 4286421"/>
              <a:gd name="connsiteY3" fmla="*/ 614596 h 614596"/>
              <a:gd name="connsiteX4" fmla="*/ 674557 w 4286421"/>
              <a:gd name="connsiteY4" fmla="*/ 0 h 614596"/>
              <a:gd name="connsiteX0" fmla="*/ 247337 w 4286421"/>
              <a:gd name="connsiteY0" fmla="*/ 14990 h 614596"/>
              <a:gd name="connsiteX1" fmla="*/ 3529418 w 4286421"/>
              <a:gd name="connsiteY1" fmla="*/ 0 h 614596"/>
              <a:gd name="connsiteX2" fmla="*/ 4286421 w 4286421"/>
              <a:gd name="connsiteY2" fmla="*/ 614596 h 614596"/>
              <a:gd name="connsiteX3" fmla="*/ 0 w 4286421"/>
              <a:gd name="connsiteY3" fmla="*/ 614596 h 614596"/>
              <a:gd name="connsiteX4" fmla="*/ 247337 w 4286421"/>
              <a:gd name="connsiteY4" fmla="*/ 14990 h 614596"/>
              <a:gd name="connsiteX0" fmla="*/ 247337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47337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307299 w 4286421"/>
              <a:gd name="connsiteY0" fmla="*/ 1014 h 623106"/>
              <a:gd name="connsiteX1" fmla="*/ 3926658 w 4286421"/>
              <a:gd name="connsiteY1" fmla="*/ 1015 h 623106"/>
              <a:gd name="connsiteX2" fmla="*/ 4286421 w 4286421"/>
              <a:gd name="connsiteY2" fmla="*/ 623106 h 623106"/>
              <a:gd name="connsiteX3" fmla="*/ 0 w 4286421"/>
              <a:gd name="connsiteY3" fmla="*/ 623106 h 623106"/>
              <a:gd name="connsiteX4" fmla="*/ 307299 w 4286421"/>
              <a:gd name="connsiteY4" fmla="*/ 1014 h 623106"/>
              <a:gd name="connsiteX0" fmla="*/ 30729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07299 w 4286421"/>
              <a:gd name="connsiteY4" fmla="*/ 7494 h 629586"/>
              <a:gd name="connsiteX0" fmla="*/ 337279 w 4286421"/>
              <a:gd name="connsiteY0" fmla="*/ 14989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14989 h 629586"/>
              <a:gd name="connsiteX0" fmla="*/ 33727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7494 h 629586"/>
              <a:gd name="connsiteX0" fmla="*/ 33727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7494 h 62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6421" h="629586">
                <a:moveTo>
                  <a:pt x="337279" y="7494"/>
                </a:moveTo>
                <a:cubicBezTo>
                  <a:pt x="3929667" y="7494"/>
                  <a:pt x="289300" y="29980"/>
                  <a:pt x="3919163" y="0"/>
                </a:cubicBezTo>
                <a:lnTo>
                  <a:pt x="4286421" y="629586"/>
                </a:lnTo>
                <a:lnTo>
                  <a:pt x="0" y="629586"/>
                </a:lnTo>
                <a:lnTo>
                  <a:pt x="337279" y="74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450618" y="995500"/>
            <a:ext cx="52978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alibri Light" panose="020F0302020204030204" pitchFamily="34" charset="0"/>
              </a:rPr>
              <a:t>Общая протяженность </a:t>
            </a:r>
            <a:r>
              <a:rPr lang="ru-RU" sz="2000" dirty="0" err="1">
                <a:latin typeface="Calibri Light" panose="020F0302020204030204" pitchFamily="34" charset="0"/>
              </a:rPr>
              <a:t>аудируемых</a:t>
            </a:r>
            <a:r>
              <a:rPr lang="ru-RU" sz="2000" dirty="0">
                <a:latin typeface="Calibri Light" panose="020F0302020204030204" pitchFamily="34" charset="0"/>
              </a:rPr>
              <a:t> участков автомобильных дорог </a:t>
            </a:r>
            <a:r>
              <a:rPr lang="en-US" sz="2000" dirty="0">
                <a:latin typeface="Calibri Light" panose="020F0302020204030204" pitchFamily="34" charset="0"/>
              </a:rPr>
              <a:t>~</a:t>
            </a:r>
            <a:r>
              <a:rPr lang="ru-RU" sz="2000" dirty="0">
                <a:latin typeface="Calibri Light" panose="020F0302020204030204" pitchFamily="34" charset="0"/>
              </a:rPr>
              <a:t> 2402 км</a:t>
            </a:r>
          </a:p>
        </p:txBody>
      </p:sp>
      <p:sp>
        <p:nvSpPr>
          <p:cNvPr id="26" name="Прямоугольник 12"/>
          <p:cNvSpPr/>
          <p:nvPr/>
        </p:nvSpPr>
        <p:spPr>
          <a:xfrm>
            <a:off x="334963" y="3579186"/>
            <a:ext cx="3339889" cy="411987"/>
          </a:xfrm>
          <a:custGeom>
            <a:avLst/>
            <a:gdLst>
              <a:gd name="connsiteX0" fmla="*/ 0 w 4286421"/>
              <a:gd name="connsiteY0" fmla="*/ 0 h 622091"/>
              <a:gd name="connsiteX1" fmla="*/ 4286421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0 w 4286421"/>
              <a:gd name="connsiteY4" fmla="*/ 0 h 622091"/>
              <a:gd name="connsiteX0" fmla="*/ 674557 w 4286421"/>
              <a:gd name="connsiteY0" fmla="*/ 7495 h 622091"/>
              <a:gd name="connsiteX1" fmla="*/ 4286421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674557 w 4286421"/>
              <a:gd name="connsiteY4" fmla="*/ 7495 h 622091"/>
              <a:gd name="connsiteX0" fmla="*/ 674557 w 4286421"/>
              <a:gd name="connsiteY0" fmla="*/ 0 h 614596"/>
              <a:gd name="connsiteX1" fmla="*/ 3529418 w 4286421"/>
              <a:gd name="connsiteY1" fmla="*/ 0 h 614596"/>
              <a:gd name="connsiteX2" fmla="*/ 4286421 w 4286421"/>
              <a:gd name="connsiteY2" fmla="*/ 614596 h 614596"/>
              <a:gd name="connsiteX3" fmla="*/ 0 w 4286421"/>
              <a:gd name="connsiteY3" fmla="*/ 614596 h 614596"/>
              <a:gd name="connsiteX4" fmla="*/ 674557 w 4286421"/>
              <a:gd name="connsiteY4" fmla="*/ 0 h 614596"/>
              <a:gd name="connsiteX0" fmla="*/ 247337 w 4286421"/>
              <a:gd name="connsiteY0" fmla="*/ 14990 h 614596"/>
              <a:gd name="connsiteX1" fmla="*/ 3529418 w 4286421"/>
              <a:gd name="connsiteY1" fmla="*/ 0 h 614596"/>
              <a:gd name="connsiteX2" fmla="*/ 4286421 w 4286421"/>
              <a:gd name="connsiteY2" fmla="*/ 614596 h 614596"/>
              <a:gd name="connsiteX3" fmla="*/ 0 w 4286421"/>
              <a:gd name="connsiteY3" fmla="*/ 614596 h 614596"/>
              <a:gd name="connsiteX4" fmla="*/ 247337 w 4286421"/>
              <a:gd name="connsiteY4" fmla="*/ 14990 h 614596"/>
              <a:gd name="connsiteX0" fmla="*/ 247337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47337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307299 w 4286421"/>
              <a:gd name="connsiteY0" fmla="*/ 1014 h 623106"/>
              <a:gd name="connsiteX1" fmla="*/ 3926658 w 4286421"/>
              <a:gd name="connsiteY1" fmla="*/ 1015 h 623106"/>
              <a:gd name="connsiteX2" fmla="*/ 4286421 w 4286421"/>
              <a:gd name="connsiteY2" fmla="*/ 623106 h 623106"/>
              <a:gd name="connsiteX3" fmla="*/ 0 w 4286421"/>
              <a:gd name="connsiteY3" fmla="*/ 623106 h 623106"/>
              <a:gd name="connsiteX4" fmla="*/ 307299 w 4286421"/>
              <a:gd name="connsiteY4" fmla="*/ 1014 h 623106"/>
              <a:gd name="connsiteX0" fmla="*/ 30729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07299 w 4286421"/>
              <a:gd name="connsiteY4" fmla="*/ 7494 h 629586"/>
              <a:gd name="connsiteX0" fmla="*/ 337279 w 4286421"/>
              <a:gd name="connsiteY0" fmla="*/ 14989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14989 h 629586"/>
              <a:gd name="connsiteX0" fmla="*/ 33727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7494 h 629586"/>
              <a:gd name="connsiteX0" fmla="*/ 33727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7494 h 62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6421" h="629586">
                <a:moveTo>
                  <a:pt x="337279" y="7494"/>
                </a:moveTo>
                <a:cubicBezTo>
                  <a:pt x="3929667" y="7494"/>
                  <a:pt x="289300" y="29980"/>
                  <a:pt x="3919163" y="0"/>
                </a:cubicBezTo>
                <a:lnTo>
                  <a:pt x="4286421" y="629586"/>
                </a:lnTo>
                <a:lnTo>
                  <a:pt x="0" y="629586"/>
                </a:lnTo>
                <a:lnTo>
                  <a:pt x="337279" y="74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2021027" y="4336968"/>
            <a:ext cx="169823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Calibri Light" panose="020F0302020204030204" pitchFamily="34" charset="0"/>
              </a:rPr>
              <a:t>26 июня 2017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58702" y="5999660"/>
            <a:ext cx="170271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Calibri Light" panose="020F0302020204030204" pitchFamily="34" charset="0"/>
              </a:rPr>
              <a:t>   23 марта 2018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78765" y="3625718"/>
            <a:ext cx="3203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Сроки проведения аудита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13" b="23310"/>
          <a:stretch/>
        </p:blipFill>
        <p:spPr>
          <a:xfrm>
            <a:off x="185778" y="5181273"/>
            <a:ext cx="2182658" cy="166269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134086" y="3975615"/>
            <a:ext cx="598536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Аудит проводился в разное время суток и при разных погодных условиях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301196" y="5779240"/>
            <a:ext cx="726022" cy="712945"/>
            <a:chOff x="1107029" y="4818674"/>
            <a:chExt cx="516448" cy="516448"/>
          </a:xfrm>
          <a:solidFill>
            <a:schemeClr val="accent1"/>
          </a:solidFill>
        </p:grpSpPr>
        <p:sp>
          <p:nvSpPr>
            <p:cNvPr id="11" name="Капля 10"/>
            <p:cNvSpPr/>
            <p:nvPr/>
          </p:nvSpPr>
          <p:spPr>
            <a:xfrm rot="8100000">
              <a:off x="1107029" y="4818674"/>
              <a:ext cx="516448" cy="516448"/>
            </a:xfrm>
            <a:prstGeom prst="teardrop">
              <a:avLst>
                <a:gd name="adj" fmla="val 1387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6"/>
                </a:solidFill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836" y="4906368"/>
              <a:ext cx="350834" cy="350834"/>
            </a:xfrm>
            <a:prstGeom prst="rect">
              <a:avLst/>
            </a:prstGeom>
            <a:grpFill/>
          </p:spPr>
        </p:pic>
      </p:grpSp>
      <p:grpSp>
        <p:nvGrpSpPr>
          <p:cNvPr id="6" name="Группа 5"/>
          <p:cNvGrpSpPr/>
          <p:nvPr/>
        </p:nvGrpSpPr>
        <p:grpSpPr>
          <a:xfrm>
            <a:off x="1417606" y="4208841"/>
            <a:ext cx="678387" cy="678387"/>
            <a:chOff x="1105075" y="5674783"/>
            <a:chExt cx="516448" cy="516448"/>
          </a:xfrm>
          <a:solidFill>
            <a:schemeClr val="accent1"/>
          </a:solidFill>
        </p:grpSpPr>
        <p:sp>
          <p:nvSpPr>
            <p:cNvPr id="40" name="Капля 39"/>
            <p:cNvSpPr/>
            <p:nvPr/>
          </p:nvSpPr>
          <p:spPr>
            <a:xfrm rot="8100000">
              <a:off x="1105075" y="5674783"/>
              <a:ext cx="516448" cy="516448"/>
            </a:xfrm>
            <a:prstGeom prst="teardrop">
              <a:avLst>
                <a:gd name="adj" fmla="val 1387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6"/>
                </a:solidFill>
              </a:endParaRP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777" y="5833882"/>
              <a:ext cx="238985" cy="238985"/>
            </a:xfrm>
            <a:prstGeom prst="rect">
              <a:avLst/>
            </a:prstGeom>
            <a:grpFill/>
          </p:spPr>
        </p:pic>
      </p:grpSp>
      <p:pic>
        <p:nvPicPr>
          <p:cNvPr id="28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9048493" y="7109"/>
            <a:ext cx="3143507" cy="45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529" y="560690"/>
            <a:ext cx="2067257" cy="27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84" y="-21122"/>
            <a:ext cx="685428" cy="5559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1928786" y="656696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Calibri Light" panose="020F0302020204030204" pitchFamily="34" charset="0"/>
              </a:rPr>
              <a:t>14</a:t>
            </a:r>
            <a:endParaRPr lang="ru-RU" sz="1200" dirty="0">
              <a:latin typeface="Calibri Light" panose="020F0302020204030204" pitchFamily="34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5166160" y="1699155"/>
            <a:ext cx="5953289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5134086" y="954469"/>
            <a:ext cx="5985363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748" y="1042051"/>
            <a:ext cx="378870" cy="37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3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Прямоугольник 62"/>
          <p:cNvSpPr/>
          <p:nvPr/>
        </p:nvSpPr>
        <p:spPr>
          <a:xfrm>
            <a:off x="9124840" y="4959100"/>
            <a:ext cx="3056276" cy="18898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/>
        </p:nvSpPr>
        <p:spPr>
          <a:xfrm>
            <a:off x="6131574" y="4965947"/>
            <a:ext cx="2994872" cy="189119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3039678" y="4990770"/>
            <a:ext cx="3085077" cy="18581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9116972" y="3114492"/>
            <a:ext cx="3075028" cy="18651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3054944" y="3123784"/>
            <a:ext cx="3071673" cy="18651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3024788" y="1248848"/>
            <a:ext cx="3026207" cy="187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9126446" y="1259611"/>
            <a:ext cx="3063804" cy="1857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6064247" y="1259611"/>
            <a:ext cx="3049700" cy="18573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6399" y="30119"/>
            <a:ext cx="5096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ЦЕЛИ ПРОВЕДЕНИЯ АУДИТА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147" y="1259612"/>
            <a:ext cx="3047725" cy="1872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469469" y="1252762"/>
            <a:ext cx="2657148" cy="18641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1928786" y="658882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Calibri Light" panose="020F0302020204030204" pitchFamily="34" charset="0"/>
              </a:rPr>
              <a:t>15</a:t>
            </a:r>
            <a:endParaRPr lang="ru-RU" sz="1200" dirty="0">
              <a:latin typeface="Calibri Light" panose="020F0302020204030204" pitchFamily="34" charset="0"/>
            </a:endParaRPr>
          </a:p>
        </p:txBody>
      </p:sp>
      <p:sp>
        <p:nvSpPr>
          <p:cNvPr id="38" name="Прямоугольный треугольник 37"/>
          <p:cNvSpPr/>
          <p:nvPr/>
        </p:nvSpPr>
        <p:spPr>
          <a:xfrm rot="13500000">
            <a:off x="2912455" y="2056196"/>
            <a:ext cx="278832" cy="278832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ый треугольник 38"/>
          <p:cNvSpPr/>
          <p:nvPr/>
        </p:nvSpPr>
        <p:spPr>
          <a:xfrm rot="13500000">
            <a:off x="8213700" y="2049347"/>
            <a:ext cx="278832" cy="278832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ый треугольник 39"/>
          <p:cNvSpPr/>
          <p:nvPr/>
        </p:nvSpPr>
        <p:spPr>
          <a:xfrm rot="13500000">
            <a:off x="2889807" y="5785397"/>
            <a:ext cx="278832" cy="278832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ый треугольник 40"/>
          <p:cNvSpPr/>
          <p:nvPr/>
        </p:nvSpPr>
        <p:spPr>
          <a:xfrm rot="13500000">
            <a:off x="8974531" y="2048857"/>
            <a:ext cx="278832" cy="278832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ый треугольник 42"/>
          <p:cNvSpPr/>
          <p:nvPr/>
        </p:nvSpPr>
        <p:spPr>
          <a:xfrm rot="13500000">
            <a:off x="8977556" y="3902026"/>
            <a:ext cx="278832" cy="278832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590425" y="1751332"/>
            <a:ext cx="2047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libri Light" panose="020F0302020204030204" pitchFamily="34" charset="0"/>
              </a:rPr>
              <a:t>Снижение числа ДТП и тяжести их последствий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226387" y="5348962"/>
            <a:ext cx="28121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libri Light" panose="020F0302020204030204" pitchFamily="34" charset="0"/>
              </a:rPr>
              <a:t>Выявление недостатков транспортно-эксплуатационного состояния дороги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247341" y="5088467"/>
            <a:ext cx="29062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libri Light" panose="020F0302020204030204" pitchFamily="34" charset="0"/>
              </a:rPr>
              <a:t>Разработка предложений по снижению уровня аварийности и устранению потенциально опасных мест, способствующих возникновению ДТП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182" y="1618268"/>
            <a:ext cx="1203260" cy="12032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374" y="5426600"/>
            <a:ext cx="931068" cy="9310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88" y="1417469"/>
            <a:ext cx="1534759" cy="15347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263" y="3344676"/>
            <a:ext cx="1433705" cy="1433705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0" y="-11883"/>
            <a:ext cx="12192000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9254870" y="1733947"/>
            <a:ext cx="2933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libri Light" panose="020F0302020204030204" pitchFamily="34" charset="0"/>
              </a:rPr>
              <a:t>Определение причин и фактов аварийности в местах концентрации ДТП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-14671" y="3125619"/>
            <a:ext cx="3066543" cy="187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24581" y="3548285"/>
            <a:ext cx="22073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libri Light" panose="020F0302020204030204" pitchFamily="34" charset="0"/>
              </a:rPr>
              <a:t>Предотвращение возникновения мест концентрации ДТП</a:t>
            </a:r>
          </a:p>
        </p:txBody>
      </p:sp>
      <p:sp>
        <p:nvSpPr>
          <p:cNvPr id="42" name="Прямоугольный треугольник 41"/>
          <p:cNvSpPr/>
          <p:nvPr/>
        </p:nvSpPr>
        <p:spPr>
          <a:xfrm rot="13500000">
            <a:off x="2912455" y="3922203"/>
            <a:ext cx="278832" cy="278832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271" y="3398420"/>
            <a:ext cx="1249634" cy="1249634"/>
          </a:xfrm>
          <a:prstGeom prst="rect">
            <a:avLst/>
          </a:prstGeom>
        </p:spPr>
      </p:pic>
      <p:sp>
        <p:nvSpPr>
          <p:cNvPr id="57" name="Прямоугольник 56"/>
          <p:cNvSpPr/>
          <p:nvPr/>
        </p:nvSpPr>
        <p:spPr>
          <a:xfrm>
            <a:off x="6124755" y="3111068"/>
            <a:ext cx="2989193" cy="1860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223459" y="3284573"/>
            <a:ext cx="2807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libri Light" panose="020F0302020204030204" pitchFamily="34" charset="0"/>
              </a:rPr>
              <a:t>Выявление технических средств организации движения, не отвечающих современным требованиям</a:t>
            </a:r>
          </a:p>
        </p:txBody>
      </p:sp>
      <p:sp>
        <p:nvSpPr>
          <p:cNvPr id="59" name="Прямоугольный треугольник 58"/>
          <p:cNvSpPr/>
          <p:nvPr/>
        </p:nvSpPr>
        <p:spPr>
          <a:xfrm rot="13500000">
            <a:off x="8986367" y="5772129"/>
            <a:ext cx="278832" cy="278832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-17742" y="4991626"/>
            <a:ext cx="3056072" cy="186637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09" y="5274202"/>
            <a:ext cx="1314625" cy="1314625"/>
          </a:xfrm>
          <a:prstGeom prst="rect">
            <a:avLst/>
          </a:prstGeom>
        </p:spPr>
      </p:pic>
      <p:pic>
        <p:nvPicPr>
          <p:cNvPr id="67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9031059" y="86993"/>
            <a:ext cx="3143507" cy="45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095" y="640574"/>
            <a:ext cx="2067257" cy="27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150" y="58762"/>
            <a:ext cx="685428" cy="55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8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t="18054" r="105" b="29151"/>
          <a:stretch/>
        </p:blipFill>
        <p:spPr>
          <a:xfrm>
            <a:off x="3978276" y="3982908"/>
            <a:ext cx="8213723" cy="289234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978276" y="-8303"/>
            <a:ext cx="365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>
                <a:solidFill>
                  <a:schemeClr val="accent1"/>
                </a:solidFill>
                <a:latin typeface="Century Gothic" panose="020B0502020202020204" pitchFamily="34" charset="0"/>
              </a:rPr>
              <a:t>РОЛЬ аудита БДД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51230" y="1919580"/>
            <a:ext cx="77407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00050"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езависимый детальный систематический анализ безопасности дорожного движения на автомобильных дорогах направленный на выявление и устранение потенциально опасных мест, влияющих на риск совершения ДТП и выработка превентивных мер по их устранению, а также снижению количества ДТП и тяжести их последствий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911352" y="65810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16</a:t>
            </a:r>
            <a:endParaRPr lang="ru-RU" sz="12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8" r="5817"/>
          <a:stretch/>
        </p:blipFill>
        <p:spPr>
          <a:xfrm>
            <a:off x="0" y="0"/>
            <a:ext cx="3978277" cy="3994879"/>
          </a:xfrm>
          <a:prstGeom prst="rect">
            <a:avLst/>
          </a:prstGeom>
        </p:spPr>
      </p:pic>
      <p:sp>
        <p:nvSpPr>
          <p:cNvPr id="25" name="Прямоугольник 12"/>
          <p:cNvSpPr/>
          <p:nvPr/>
        </p:nvSpPr>
        <p:spPr>
          <a:xfrm rot="16200000">
            <a:off x="2203803" y="1891753"/>
            <a:ext cx="3133381" cy="415568"/>
          </a:xfrm>
          <a:custGeom>
            <a:avLst/>
            <a:gdLst>
              <a:gd name="connsiteX0" fmla="*/ 0 w 4286421"/>
              <a:gd name="connsiteY0" fmla="*/ 0 h 622091"/>
              <a:gd name="connsiteX1" fmla="*/ 4286421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0 w 4286421"/>
              <a:gd name="connsiteY4" fmla="*/ 0 h 622091"/>
              <a:gd name="connsiteX0" fmla="*/ 674557 w 4286421"/>
              <a:gd name="connsiteY0" fmla="*/ 7495 h 622091"/>
              <a:gd name="connsiteX1" fmla="*/ 4286421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674557 w 4286421"/>
              <a:gd name="connsiteY4" fmla="*/ 7495 h 622091"/>
              <a:gd name="connsiteX0" fmla="*/ 674557 w 4286421"/>
              <a:gd name="connsiteY0" fmla="*/ 0 h 614596"/>
              <a:gd name="connsiteX1" fmla="*/ 3529418 w 4286421"/>
              <a:gd name="connsiteY1" fmla="*/ 0 h 614596"/>
              <a:gd name="connsiteX2" fmla="*/ 4286421 w 4286421"/>
              <a:gd name="connsiteY2" fmla="*/ 614596 h 614596"/>
              <a:gd name="connsiteX3" fmla="*/ 0 w 4286421"/>
              <a:gd name="connsiteY3" fmla="*/ 614596 h 614596"/>
              <a:gd name="connsiteX4" fmla="*/ 674557 w 4286421"/>
              <a:gd name="connsiteY4" fmla="*/ 0 h 614596"/>
              <a:gd name="connsiteX0" fmla="*/ 247337 w 4286421"/>
              <a:gd name="connsiteY0" fmla="*/ 14990 h 614596"/>
              <a:gd name="connsiteX1" fmla="*/ 3529418 w 4286421"/>
              <a:gd name="connsiteY1" fmla="*/ 0 h 614596"/>
              <a:gd name="connsiteX2" fmla="*/ 4286421 w 4286421"/>
              <a:gd name="connsiteY2" fmla="*/ 614596 h 614596"/>
              <a:gd name="connsiteX3" fmla="*/ 0 w 4286421"/>
              <a:gd name="connsiteY3" fmla="*/ 614596 h 614596"/>
              <a:gd name="connsiteX4" fmla="*/ 247337 w 4286421"/>
              <a:gd name="connsiteY4" fmla="*/ 14990 h 614596"/>
              <a:gd name="connsiteX0" fmla="*/ 247337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47337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307299 w 4286421"/>
              <a:gd name="connsiteY0" fmla="*/ 1014 h 623106"/>
              <a:gd name="connsiteX1" fmla="*/ 3926658 w 4286421"/>
              <a:gd name="connsiteY1" fmla="*/ 1015 h 623106"/>
              <a:gd name="connsiteX2" fmla="*/ 4286421 w 4286421"/>
              <a:gd name="connsiteY2" fmla="*/ 623106 h 623106"/>
              <a:gd name="connsiteX3" fmla="*/ 0 w 4286421"/>
              <a:gd name="connsiteY3" fmla="*/ 623106 h 623106"/>
              <a:gd name="connsiteX4" fmla="*/ 307299 w 4286421"/>
              <a:gd name="connsiteY4" fmla="*/ 1014 h 623106"/>
              <a:gd name="connsiteX0" fmla="*/ 30729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07299 w 4286421"/>
              <a:gd name="connsiteY4" fmla="*/ 7494 h 629586"/>
              <a:gd name="connsiteX0" fmla="*/ 337279 w 4286421"/>
              <a:gd name="connsiteY0" fmla="*/ 14989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14989 h 629586"/>
              <a:gd name="connsiteX0" fmla="*/ 33727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7494 h 629586"/>
              <a:gd name="connsiteX0" fmla="*/ 33727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7494 h 62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6421" h="629586">
                <a:moveTo>
                  <a:pt x="337279" y="7494"/>
                </a:moveTo>
                <a:cubicBezTo>
                  <a:pt x="3929667" y="7494"/>
                  <a:pt x="289300" y="29980"/>
                  <a:pt x="3919163" y="0"/>
                </a:cubicBezTo>
                <a:lnTo>
                  <a:pt x="4286421" y="629586"/>
                </a:lnTo>
                <a:lnTo>
                  <a:pt x="0" y="629586"/>
                </a:lnTo>
                <a:lnTo>
                  <a:pt x="337279" y="74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451230" y="1073972"/>
            <a:ext cx="7723336" cy="646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587" tIns="110587" rIns="110587" bIns="110587" numCol="1" spcCol="1270" anchor="ctr" anchorCtr="0">
            <a:noAutofit/>
          </a:bodyPr>
          <a:lstStyle/>
          <a:p>
            <a:pPr algn="just" defTabSz="400050"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нтегрированный инструмент по решению задач в сфере организации и безопасности дорожного движения помимо традиционных методов и решений, заложенных в рамках программ по обеспечению БДД и содержания дорог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4192" y="4344277"/>
            <a:ext cx="355408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00050">
              <a:spcBef>
                <a:spcPct val="0"/>
              </a:spcBef>
              <a:spcAft>
                <a:spcPct val="35000"/>
              </a:spcAft>
            </a:pPr>
            <a:r>
              <a:rPr lang="ru-RU" sz="1600" cap="all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Основа для разработки Программы повышения уровня безопасности дорожного движения в 2018 - 2020 годах на автомобильных дорогах Государственной компании «Российские автомобильные дороги» - «Безопасная Дорога»</a:t>
            </a:r>
            <a:endParaRPr lang="ru-RU" sz="1600" cap="all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15334" y="3030521"/>
            <a:ext cx="77766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00050"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екомендации включающие, эффективные </a:t>
            </a:r>
            <a:r>
              <a:rPr lang="ru-RU" sz="1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некапиталоемкие</a:t>
            </a:r>
            <a:r>
              <a:rPr lang="ru-RU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капиталоемкие мероприятия по ликвидации мест концентрации ДТП, мероприятия, направленные на устранение потенциально опасных мест, влияющих на риск возникновения ДТП и тяжести их последствий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0" y="6406380"/>
            <a:ext cx="3704033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0" y="4330955"/>
            <a:ext cx="3726611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3" y="4350496"/>
            <a:ext cx="378870" cy="3788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35" y="1087941"/>
            <a:ext cx="464400" cy="4644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593" y="3125308"/>
            <a:ext cx="464400" cy="46440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972" y="1997439"/>
            <a:ext cx="464400" cy="464400"/>
          </a:xfrm>
          <a:prstGeom prst="rect">
            <a:avLst/>
          </a:prstGeom>
        </p:spPr>
      </p:pic>
      <p:pic>
        <p:nvPicPr>
          <p:cNvPr id="22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9031059" y="86993"/>
            <a:ext cx="3143507" cy="45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095" y="640574"/>
            <a:ext cx="2067257" cy="27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150" y="58762"/>
            <a:ext cx="685428" cy="555960"/>
          </a:xfrm>
          <a:prstGeom prst="rect">
            <a:avLst/>
          </a:prstGeom>
        </p:spPr>
      </p:pic>
      <p:sp>
        <p:nvSpPr>
          <p:cNvPr id="34" name="Прямоугольник 12"/>
          <p:cNvSpPr/>
          <p:nvPr/>
        </p:nvSpPr>
        <p:spPr>
          <a:xfrm rot="10800000">
            <a:off x="4970723" y="3952680"/>
            <a:ext cx="6493782" cy="587250"/>
          </a:xfrm>
          <a:custGeom>
            <a:avLst/>
            <a:gdLst>
              <a:gd name="connsiteX0" fmla="*/ 0 w 4286421"/>
              <a:gd name="connsiteY0" fmla="*/ 0 h 622091"/>
              <a:gd name="connsiteX1" fmla="*/ 4286421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0 w 4286421"/>
              <a:gd name="connsiteY4" fmla="*/ 0 h 622091"/>
              <a:gd name="connsiteX0" fmla="*/ 674557 w 4286421"/>
              <a:gd name="connsiteY0" fmla="*/ 7495 h 622091"/>
              <a:gd name="connsiteX1" fmla="*/ 4286421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674557 w 4286421"/>
              <a:gd name="connsiteY4" fmla="*/ 7495 h 622091"/>
              <a:gd name="connsiteX0" fmla="*/ 674557 w 4286421"/>
              <a:gd name="connsiteY0" fmla="*/ 0 h 614596"/>
              <a:gd name="connsiteX1" fmla="*/ 3529418 w 4286421"/>
              <a:gd name="connsiteY1" fmla="*/ 0 h 614596"/>
              <a:gd name="connsiteX2" fmla="*/ 4286421 w 4286421"/>
              <a:gd name="connsiteY2" fmla="*/ 614596 h 614596"/>
              <a:gd name="connsiteX3" fmla="*/ 0 w 4286421"/>
              <a:gd name="connsiteY3" fmla="*/ 614596 h 614596"/>
              <a:gd name="connsiteX4" fmla="*/ 674557 w 4286421"/>
              <a:gd name="connsiteY4" fmla="*/ 0 h 614596"/>
              <a:gd name="connsiteX0" fmla="*/ 247337 w 4286421"/>
              <a:gd name="connsiteY0" fmla="*/ 14990 h 614596"/>
              <a:gd name="connsiteX1" fmla="*/ 3529418 w 4286421"/>
              <a:gd name="connsiteY1" fmla="*/ 0 h 614596"/>
              <a:gd name="connsiteX2" fmla="*/ 4286421 w 4286421"/>
              <a:gd name="connsiteY2" fmla="*/ 614596 h 614596"/>
              <a:gd name="connsiteX3" fmla="*/ 0 w 4286421"/>
              <a:gd name="connsiteY3" fmla="*/ 614596 h 614596"/>
              <a:gd name="connsiteX4" fmla="*/ 247337 w 4286421"/>
              <a:gd name="connsiteY4" fmla="*/ 14990 h 614596"/>
              <a:gd name="connsiteX0" fmla="*/ 247337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47337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307299 w 4286421"/>
              <a:gd name="connsiteY0" fmla="*/ 1014 h 623106"/>
              <a:gd name="connsiteX1" fmla="*/ 3926658 w 4286421"/>
              <a:gd name="connsiteY1" fmla="*/ 1015 h 623106"/>
              <a:gd name="connsiteX2" fmla="*/ 4286421 w 4286421"/>
              <a:gd name="connsiteY2" fmla="*/ 623106 h 623106"/>
              <a:gd name="connsiteX3" fmla="*/ 0 w 4286421"/>
              <a:gd name="connsiteY3" fmla="*/ 623106 h 623106"/>
              <a:gd name="connsiteX4" fmla="*/ 307299 w 4286421"/>
              <a:gd name="connsiteY4" fmla="*/ 1014 h 623106"/>
              <a:gd name="connsiteX0" fmla="*/ 30729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07299 w 4286421"/>
              <a:gd name="connsiteY4" fmla="*/ 7494 h 629586"/>
              <a:gd name="connsiteX0" fmla="*/ 337279 w 4286421"/>
              <a:gd name="connsiteY0" fmla="*/ 14989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14989 h 629586"/>
              <a:gd name="connsiteX0" fmla="*/ 33727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7494 h 629586"/>
              <a:gd name="connsiteX0" fmla="*/ 33727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7494 h 62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6421" h="629586">
                <a:moveTo>
                  <a:pt x="337279" y="7494"/>
                </a:moveTo>
                <a:cubicBezTo>
                  <a:pt x="3929667" y="7494"/>
                  <a:pt x="289300" y="29980"/>
                  <a:pt x="3919163" y="0"/>
                </a:cubicBezTo>
                <a:lnTo>
                  <a:pt x="4286421" y="629586"/>
                </a:lnTo>
                <a:lnTo>
                  <a:pt x="0" y="629586"/>
                </a:lnTo>
                <a:lnTo>
                  <a:pt x="337279" y="74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4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Прямоугольник 63"/>
          <p:cNvSpPr/>
          <p:nvPr/>
        </p:nvSpPr>
        <p:spPr>
          <a:xfrm>
            <a:off x="9171937" y="1440503"/>
            <a:ext cx="3020063" cy="27534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5954718" y="4008474"/>
            <a:ext cx="3338138" cy="28376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2892056" y="1428599"/>
            <a:ext cx="3155319" cy="27087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0" y="4137347"/>
            <a:ext cx="3011198" cy="27206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0" y="22527"/>
            <a:ext cx="3315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ЗАДАЧИ АУДИТА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-3392" y="4716502"/>
            <a:ext cx="28048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Аудит участков концентрации дорожно-транспортных происшествий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74394" y="2110763"/>
            <a:ext cx="3065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Аудит дорожных условий и технических средств организации дорожного движения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71937" y="1952414"/>
            <a:ext cx="30200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Специальный аудит (остановочные пункты, пешеходные переходы, участки дорог с наружным освещением)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43544" y="4365873"/>
            <a:ext cx="31283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Аудит состояния безопасности  дорожного движения с точки зрения различных категорий ее пользователей (водителя, пешехода, пассажира, эксперта)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0" y="-11883"/>
            <a:ext cx="12192000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9031059" y="86993"/>
            <a:ext cx="3143507" cy="45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095" y="640574"/>
            <a:ext cx="2067257" cy="27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150" y="58762"/>
            <a:ext cx="685428" cy="5559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3390" y="1428599"/>
            <a:ext cx="2925762" cy="2708748"/>
          </a:xfrm>
          <a:prstGeom prst="rect">
            <a:avLst/>
          </a:prstGeom>
          <a:blipFill dpi="0" rotWithShape="1">
            <a:blip r:embed="rId5"/>
            <a:srcRect/>
            <a:stretch>
              <a:fillRect l="-1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2922372" y="4149252"/>
            <a:ext cx="3125003" cy="2708748"/>
          </a:xfrm>
          <a:prstGeom prst="rect">
            <a:avLst/>
          </a:prstGeom>
          <a:blipFill dpi="0" rotWithShape="1">
            <a:blip r:embed="rId6"/>
            <a:srcRect/>
            <a:stretch>
              <a:fillRect l="-2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ый треугольник 31"/>
          <p:cNvSpPr/>
          <p:nvPr/>
        </p:nvSpPr>
        <p:spPr>
          <a:xfrm rot="8100000">
            <a:off x="1312645" y="3973204"/>
            <a:ext cx="384915" cy="384915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ый треугольник 56"/>
          <p:cNvSpPr/>
          <p:nvPr/>
        </p:nvSpPr>
        <p:spPr>
          <a:xfrm rot="18900000">
            <a:off x="4400617" y="3938496"/>
            <a:ext cx="384915" cy="384915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6047375" y="1428599"/>
            <a:ext cx="3125003" cy="2708748"/>
          </a:xfrm>
          <a:prstGeom prst="rect">
            <a:avLst/>
          </a:prstGeom>
          <a:blipFill dpi="0" rotWithShape="1">
            <a:blip r:embed="rId7"/>
            <a:srcRect/>
            <a:stretch>
              <a:fillRect l="-2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ый треугольник 61"/>
          <p:cNvSpPr/>
          <p:nvPr/>
        </p:nvSpPr>
        <p:spPr>
          <a:xfrm rot="8100000">
            <a:off x="7455433" y="3973204"/>
            <a:ext cx="384915" cy="384915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9166855" y="4130953"/>
            <a:ext cx="3007712" cy="2715142"/>
          </a:xfrm>
          <a:prstGeom prst="rect">
            <a:avLst/>
          </a:prstGeom>
          <a:blipFill dpi="0" rotWithShape="1">
            <a:blip r:embed="rId8"/>
            <a:srcRect/>
            <a:stretch>
              <a:fillRect l="-2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ый треугольник 64"/>
          <p:cNvSpPr/>
          <p:nvPr/>
        </p:nvSpPr>
        <p:spPr>
          <a:xfrm rot="18900000">
            <a:off x="10433780" y="3944889"/>
            <a:ext cx="384915" cy="384915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11928786" y="656909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17</a:t>
            </a:r>
            <a:endParaRPr lang="ru-RU" sz="12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61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348" y="43710"/>
            <a:ext cx="5035353" cy="5175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cap="all" dirty="0">
                <a:solidFill>
                  <a:schemeClr val="accent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База исходных данных</a:t>
            </a:r>
            <a:endParaRPr lang="ru-RU" sz="2800" cap="all" dirty="0">
              <a:solidFill>
                <a:schemeClr val="accent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9989" y="778656"/>
            <a:ext cx="8191916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900430" algn="l"/>
                <a:tab pos="3886200" algn="l"/>
              </a:tabLst>
            </a:pPr>
            <a:r>
              <a:rPr lang="ru-RU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Качество проводимого аудита безопасности во многом зависит от полноты и точности информации, которая была получена в процессе сбора исходных данных</a:t>
            </a:r>
          </a:p>
        </p:txBody>
      </p:sp>
      <p:pic>
        <p:nvPicPr>
          <p:cNvPr id="15" name="Picture 2" descr="M:\ИНВЕСТИЦИОННЫЙ ДЕПАРТАМЕНТ\Отдел маркетинга и взаимодействия с инвесторами\Контент\Дизайны\_1_~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" t="70698"/>
          <a:stretch/>
        </p:blipFill>
        <p:spPr bwMode="auto">
          <a:xfrm>
            <a:off x="0" y="5489163"/>
            <a:ext cx="12192000" cy="137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17166" y="6467206"/>
            <a:ext cx="2057400" cy="365125"/>
          </a:xfrm>
        </p:spPr>
        <p:txBody>
          <a:bodyPr/>
          <a:lstStyle/>
          <a:p>
            <a:fld id="{803B8025-4AF8-4D10-8866-1F70CE797576}" type="slidenum">
              <a:rPr lang="ru-RU" smtClean="0">
                <a:solidFill>
                  <a:schemeClr val="tx1"/>
                </a:solidFill>
                <a:latin typeface="Calibri Light" panose="020F0302020204030204" pitchFamily="34" charset="0"/>
              </a:rPr>
              <a:t>15</a:t>
            </a:fld>
            <a:endParaRPr lang="ru-RU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9732870" y="3271909"/>
            <a:ext cx="20644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1"/>
                </a:solidFill>
              </a:rPr>
              <a:t>База данных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86965" y="3196300"/>
            <a:ext cx="21512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j-lt"/>
              </a:rPr>
              <a:t>Данные об </a:t>
            </a:r>
          </a:p>
          <a:p>
            <a:pPr algn="ctr"/>
            <a:r>
              <a:rPr lang="ru-RU" sz="1600" dirty="0">
                <a:latin typeface="+mj-lt"/>
              </a:rPr>
              <a:t>аварийности за последние 4 года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004656" y="5707235"/>
            <a:ext cx="23108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j-lt"/>
              </a:rPr>
              <a:t>Данные о характеристиках транспортных потоков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3012970" y="3319411"/>
            <a:ext cx="21624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j-lt"/>
              </a:rPr>
              <a:t>ПОДД и технические паспорта </a:t>
            </a:r>
            <a:r>
              <a:rPr lang="ru-RU" sz="1600" dirty="0" err="1">
                <a:latin typeface="+mj-lt"/>
              </a:rPr>
              <a:t>а.д</a:t>
            </a:r>
            <a:r>
              <a:rPr lang="ru-RU" sz="1600" dirty="0">
                <a:latin typeface="+mj-lt"/>
              </a:rPr>
              <a:t>.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5482119" y="3319411"/>
            <a:ext cx="28265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j-lt"/>
              </a:rPr>
              <a:t>Данные по диагностике </a:t>
            </a:r>
            <a:r>
              <a:rPr lang="ru-RU" sz="1600" dirty="0" err="1">
                <a:latin typeface="+mj-lt"/>
              </a:rPr>
              <a:t>а.д</a:t>
            </a:r>
            <a:r>
              <a:rPr lang="ru-RU" sz="1600" dirty="0">
                <a:latin typeface="+mj-lt"/>
              </a:rPr>
              <a:t>. </a:t>
            </a:r>
          </a:p>
          <a:p>
            <a:pPr algn="ctr"/>
            <a:r>
              <a:rPr lang="ru-RU" sz="1600" dirty="0">
                <a:latin typeface="+mj-lt"/>
              </a:rPr>
              <a:t>за 2016-2017 годы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5695958" y="5707235"/>
            <a:ext cx="1990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j-lt"/>
              </a:rPr>
              <a:t>Контакты сотрудников, отвечающих за БДД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258296" y="5830346"/>
            <a:ext cx="22352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j-lt"/>
              </a:rPr>
              <a:t>Паспорта Светофорных объектов</a:t>
            </a:r>
          </a:p>
        </p:txBody>
      </p:sp>
      <p:cxnSp>
        <p:nvCxnSpPr>
          <p:cNvPr id="6" name="Прямая соединительная линия 5"/>
          <p:cNvCxnSpPr>
            <a:cxnSpLocks/>
          </p:cNvCxnSpPr>
          <p:nvPr/>
        </p:nvCxnSpPr>
        <p:spPr>
          <a:xfrm>
            <a:off x="158906" y="1554361"/>
            <a:ext cx="842398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>
            <a:cxnSpLocks/>
          </p:cNvCxnSpPr>
          <p:nvPr/>
        </p:nvCxnSpPr>
        <p:spPr>
          <a:xfrm>
            <a:off x="158905" y="712570"/>
            <a:ext cx="8309686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Нашивка 20"/>
          <p:cNvSpPr/>
          <p:nvPr/>
        </p:nvSpPr>
        <p:spPr>
          <a:xfrm>
            <a:off x="8384989" y="1724584"/>
            <a:ext cx="1179657" cy="4505231"/>
          </a:xfrm>
          <a:prstGeom prst="chevron">
            <a:avLst>
              <a:gd name="adj" fmla="val 9763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3327141" y="1757686"/>
            <a:ext cx="1516933" cy="1516933"/>
          </a:xfrm>
          <a:prstGeom prst="ellipse">
            <a:avLst/>
          </a:prstGeom>
          <a:blipFill>
            <a:blip r:embed="rId3"/>
            <a:stretch>
              <a:fillRect l="-35000" r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/>
          <p:nvPr/>
        </p:nvSpPr>
        <p:spPr>
          <a:xfrm>
            <a:off x="6034468" y="1757686"/>
            <a:ext cx="1516933" cy="1516933"/>
          </a:xfrm>
          <a:prstGeom prst="ellipse">
            <a:avLst/>
          </a:prstGeom>
          <a:blipFill>
            <a:blip r:embed="rId4"/>
            <a:stretch>
              <a:fillRect l="-35000" r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489989" y="1741727"/>
            <a:ext cx="1548850" cy="1548850"/>
          </a:xfrm>
          <a:prstGeom prst="ellipse">
            <a:avLst/>
          </a:prstGeom>
          <a:blipFill>
            <a:blip r:embed="rId5"/>
            <a:stretch>
              <a:fillRect l="-35000" r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6018672" y="4138072"/>
            <a:ext cx="1548525" cy="1548525"/>
          </a:xfrm>
          <a:prstGeom prst="ellipse">
            <a:avLst/>
          </a:prstGeom>
          <a:blipFill>
            <a:blip r:embed="rId6"/>
            <a:stretch>
              <a:fillRect l="-35000" r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>
            <a:off x="3311345" y="4138072"/>
            <a:ext cx="1548525" cy="1548525"/>
          </a:xfrm>
          <a:prstGeom prst="ellipse">
            <a:avLst/>
          </a:prstGeom>
          <a:blipFill>
            <a:blip r:embed="rId7"/>
            <a:stretch>
              <a:fillRect l="-35000" r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0" y="-11883"/>
            <a:ext cx="12192000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9031059" y="86993"/>
            <a:ext cx="3143507" cy="45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095" y="640574"/>
            <a:ext cx="2067257" cy="27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150" y="58762"/>
            <a:ext cx="685428" cy="555960"/>
          </a:xfrm>
          <a:prstGeom prst="rect">
            <a:avLst/>
          </a:prstGeom>
        </p:spPr>
      </p:pic>
      <p:sp>
        <p:nvSpPr>
          <p:cNvPr id="26" name="Овал 25"/>
          <p:cNvSpPr/>
          <p:nvPr/>
        </p:nvSpPr>
        <p:spPr>
          <a:xfrm>
            <a:off x="490152" y="4138072"/>
            <a:ext cx="1548525" cy="1548525"/>
          </a:xfrm>
          <a:prstGeom prst="ellipse">
            <a:avLst/>
          </a:prstGeom>
          <a:blipFill>
            <a:blip r:embed="rId11"/>
            <a:stretch>
              <a:fillRect l="-35000" r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B27FB3E3-D9A5-AA4F-ABC0-CA4062CAD6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" y="756250"/>
            <a:ext cx="378870" cy="37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3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" t="209" r="358" b="7332"/>
          <a:stretch/>
        </p:blipFill>
        <p:spPr>
          <a:xfrm>
            <a:off x="0" y="1157688"/>
            <a:ext cx="8143337" cy="36009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12483" b="14173"/>
          <a:stretch/>
        </p:blipFill>
        <p:spPr>
          <a:xfrm>
            <a:off x="0" y="4964083"/>
            <a:ext cx="12192000" cy="189391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34600" y="6492875"/>
            <a:ext cx="2057400" cy="36512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19</a:t>
            </a:r>
          </a:p>
          <a:p>
            <a:endParaRPr lang="ru-RU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4980" y="193644"/>
            <a:ext cx="8071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РЕЗУЛЬТАТЫ АНАЛИЗА ИСХОДНЫХ ДАННЫХ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539756" y="1721509"/>
            <a:ext cx="3226674" cy="2463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Были определены зоны опасных и потенциально опасных мест (нерегулируемые и регулируемые перекрестки, пешеходные переходы, кривые в плане, перегоны) и ранжированы в порядке приоритетности исходя из степени их опасности (очень опасные, опасные и малоопасные)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-11883"/>
            <a:ext cx="12192000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9031059" y="86993"/>
            <a:ext cx="3143507" cy="45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095" y="640574"/>
            <a:ext cx="2067257" cy="27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150" y="58762"/>
            <a:ext cx="685428" cy="555960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8247597" y="4159279"/>
            <a:ext cx="3596471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8247597" y="1516030"/>
            <a:ext cx="3596471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719" y="1585005"/>
            <a:ext cx="346895" cy="34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2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2" b="20525"/>
          <a:stretch/>
        </p:blipFill>
        <p:spPr>
          <a:xfrm>
            <a:off x="5279367" y="5266638"/>
            <a:ext cx="6912634" cy="15913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283"/>
            <a:ext cx="3956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>
                <a:solidFill>
                  <a:schemeClr val="accent1"/>
                </a:solidFill>
                <a:latin typeface="Century Gothic" panose="020B0502020202020204" pitchFamily="34" charset="0"/>
              </a:rPr>
              <a:t>СОСТАВ АУДИТОРОВ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5253"/>
            <a:ext cx="2913361" cy="22609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" b="25302"/>
          <a:stretch/>
        </p:blipFill>
        <p:spPr>
          <a:xfrm>
            <a:off x="3047629" y="1035252"/>
            <a:ext cx="2171352" cy="226094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691272" y="1234677"/>
            <a:ext cx="3976729" cy="2159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661317" y="1572778"/>
            <a:ext cx="63990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alibri Light" panose="020F0302020204030204" pitchFamily="34" charset="0"/>
              </a:rPr>
              <a:t>Для проведения аудита были созданы рабочие группы аудиторов, обладающих профильным образованием, стажем работы и обширным опытом анализа и разработок мероприятий в области ОДД и БДД с привлечением экспертов в соответствующих областях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928786" y="65810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20</a:t>
            </a:r>
            <a:endParaRPr lang="ru-RU" sz="12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8"/>
          <a:stretch/>
        </p:blipFill>
        <p:spPr>
          <a:xfrm>
            <a:off x="0" y="3375220"/>
            <a:ext cx="5218981" cy="34902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1" b="39445"/>
          <a:stretch/>
        </p:blipFill>
        <p:spPr>
          <a:xfrm>
            <a:off x="5279366" y="3375220"/>
            <a:ext cx="6912633" cy="1828800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5353249" y="3269863"/>
            <a:ext cx="6838751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353249" y="1104710"/>
            <a:ext cx="6838751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0" y="-11883"/>
            <a:ext cx="12192000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9031059" y="86993"/>
            <a:ext cx="3143507" cy="45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095" y="640574"/>
            <a:ext cx="2067257" cy="27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150" y="58762"/>
            <a:ext cx="685428" cy="5559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26" y="1272979"/>
            <a:ext cx="378870" cy="37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6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/>
          <p:cNvSpPr/>
          <p:nvPr/>
        </p:nvSpPr>
        <p:spPr>
          <a:xfrm>
            <a:off x="6124755" y="3479608"/>
            <a:ext cx="3122762" cy="1860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" descr="M:\ИНВЕСТИЦИОННЫЙ ДЕПАРТАМЕНТ\Отдел маркетинга и взаимодействия с инвесторами\Контент\Дизайны\_1_~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" t="70698"/>
          <a:stretch/>
        </p:blipFill>
        <p:spPr bwMode="auto">
          <a:xfrm>
            <a:off x="1" y="5505060"/>
            <a:ext cx="12192000" cy="135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34600" y="6492875"/>
            <a:ext cx="2057400" cy="365125"/>
          </a:xfrm>
        </p:spPr>
        <p:txBody>
          <a:bodyPr/>
          <a:lstStyle/>
          <a:p>
            <a:fld id="{803B8025-4AF8-4D10-8866-1F70CE797576}" type="slidenum">
              <a:rPr lang="ru-RU" smtClean="0">
                <a:solidFill>
                  <a:schemeClr val="tx1"/>
                </a:solidFill>
                <a:latin typeface="Calibri Light" panose="020F0302020204030204" pitchFamily="34" charset="0"/>
              </a:rPr>
              <a:t>18</a:t>
            </a:fld>
            <a:endParaRPr lang="ru-RU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222086" y="4362485"/>
            <a:ext cx="726914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Изучались модели поведения участников дорожного движения, включая влияние психофизиологических факторов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" y="29050"/>
            <a:ext cx="5322291" cy="51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cap="all" dirty="0">
                <a:solidFill>
                  <a:schemeClr val="accent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 аудита </a:t>
            </a:r>
            <a:r>
              <a:rPr lang="ru-RU" sz="2800" b="1" cap="all" dirty="0" err="1">
                <a:solidFill>
                  <a:schemeClr val="accent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бдд</a:t>
            </a:r>
            <a:endParaRPr lang="ru-RU" sz="2800" b="1" cap="all" dirty="0">
              <a:solidFill>
                <a:schemeClr val="accent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170022" y="614722"/>
            <a:ext cx="7321206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Аудит проводился в соответствии с разработанной Программой аудита, определяющей последовательность проведения, состав аудиторов и объемы работ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170022" y="1789607"/>
            <a:ext cx="7231195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Были проведены первичные и дополнительные обследования с проведением анализа и калибровкой результатов первого обследования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170022" y="3168385"/>
            <a:ext cx="7321207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период обследования проводились социологические опросы водителей легкого и грузового транспорта, автобусов, пешеходов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0" y="-11883"/>
            <a:ext cx="12192000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9031059" y="86993"/>
            <a:ext cx="3143507" cy="45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095" y="640574"/>
            <a:ext cx="2067257" cy="27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150" y="58762"/>
            <a:ext cx="685428" cy="555960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9116972" y="3479608"/>
            <a:ext cx="3075028" cy="1868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054944" y="3479608"/>
            <a:ext cx="3071673" cy="187786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024788" y="1626316"/>
            <a:ext cx="3124932" cy="1863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9126446" y="1628151"/>
            <a:ext cx="3063804" cy="1857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6124755" y="1628151"/>
            <a:ext cx="2999941" cy="18573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147" y="1628152"/>
            <a:ext cx="3047725" cy="1872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ый треугольник 33"/>
          <p:cNvSpPr/>
          <p:nvPr/>
        </p:nvSpPr>
        <p:spPr>
          <a:xfrm rot="13500000">
            <a:off x="2912455" y="2424736"/>
            <a:ext cx="278832" cy="278832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ый треугольник 34"/>
          <p:cNvSpPr/>
          <p:nvPr/>
        </p:nvSpPr>
        <p:spPr>
          <a:xfrm rot="13500000">
            <a:off x="8974531" y="2417397"/>
            <a:ext cx="278832" cy="278832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ый треугольник 35"/>
          <p:cNvSpPr/>
          <p:nvPr/>
        </p:nvSpPr>
        <p:spPr>
          <a:xfrm rot="13500000">
            <a:off x="8977556" y="4270566"/>
            <a:ext cx="278832" cy="278832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0" y="3494159"/>
            <a:ext cx="3051872" cy="187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ый треугольник 37"/>
          <p:cNvSpPr/>
          <p:nvPr/>
        </p:nvSpPr>
        <p:spPr>
          <a:xfrm rot="13500000">
            <a:off x="2912455" y="4290743"/>
            <a:ext cx="278832" cy="278832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6489359" y="3650785"/>
            <a:ext cx="2112570" cy="146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Изучались модели поведения участников дорожного движения, включая влияние психофизиологических факторов</a:t>
            </a:r>
            <a:endParaRPr lang="ru-RU" sz="1400" b="1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00325" y="3904576"/>
            <a:ext cx="2907812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период обследования были проведены социологические опросы водителей легкого и грузового транспорта, автобусов, пешеходов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9334214" y="1946321"/>
            <a:ext cx="2865510" cy="12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Были проведены первичные и дополнительные обследования с проведением анализа и калибровкой результатов первого обследования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3268814" y="1716958"/>
            <a:ext cx="2461507" cy="1705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Аудит проводился в соответствии с разработанной Программой аудита, определяющей последовательность проведения, состав и объемы работ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035" y="1827987"/>
            <a:ext cx="1428881" cy="142888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095" y="3624378"/>
            <a:ext cx="1413242" cy="141324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296" y="3790784"/>
            <a:ext cx="1158152" cy="115815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69" y="1906244"/>
            <a:ext cx="1180195" cy="118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2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557"/>
            <a:ext cx="9674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cap="all" dirty="0">
                <a:solidFill>
                  <a:schemeClr val="accent1"/>
                </a:solidFill>
                <a:latin typeface="Century Gothic" panose="020B0502020202020204" pitchFamily="34" charset="0"/>
              </a:rPr>
              <a:t>Аварийно-опасные участки дороги и </a:t>
            </a:r>
          </a:p>
          <a:p>
            <a:r>
              <a:rPr lang="ru-RU" sz="2400" b="1" cap="all" dirty="0">
                <a:solidFill>
                  <a:schemeClr val="accent1"/>
                </a:solidFill>
                <a:latin typeface="Century Gothic" panose="020B0502020202020204" pitchFamily="34" charset="0"/>
              </a:rPr>
              <a:t>потенциально опасные места на </a:t>
            </a:r>
            <a:r>
              <a:rPr lang="ru-RU" sz="2400" b="1" cap="all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а.д</a:t>
            </a:r>
            <a:r>
              <a:rPr lang="ru-RU" sz="2400" b="1" cap="all" dirty="0">
                <a:solidFill>
                  <a:schemeClr val="accent1"/>
                </a:solidFill>
                <a:latin typeface="Century Gothic" panose="020B0502020202020204" pitchFamily="34" charset="0"/>
              </a:rPr>
              <a:t>. </a:t>
            </a:r>
          </a:p>
          <a:p>
            <a:r>
              <a:rPr lang="ru-RU" sz="2400" b="1" cap="all" dirty="0">
                <a:solidFill>
                  <a:schemeClr val="accent1"/>
                </a:solidFill>
                <a:latin typeface="Century Gothic" panose="020B0502020202020204" pitchFamily="34" charset="0"/>
              </a:rPr>
              <a:t>М-1 «Беларусь»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6724" t="20935" r="24659" b="29923"/>
          <a:stretch/>
        </p:blipFill>
        <p:spPr>
          <a:xfrm>
            <a:off x="0" y="3994030"/>
            <a:ext cx="6055743" cy="2863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1591" t="27147" r="35340" b="27650"/>
          <a:stretch/>
        </p:blipFill>
        <p:spPr>
          <a:xfrm>
            <a:off x="6190771" y="3985405"/>
            <a:ext cx="6001229" cy="2872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t="7737" b="33366"/>
          <a:stretch/>
        </p:blipFill>
        <p:spPr>
          <a:xfrm>
            <a:off x="6190771" y="1276709"/>
            <a:ext cx="6001229" cy="2639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" t="32265" r="142" b="9425"/>
          <a:stretch/>
        </p:blipFill>
        <p:spPr>
          <a:xfrm>
            <a:off x="-1" y="1276709"/>
            <a:ext cx="6055743" cy="2639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17166" y="6492875"/>
            <a:ext cx="2057400" cy="36512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22</a:t>
            </a:r>
            <a:endParaRPr lang="ru-RU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-11883"/>
            <a:ext cx="12192000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9031059" y="86993"/>
            <a:ext cx="3143507" cy="45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095" y="640574"/>
            <a:ext cx="2067257" cy="27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150" y="58762"/>
            <a:ext cx="685428" cy="55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0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8" descr="ma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1052738"/>
            <a:ext cx="8743021" cy="4634079"/>
          </a:xfrm>
          <a:prstGeom prst="rect">
            <a:avLst/>
          </a:prstGeom>
        </p:spPr>
      </p:pic>
      <p:grpSp>
        <p:nvGrpSpPr>
          <p:cNvPr id="2" name="Группа 10"/>
          <p:cNvGrpSpPr/>
          <p:nvPr/>
        </p:nvGrpSpPr>
        <p:grpSpPr>
          <a:xfrm>
            <a:off x="216568" y="106701"/>
            <a:ext cx="10768263" cy="840208"/>
            <a:chOff x="482908" y="313606"/>
            <a:chExt cx="7801388" cy="600221"/>
          </a:xfrm>
        </p:grpSpPr>
        <p:sp>
          <p:nvSpPr>
            <p:cNvPr id="12" name="Равнобедренный треугольник 11"/>
            <p:cNvSpPr/>
            <p:nvPr/>
          </p:nvSpPr>
          <p:spPr>
            <a:xfrm rot="5400000">
              <a:off x="453877" y="444745"/>
              <a:ext cx="360040" cy="301977"/>
            </a:xfrm>
            <a:prstGeom prst="triangle">
              <a:avLst/>
            </a:prstGeom>
            <a:solidFill>
              <a:srgbClr val="E156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Заголовок 4"/>
            <p:cNvSpPr txBox="1">
              <a:spLocks/>
            </p:cNvSpPr>
            <p:nvPr/>
          </p:nvSpPr>
          <p:spPr>
            <a:xfrm>
              <a:off x="952505" y="313606"/>
              <a:ext cx="7331791" cy="600221"/>
            </a:xfrm>
            <a:prstGeom prst="rect">
              <a:avLst/>
            </a:prstGeom>
            <a:ln>
              <a:miter lim="800000"/>
              <a:headEnd/>
              <a:tailEnd/>
            </a:ln>
          </p:spPr>
          <p:txBody>
            <a:bodyPr wrap="square" lIns="100560" tIns="50281" rIns="100560" bIns="50281" rtlCol="0">
              <a:spAutoFit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l"/>
              <a:r>
                <a:rPr lang="ru-RU" sz="2400" dirty="0">
                  <a:solidFill>
                    <a:srgbClr val="4C4544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Состояние аварийности на автомобильных </a:t>
              </a:r>
            </a:p>
            <a:p>
              <a:pPr algn="l"/>
              <a:r>
                <a:rPr lang="ru-RU" sz="2400" dirty="0">
                  <a:solidFill>
                    <a:srgbClr val="4C4544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дорогах Государственной </a:t>
              </a:r>
              <a:r>
                <a:rPr lang="ru-RU" sz="2400" dirty="0" smtClean="0">
                  <a:solidFill>
                    <a:srgbClr val="4C4544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компании «АВТОДОР»</a:t>
              </a:r>
              <a:endParaRPr lang="ru-RU" sz="2400" dirty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3" name="Группа 13"/>
          <p:cNvGrpSpPr/>
          <p:nvPr/>
        </p:nvGrpSpPr>
        <p:grpSpPr>
          <a:xfrm>
            <a:off x="1524000" y="6469238"/>
            <a:ext cx="9144000" cy="388762"/>
            <a:chOff x="0" y="6469238"/>
            <a:chExt cx="9144000" cy="3887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6469238"/>
              <a:ext cx="9144000" cy="388762"/>
            </a:xfrm>
            <a:prstGeom prst="rect">
              <a:avLst/>
            </a:prstGeom>
            <a:solidFill>
              <a:srgbClr val="E156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Номер слайда 1"/>
            <p:cNvSpPr txBox="1">
              <a:spLocks/>
            </p:cNvSpPr>
            <p:nvPr/>
          </p:nvSpPr>
          <p:spPr>
            <a:xfrm>
              <a:off x="4458959" y="6509892"/>
              <a:ext cx="329065" cy="331165"/>
            </a:xfrm>
            <a:prstGeom prst="rect">
              <a:avLst/>
            </a:prstGeom>
          </p:spPr>
          <p:txBody>
            <a:bodyPr lIns="83079" tIns="41539" rIns="83079" bIns="41539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656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313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697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627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2842" algn="l" defTabSz="913137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39410" algn="l" defTabSz="913137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195980" algn="l" defTabSz="913137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2548" algn="l" defTabSz="913137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fld id="{435F54A1-BBED-4F57-B211-7CEA19E1FA9C}" type="slidenum">
                <a:rPr lang="ru-RU" sz="1100">
                  <a:solidFill>
                    <a:schemeClr val="bg1"/>
                  </a:solidFill>
                </a:rPr>
                <a:pPr>
                  <a:defRPr/>
                </a:pPr>
                <a:t>2</a:t>
              </a:fld>
              <a:endParaRPr lang="ru-RU" sz="1100" dirty="0">
                <a:solidFill>
                  <a:schemeClr val="bg1"/>
                </a:solidFill>
              </a:endParaRPr>
            </a:p>
          </p:txBody>
        </p:sp>
        <p:pic>
          <p:nvPicPr>
            <p:cNvPr id="18" name="Picture 8" descr="M:\ДЕПАРТАМЕНТ ИНВЕСТИЦИОННОЙ ПОЛИТИКИ\Отдел маркетинга и взаимодействия с инвесторами\Контент\Дизайны\лого\Автодор лого Белый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2157" y="6538905"/>
              <a:ext cx="1656185" cy="267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" name="Picture 2" descr="M:\ИНВЕСТИЦИОННЫЙ ДЕПАРТАМЕНТ\Отдел маркетинга и взаимодействия с инвесторами\Контент\Дизайны\_1_~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" t="70698"/>
          <a:stretch/>
        </p:blipFill>
        <p:spPr bwMode="auto">
          <a:xfrm>
            <a:off x="1" y="5982582"/>
            <a:ext cx="12192000" cy="87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6" name="Прямая соединительная линия 65"/>
          <p:cNvCxnSpPr/>
          <p:nvPr/>
        </p:nvCxnSpPr>
        <p:spPr>
          <a:xfrm flipV="1">
            <a:off x="864753" y="1052732"/>
            <a:ext cx="6504573" cy="12581"/>
          </a:xfrm>
          <a:prstGeom prst="line">
            <a:avLst/>
          </a:prstGeom>
          <a:noFill/>
          <a:ln w="381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</p:cxnSp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5156866"/>
              </p:ext>
            </p:extLst>
          </p:nvPr>
        </p:nvGraphicFramePr>
        <p:xfrm>
          <a:off x="744437" y="1331971"/>
          <a:ext cx="8703693" cy="5085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11677601" y="6492881"/>
            <a:ext cx="514400" cy="365125"/>
          </a:xfrm>
        </p:spPr>
        <p:txBody>
          <a:bodyPr/>
          <a:lstStyle/>
          <a:p>
            <a:pPr>
              <a:defRPr/>
            </a:pPr>
            <a:r>
              <a:rPr lang="ru-RU" sz="14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2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22305" y="83994"/>
            <a:ext cx="2049633" cy="42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345" y="560690"/>
            <a:ext cx="1325441" cy="1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89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0227" t="15749" r="25423" b="6970"/>
          <a:stretch/>
        </p:blipFill>
        <p:spPr>
          <a:xfrm>
            <a:off x="9466987" y="1276707"/>
            <a:ext cx="2707579" cy="2178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t="17674" r="30512" b="9868"/>
          <a:stretch/>
        </p:blipFill>
        <p:spPr>
          <a:xfrm>
            <a:off x="6616461" y="3536830"/>
            <a:ext cx="5575540" cy="3321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" t="3772" r="799" b="21168"/>
          <a:stretch/>
        </p:blipFill>
        <p:spPr>
          <a:xfrm>
            <a:off x="0" y="1268083"/>
            <a:ext cx="5020574" cy="2189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17166" y="6492875"/>
            <a:ext cx="2057400" cy="36512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23</a:t>
            </a:r>
            <a:endParaRPr lang="ru-RU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6832"/>
            <a:ext cx="6869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cap="all" dirty="0">
                <a:solidFill>
                  <a:schemeClr val="accent1"/>
                </a:solidFill>
                <a:latin typeface="Century Gothic" panose="020B0502020202020204" pitchFamily="34" charset="0"/>
              </a:rPr>
              <a:t>Аварийно-опасные участки дороги </a:t>
            </a:r>
            <a:br>
              <a:rPr lang="ru-RU" sz="2400" b="1" cap="all" dirty="0">
                <a:solidFill>
                  <a:schemeClr val="accent1"/>
                </a:solidFill>
                <a:latin typeface="Century Gothic" panose="020B0502020202020204" pitchFamily="34" charset="0"/>
              </a:rPr>
            </a:br>
            <a:r>
              <a:rPr lang="ru-RU" sz="2400" b="1" cap="all" dirty="0">
                <a:solidFill>
                  <a:schemeClr val="accent1"/>
                </a:solidFill>
                <a:latin typeface="Century Gothic" panose="020B0502020202020204" pitchFamily="34" charset="0"/>
              </a:rPr>
              <a:t>и потенциально опасные места </a:t>
            </a:r>
          </a:p>
          <a:p>
            <a:r>
              <a:rPr lang="ru-RU" sz="2400" b="1" cap="all" dirty="0">
                <a:solidFill>
                  <a:schemeClr val="accent1"/>
                </a:solidFill>
                <a:latin typeface="Century Gothic" panose="020B0502020202020204" pitchFamily="34" charset="0"/>
              </a:rPr>
              <a:t>на </a:t>
            </a:r>
            <a:r>
              <a:rPr lang="ru-RU" sz="2400" b="1" cap="all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а.д</a:t>
            </a:r>
            <a:r>
              <a:rPr lang="ru-RU" sz="2400" b="1" cap="all" dirty="0">
                <a:solidFill>
                  <a:schemeClr val="accent1"/>
                </a:solidFill>
                <a:latin typeface="Century Gothic" panose="020B0502020202020204" pitchFamily="34" charset="0"/>
              </a:rPr>
              <a:t>. М-3 «Украина»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617" r="22108" b="38024"/>
          <a:stretch/>
        </p:blipFill>
        <p:spPr>
          <a:xfrm>
            <a:off x="5069638" y="1276708"/>
            <a:ext cx="4333154" cy="21782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" t="3701" r="30478" b="36425"/>
          <a:stretch/>
        </p:blipFill>
        <p:spPr>
          <a:xfrm>
            <a:off x="0" y="3536830"/>
            <a:ext cx="6567397" cy="332117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-11883"/>
            <a:ext cx="12192000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9031059" y="86993"/>
            <a:ext cx="3143507" cy="45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095" y="640574"/>
            <a:ext cx="2067257" cy="27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150" y="58762"/>
            <a:ext cx="685428" cy="55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" t="35676" r="8227" b="27350"/>
          <a:stretch/>
        </p:blipFill>
        <p:spPr>
          <a:xfrm>
            <a:off x="0" y="4088920"/>
            <a:ext cx="12192000" cy="27690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" y="17361"/>
            <a:ext cx="7534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 i="1">
                <a:latin typeface="Century Gothic" panose="020B0502020202020204" pitchFamily="34" charset="0"/>
              </a:defRPr>
            </a:lvl1pPr>
          </a:lstStyle>
          <a:p>
            <a:pPr algn="just"/>
            <a:r>
              <a:rPr lang="ru-RU" sz="2400" i="0" cap="all" dirty="0">
                <a:solidFill>
                  <a:schemeClr val="accent1"/>
                </a:solidFill>
              </a:rPr>
              <a:t>Аварийно-опасные участки дороги </a:t>
            </a:r>
          </a:p>
          <a:p>
            <a:pPr algn="just"/>
            <a:r>
              <a:rPr lang="ru-RU" sz="2400" i="0" cap="all" dirty="0">
                <a:solidFill>
                  <a:schemeClr val="accent1"/>
                </a:solidFill>
              </a:rPr>
              <a:t>и потенциально опасные места </a:t>
            </a:r>
          </a:p>
          <a:p>
            <a:pPr algn="just"/>
            <a:r>
              <a:rPr lang="ru-RU" sz="2400" i="0" cap="all" dirty="0">
                <a:solidFill>
                  <a:schemeClr val="accent1"/>
                </a:solidFill>
              </a:rPr>
              <a:t>на </a:t>
            </a:r>
            <a:r>
              <a:rPr lang="ru-RU" sz="2400" i="0" cap="all" dirty="0" err="1">
                <a:solidFill>
                  <a:schemeClr val="accent1"/>
                </a:solidFill>
              </a:rPr>
              <a:t>а.д</a:t>
            </a:r>
            <a:r>
              <a:rPr lang="ru-RU" sz="2400" i="0" cap="all" dirty="0">
                <a:solidFill>
                  <a:schemeClr val="accent1"/>
                </a:solidFill>
              </a:rPr>
              <a:t>. М-4 «Дон»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13811" r="207" b="32436"/>
          <a:stretch/>
        </p:blipFill>
        <p:spPr>
          <a:xfrm>
            <a:off x="5952227" y="1399160"/>
            <a:ext cx="6245524" cy="2616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4" t="32165" r="8698" b="18103"/>
          <a:stretch/>
        </p:blipFill>
        <p:spPr>
          <a:xfrm>
            <a:off x="0" y="1399161"/>
            <a:ext cx="5874589" cy="2616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1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17166" y="6466236"/>
            <a:ext cx="2057400" cy="36512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24</a:t>
            </a:r>
            <a:endParaRPr lang="ru-RU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-11883"/>
            <a:ext cx="12192000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9031059" y="86993"/>
            <a:ext cx="3143507" cy="45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095" y="640574"/>
            <a:ext cx="2067257" cy="27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150" y="58762"/>
            <a:ext cx="685428" cy="55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5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M:\ИНВЕСТИЦИОННЫЙ ДЕПАРТАМЕНТ\Отдел маркетинга и взаимодействия с инвесторами\Контент\Дизайны\_1_~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" t="70698"/>
          <a:stretch/>
        </p:blipFill>
        <p:spPr bwMode="auto">
          <a:xfrm>
            <a:off x="1" y="5505060"/>
            <a:ext cx="12192000" cy="135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17166" y="6500881"/>
            <a:ext cx="2057400" cy="365125"/>
          </a:xfrm>
        </p:spPr>
        <p:txBody>
          <a:bodyPr/>
          <a:lstStyle/>
          <a:p>
            <a:fld id="{803B8025-4AF8-4D10-8866-1F70CE797576}" type="slidenum">
              <a:rPr lang="ru-RU" smtClean="0">
                <a:solidFill>
                  <a:schemeClr val="tx1"/>
                </a:solidFill>
                <a:latin typeface="Calibri Light" panose="020F0302020204030204" pitchFamily="34" charset="0"/>
              </a:rPr>
              <a:t>22</a:t>
            </a:fld>
            <a:endParaRPr lang="ru-RU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35" y="1003763"/>
            <a:ext cx="7595165" cy="31182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" y="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 i="1">
                <a:latin typeface="Century Gothic" panose="020B0502020202020204" pitchFamily="34" charset="0"/>
              </a:defRPr>
            </a:lvl1pPr>
          </a:lstStyle>
          <a:p>
            <a:pPr algn="l"/>
            <a:r>
              <a:rPr lang="ru-RU" sz="2800" i="0" cap="all" dirty="0">
                <a:solidFill>
                  <a:schemeClr val="accent1"/>
                </a:solidFill>
              </a:rPr>
              <a:t>Инструмент реализации аудита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3211"/>
            <a:ext cx="6900561" cy="30476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Прямоугольник 21"/>
          <p:cNvSpPr/>
          <p:nvPr/>
        </p:nvSpPr>
        <p:spPr>
          <a:xfrm>
            <a:off x="0" y="-11883"/>
            <a:ext cx="12192000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9031059" y="86993"/>
            <a:ext cx="3143507" cy="45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095" y="640574"/>
            <a:ext cx="2067257" cy="27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150" y="58762"/>
            <a:ext cx="685428" cy="55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5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M:\ИНВЕСТИЦИОННЫЙ ДЕПАРТАМЕНТ\Отдел маркетинга и взаимодействия с инвесторами\Контент\Дизайны\_1_~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" t="70698"/>
          <a:stretch/>
        </p:blipFill>
        <p:spPr bwMode="auto">
          <a:xfrm>
            <a:off x="1" y="5505060"/>
            <a:ext cx="12192000" cy="135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34600" y="6492875"/>
            <a:ext cx="2057400" cy="365125"/>
          </a:xfrm>
        </p:spPr>
        <p:txBody>
          <a:bodyPr/>
          <a:lstStyle/>
          <a:p>
            <a:fld id="{803B8025-4AF8-4D10-8866-1F70CE797576}" type="slidenum">
              <a:rPr lang="ru-RU" smtClean="0">
                <a:solidFill>
                  <a:schemeClr val="tx1"/>
                </a:solidFill>
                <a:latin typeface="Calibri Light" panose="020F0302020204030204" pitchFamily="34" charset="0"/>
              </a:rPr>
              <a:t>23</a:t>
            </a:fld>
            <a:endParaRPr lang="ru-RU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2270"/>
            <a:ext cx="9334264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800" b="1" cap="all" dirty="0">
                <a:solidFill>
                  <a:schemeClr val="accent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Совершенствование </a:t>
            </a:r>
          </a:p>
          <a:p>
            <a:pPr algn="just">
              <a:spcAft>
                <a:spcPts val="800"/>
              </a:spcAft>
            </a:pPr>
            <a:r>
              <a:rPr lang="ru-RU" sz="2800" b="1" cap="all" dirty="0">
                <a:solidFill>
                  <a:schemeClr val="accent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нормативной и методической базы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-11883"/>
            <a:ext cx="12192000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9031059" y="86993"/>
            <a:ext cx="3143507" cy="45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095" y="640574"/>
            <a:ext cx="2067257" cy="27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150" y="58762"/>
            <a:ext cx="685428" cy="55596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78236" y="1848468"/>
            <a:ext cx="11213763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</a:t>
            </a:r>
            <a:r>
              <a:rPr lang="ru-RU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СТО «Проведение аудита безопасности дорожного движения на автомобильных дорогах в период эксплуатации»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96" y="1896899"/>
            <a:ext cx="588197" cy="588197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905635" y="2780983"/>
            <a:ext cx="11268931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</a:t>
            </a:r>
            <a:r>
              <a:rPr lang="ru-RU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СТО «Требования по формированию базы данных аудита безопасности дорожного движения </a:t>
            </a:r>
            <a:br>
              <a:rPr lang="ru-RU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автомобильных дорогах в период эксплуатации»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990877" y="3720809"/>
            <a:ext cx="11201124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</a:t>
            </a:r>
            <a:r>
              <a:rPr lang="ru-RU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ГОСТ Р «Требования к организации и проведению аудита безопасности дорожного движения </a:t>
            </a:r>
            <a:br>
              <a:rPr lang="ru-RU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автомобильных дорогах общего пользования»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960894" y="4646014"/>
            <a:ext cx="11215543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Переработка</a:t>
            </a:r>
            <a:r>
              <a:rPr lang="ru-RU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ОДМ 218.6.015-2015 Рекомендации по учету и анализу дорожно-транспортных происшествий </a:t>
            </a:r>
            <a:br>
              <a:rPr lang="ru-RU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автомобильных дорогах Российской Федерации»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95" y="2829414"/>
            <a:ext cx="588197" cy="58819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62" y="3769240"/>
            <a:ext cx="588197" cy="58819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4694445"/>
            <a:ext cx="588197" cy="58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6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12"/>
          <p:cNvSpPr/>
          <p:nvPr/>
        </p:nvSpPr>
        <p:spPr>
          <a:xfrm>
            <a:off x="2239322" y="4287085"/>
            <a:ext cx="7713356" cy="557023"/>
          </a:xfrm>
          <a:custGeom>
            <a:avLst/>
            <a:gdLst>
              <a:gd name="connsiteX0" fmla="*/ 0 w 4286421"/>
              <a:gd name="connsiteY0" fmla="*/ 0 h 622091"/>
              <a:gd name="connsiteX1" fmla="*/ 4286421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0 w 4286421"/>
              <a:gd name="connsiteY4" fmla="*/ 0 h 622091"/>
              <a:gd name="connsiteX0" fmla="*/ 674557 w 4286421"/>
              <a:gd name="connsiteY0" fmla="*/ 7495 h 622091"/>
              <a:gd name="connsiteX1" fmla="*/ 4286421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674557 w 4286421"/>
              <a:gd name="connsiteY4" fmla="*/ 7495 h 622091"/>
              <a:gd name="connsiteX0" fmla="*/ 674557 w 4286421"/>
              <a:gd name="connsiteY0" fmla="*/ 0 h 614596"/>
              <a:gd name="connsiteX1" fmla="*/ 3529418 w 4286421"/>
              <a:gd name="connsiteY1" fmla="*/ 0 h 614596"/>
              <a:gd name="connsiteX2" fmla="*/ 4286421 w 4286421"/>
              <a:gd name="connsiteY2" fmla="*/ 614596 h 614596"/>
              <a:gd name="connsiteX3" fmla="*/ 0 w 4286421"/>
              <a:gd name="connsiteY3" fmla="*/ 614596 h 614596"/>
              <a:gd name="connsiteX4" fmla="*/ 674557 w 4286421"/>
              <a:gd name="connsiteY4" fmla="*/ 0 h 614596"/>
              <a:gd name="connsiteX0" fmla="*/ 247337 w 4286421"/>
              <a:gd name="connsiteY0" fmla="*/ 14990 h 614596"/>
              <a:gd name="connsiteX1" fmla="*/ 3529418 w 4286421"/>
              <a:gd name="connsiteY1" fmla="*/ 0 h 614596"/>
              <a:gd name="connsiteX2" fmla="*/ 4286421 w 4286421"/>
              <a:gd name="connsiteY2" fmla="*/ 614596 h 614596"/>
              <a:gd name="connsiteX3" fmla="*/ 0 w 4286421"/>
              <a:gd name="connsiteY3" fmla="*/ 614596 h 614596"/>
              <a:gd name="connsiteX4" fmla="*/ 247337 w 4286421"/>
              <a:gd name="connsiteY4" fmla="*/ 14990 h 614596"/>
              <a:gd name="connsiteX0" fmla="*/ 247337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47337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307299 w 4286421"/>
              <a:gd name="connsiteY0" fmla="*/ 1014 h 623106"/>
              <a:gd name="connsiteX1" fmla="*/ 3926658 w 4286421"/>
              <a:gd name="connsiteY1" fmla="*/ 1015 h 623106"/>
              <a:gd name="connsiteX2" fmla="*/ 4286421 w 4286421"/>
              <a:gd name="connsiteY2" fmla="*/ 623106 h 623106"/>
              <a:gd name="connsiteX3" fmla="*/ 0 w 4286421"/>
              <a:gd name="connsiteY3" fmla="*/ 623106 h 623106"/>
              <a:gd name="connsiteX4" fmla="*/ 307299 w 4286421"/>
              <a:gd name="connsiteY4" fmla="*/ 1014 h 623106"/>
              <a:gd name="connsiteX0" fmla="*/ 30729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07299 w 4286421"/>
              <a:gd name="connsiteY4" fmla="*/ 7494 h 629586"/>
              <a:gd name="connsiteX0" fmla="*/ 337279 w 4286421"/>
              <a:gd name="connsiteY0" fmla="*/ 14989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14989 h 629586"/>
              <a:gd name="connsiteX0" fmla="*/ 33727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7494 h 629586"/>
              <a:gd name="connsiteX0" fmla="*/ 33727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7494 h 62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6421" h="629586">
                <a:moveTo>
                  <a:pt x="337279" y="7494"/>
                </a:moveTo>
                <a:cubicBezTo>
                  <a:pt x="3929667" y="7494"/>
                  <a:pt x="289300" y="29980"/>
                  <a:pt x="3919163" y="0"/>
                </a:cubicBezTo>
                <a:lnTo>
                  <a:pt x="4286421" y="629586"/>
                </a:lnTo>
                <a:lnTo>
                  <a:pt x="0" y="629586"/>
                </a:lnTo>
                <a:lnTo>
                  <a:pt x="337279" y="74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TextBox 164"/>
          <p:cNvSpPr txBox="1"/>
          <p:nvPr/>
        </p:nvSpPr>
        <p:spPr>
          <a:xfrm>
            <a:off x="304800" y="2099958"/>
            <a:ext cx="1156062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1"/>
                </a:solidFill>
                <a:latin typeface="Century Gothic" panose="020B0502020202020204" pitchFamily="34" charset="0"/>
              </a:rPr>
              <a:t>ПРОГРАММА</a:t>
            </a:r>
          </a:p>
          <a:p>
            <a:pPr algn="ctr"/>
            <a:endParaRPr lang="ru-RU" sz="20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000" dirty="0">
                <a:solidFill>
                  <a:schemeClr val="accent1"/>
                </a:solidFill>
                <a:latin typeface="Century Gothic" panose="020B0502020202020204" pitchFamily="34" charset="0"/>
              </a:rPr>
              <a:t>ПОВЫШЕНИЯ УРОВНЯ БЕЗОПАСНОСТИ ДОРОЖНОГО ДВИЖЕНИЯ НА АВТОМОБИЛЬНЫХ ДОРОГАХ ГОСУДАРСТВЕННОЙ КОМПАНИИ «РОССИЙСКИЕ АВТОМОБИЛЬНЫЕ ДОРОГИ»  </a:t>
            </a:r>
          </a:p>
          <a:p>
            <a:pPr algn="ctr"/>
            <a:r>
              <a:rPr lang="ru-RU" sz="3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«БЕЗОПАСНАЯ ДОРОГА»</a:t>
            </a:r>
            <a:r>
              <a:rPr lang="ru-RU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ru-RU" sz="2000" dirty="0">
                <a:solidFill>
                  <a:schemeClr val="accent1"/>
                </a:solidFill>
                <a:latin typeface="Century Gothic" panose="020B0502020202020204" pitchFamily="34" charset="0"/>
              </a:rPr>
              <a:t>В 2018 - 2020 ГОДАХ</a:t>
            </a: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8900796" y="44081"/>
            <a:ext cx="2964633" cy="432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993" y="588233"/>
            <a:ext cx="1962807" cy="30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09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238019" y="77364"/>
            <a:ext cx="60669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solidFill>
                  <a:schemeClr val="accent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Цель И СТРУКТУРА Программы</a:t>
            </a:r>
            <a:endParaRPr lang="ru-RU" sz="2400" b="1" cap="all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2138" y="568266"/>
            <a:ext cx="116259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Сокращение смертности от ДТП до 2020 год на 50 % по сравнению с 2013 годом на </a:t>
            </a:r>
            <a:r>
              <a:rPr lang="ru-RU" sz="1600" dirty="0" err="1">
                <a:latin typeface="Century Gothic" panose="020B0502020202020204" pitchFamily="34" charset="0"/>
                <a:ea typeface="Calibri" panose="020F0502020204030204" pitchFamily="34" charset="0"/>
              </a:rPr>
              <a:t>а.д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. ГК «</a:t>
            </a:r>
            <a:r>
              <a:rPr lang="ru-RU" sz="1600" dirty="0" err="1">
                <a:latin typeface="Century Gothic" panose="020B0502020202020204" pitchFamily="34" charset="0"/>
                <a:ea typeface="Calibri" panose="020F0502020204030204" pitchFamily="34" charset="0"/>
              </a:rPr>
              <a:t>Автодор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»</a:t>
            </a:r>
            <a:r>
              <a:rPr lang="ru-RU" sz="1600" b="1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endParaRPr lang="ru-RU" sz="1600" dirty="0"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54655" y="1186480"/>
            <a:ext cx="10541401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b="1" dirty="0">
                <a:latin typeface="Century Gothic" panose="020B0502020202020204" pitchFamily="34" charset="0"/>
                <a:ea typeface="Calibri" panose="020F0502020204030204" pitchFamily="34" charset="0"/>
              </a:rPr>
              <a:t>Подпрограмма №1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</a:rPr>
              <a:t>«Мероприятия по пропаганде безопасности дорожного движения и законопослушного поведения участников дорожного движения, в том числе детей»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28035" y="2019355"/>
            <a:ext cx="10568020" cy="5945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endParaRPr lang="ru-RU" sz="1200" dirty="0"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60947" y="2834700"/>
            <a:ext cx="10535109" cy="6001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endParaRPr lang="ru-RU" sz="1200" dirty="0"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50065" y="3672564"/>
            <a:ext cx="10545989" cy="580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endParaRPr lang="ru-RU" sz="1200" dirty="0"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50064" y="4484432"/>
            <a:ext cx="10545991" cy="6001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endParaRPr lang="ru-RU" sz="1200" dirty="0"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28036" y="5311761"/>
            <a:ext cx="10568020" cy="60498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endParaRPr lang="ru-RU" sz="1200" dirty="0"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51978" y="6115865"/>
            <a:ext cx="10544077" cy="6001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sz="1100" b="1" dirty="0">
                <a:latin typeface="Century Gothic" panose="020B0502020202020204" pitchFamily="34" charset="0"/>
                <a:ea typeface="Calibri" panose="020F0502020204030204" pitchFamily="34" charset="0"/>
              </a:rPr>
              <a:t>Подпрограмма №7</a:t>
            </a:r>
            <a:r>
              <a:rPr lang="ru-RU" sz="1100" dirty="0">
                <a:solidFill>
                  <a:schemeClr val="accent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ru-RU" sz="1100" dirty="0">
                <a:latin typeface="Century Gothic" panose="020B0502020202020204" pitchFamily="34" charset="0"/>
                <a:ea typeface="Calibri" panose="020F0502020204030204" pitchFamily="34" charset="0"/>
              </a:rPr>
              <a:t>«Проведение аудита безопасности дорожного движения на автомобильных дорогах ГК «</a:t>
            </a:r>
            <a:r>
              <a:rPr lang="ru-RU" sz="1100" dirty="0" err="1">
                <a:latin typeface="Century Gothic" panose="020B0502020202020204" pitchFamily="34" charset="0"/>
                <a:ea typeface="Calibri" panose="020F0502020204030204" pitchFamily="34" charset="0"/>
              </a:rPr>
              <a:t>Автодор</a:t>
            </a:r>
            <a:r>
              <a:rPr lang="ru-RU" sz="1100" dirty="0">
                <a:latin typeface="Century Gothic" panose="020B0502020202020204" pitchFamily="34" charset="0"/>
                <a:ea typeface="Calibri" panose="020F0502020204030204" pitchFamily="34" charset="0"/>
              </a:rPr>
              <a:t>»</a:t>
            </a:r>
          </a:p>
          <a:p>
            <a:endParaRPr lang="ru-RU" sz="1100" dirty="0">
              <a:latin typeface="Century Gothic" panose="020B0502020202020204" pitchFamily="34" charset="0"/>
            </a:endParaRPr>
          </a:p>
        </p:txBody>
      </p:sp>
      <p:pic>
        <p:nvPicPr>
          <p:cNvPr id="20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10294055" y="1848"/>
            <a:ext cx="1897945" cy="27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449" y="278828"/>
            <a:ext cx="1252551" cy="16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283030" y="1188178"/>
            <a:ext cx="1177925" cy="6406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83029" y="2019356"/>
            <a:ext cx="1177926" cy="594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83030" y="4480724"/>
            <a:ext cx="1177929" cy="603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283026" y="5311761"/>
            <a:ext cx="1177929" cy="5959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283030" y="6103167"/>
            <a:ext cx="1177925" cy="6001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/>
          <p:nvPr/>
        </p:nvGrpSpPr>
        <p:grpSpPr>
          <a:xfrm>
            <a:off x="283030" y="2834701"/>
            <a:ext cx="1177929" cy="600163"/>
            <a:chOff x="0" y="2673786"/>
            <a:chExt cx="1177929" cy="600163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0" y="2673786"/>
              <a:ext cx="1177929" cy="60016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256" y="2701955"/>
              <a:ext cx="505406" cy="505406"/>
            </a:xfrm>
            <a:prstGeom prst="rect">
              <a:avLst/>
            </a:prstGeom>
          </p:spPr>
        </p:pic>
      </p:grpSp>
      <p:grpSp>
        <p:nvGrpSpPr>
          <p:cNvPr id="32" name="Группа 31"/>
          <p:cNvGrpSpPr/>
          <p:nvPr/>
        </p:nvGrpSpPr>
        <p:grpSpPr>
          <a:xfrm>
            <a:off x="272138" y="3671978"/>
            <a:ext cx="1177928" cy="600750"/>
            <a:chOff x="-5" y="3421205"/>
            <a:chExt cx="1177928" cy="600750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-5" y="3421205"/>
              <a:ext cx="1177928" cy="6007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256" y="3461487"/>
              <a:ext cx="476145" cy="476145"/>
            </a:xfrm>
            <a:prstGeom prst="rect">
              <a:avLst/>
            </a:prstGeom>
          </p:spPr>
        </p:pic>
      </p:grpSp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6" y="1298883"/>
            <a:ext cx="419279" cy="4192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8" y="4498762"/>
            <a:ext cx="586119" cy="58611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5" y="2075181"/>
            <a:ext cx="478482" cy="47848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5" y="5370473"/>
            <a:ext cx="478482" cy="4784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95" y="6179465"/>
            <a:ext cx="416786" cy="4167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328590" y="6612751"/>
            <a:ext cx="863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latin typeface="Calibri Light" panose="020F0302020204030204" pitchFamily="34" charset="0"/>
              </a:rPr>
              <a:t>28</a:t>
            </a:r>
            <a:endParaRPr lang="ru-RU" sz="1200" dirty="0">
              <a:latin typeface="Calibri Light" panose="020F03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60947" y="2019070"/>
            <a:ext cx="1093377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Century Gothic" panose="020B0502020202020204" pitchFamily="34" charset="0"/>
                <a:ea typeface="Calibri" panose="020F0502020204030204" pitchFamily="34" charset="0"/>
              </a:rPr>
              <a:t>Подпрограмма №2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</a:rPr>
              <a:t>«Мероприятия, направленные на ликвидацию участков концентрации ДТП на автомобильных дорогах ГК «</a:t>
            </a:r>
            <a:r>
              <a:rPr lang="ru-RU" sz="1200" dirty="0" err="1">
                <a:latin typeface="Century Gothic" panose="020B0502020202020204" pitchFamily="34" charset="0"/>
                <a:ea typeface="Calibri" panose="020F0502020204030204" pitchFamily="34" charset="0"/>
              </a:rPr>
              <a:t>Автодор</a:t>
            </a:r>
            <a:r>
              <a:rPr lang="ru-RU" dirty="0">
                <a:latin typeface="Century Gothic" panose="020B0502020202020204" pitchFamily="34" charset="0"/>
                <a:ea typeface="Calibri" panose="020F0502020204030204" pitchFamily="34" charset="0"/>
              </a:rPr>
              <a:t>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52152" y="2814840"/>
            <a:ext cx="10723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Century Gothic" panose="020B0502020202020204" pitchFamily="34" charset="0"/>
                <a:ea typeface="Calibri" panose="020F0502020204030204" pitchFamily="34" charset="0"/>
              </a:rPr>
              <a:t>Подпрограмма №3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</a:rPr>
              <a:t>«Мероприятия, направленные на устранение потенциально опасных участков, способствующих возникновению ДТП </a:t>
            </a:r>
            <a:endParaRPr lang="ru-RU" sz="1200" dirty="0" smtClean="0"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со 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</a:rPr>
              <a:t>столкновением на автомобильных дорогах ГК «</a:t>
            </a:r>
            <a:r>
              <a:rPr lang="ru-RU" sz="1200" dirty="0" err="1" smtClean="0">
                <a:latin typeface="Century Gothic" panose="020B0502020202020204" pitchFamily="34" charset="0"/>
                <a:ea typeface="Calibri" panose="020F0502020204030204" pitchFamily="34" charset="0"/>
              </a:rPr>
              <a:t>Автодор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50064" y="3649718"/>
            <a:ext cx="10545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Century Gothic" panose="020B0502020202020204" pitchFamily="34" charset="0"/>
                <a:ea typeface="Calibri" panose="020F0502020204030204" pitchFamily="34" charset="0"/>
              </a:rPr>
              <a:t>Подпрограмма №4</a:t>
            </a:r>
            <a:r>
              <a:rPr lang="ru-RU" sz="1200" dirty="0">
                <a:solidFill>
                  <a:schemeClr val="accent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</a:rPr>
              <a:t>«Мероприятия, направленные на устранение потенциально опасных участков, способствующих возникновению ДТП с наездом на пешехода на автомобильных дорогах ГК «</a:t>
            </a:r>
            <a:r>
              <a:rPr lang="ru-RU" sz="1200" dirty="0" err="1">
                <a:latin typeface="Century Gothic" panose="020B0502020202020204" pitchFamily="34" charset="0"/>
                <a:ea typeface="Calibri" panose="020F0502020204030204" pitchFamily="34" charset="0"/>
              </a:rPr>
              <a:t>Автодор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</a:rPr>
              <a:t>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42627" y="4466830"/>
            <a:ext cx="10723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Century Gothic" panose="020B0502020202020204" pitchFamily="34" charset="0"/>
                <a:ea typeface="Calibri" panose="020F0502020204030204" pitchFamily="34" charset="0"/>
              </a:rPr>
              <a:t>Подпрограмма №5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</a:rPr>
              <a:t>«Мероприятия, направленные на устранение потенциально опасных участков, способствующих возникновению ДТП </a:t>
            </a:r>
            <a:endParaRPr lang="ru-RU" sz="1200" dirty="0" smtClean="0"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с 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</a:rPr>
              <a:t>опрокидыванием на автомобильных дорогах ГК «</a:t>
            </a:r>
            <a:r>
              <a:rPr lang="ru-RU" sz="1200" dirty="0" err="1">
                <a:latin typeface="Century Gothic" panose="020B0502020202020204" pitchFamily="34" charset="0"/>
                <a:ea typeface="Calibri" panose="020F0502020204030204" pitchFamily="34" charset="0"/>
              </a:rPr>
              <a:t>Автодор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</a:rPr>
              <a:t>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61677" y="5291333"/>
            <a:ext cx="10420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Century Gothic" panose="020B0502020202020204" pitchFamily="34" charset="0"/>
                <a:ea typeface="Calibri" panose="020F0502020204030204" pitchFamily="34" charset="0"/>
              </a:rPr>
              <a:t>Подпрограмма №6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</a:rPr>
              <a:t>«Мероприятия, направленные на устранение потенциально опасных участков, способствующих возникновению ДТП по иным причинам на автомобильных дорогах ГК «</a:t>
            </a:r>
            <a:r>
              <a:rPr lang="ru-RU" sz="1200" dirty="0" err="1">
                <a:latin typeface="Century Gothic" panose="020B0502020202020204" pitchFamily="34" charset="0"/>
                <a:ea typeface="Calibri" panose="020F0502020204030204" pitchFamily="34" charset="0"/>
              </a:rPr>
              <a:t>Автодор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89351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M:\ИНВЕСТИЦИОННЫЙ ДЕПАРТАМЕНТ\Отдел маркетинга и взаимодействия с инвесторами\Контент\Дизайны\_1_~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" t="70698"/>
          <a:stretch/>
        </p:blipFill>
        <p:spPr bwMode="auto">
          <a:xfrm>
            <a:off x="1" y="5829342"/>
            <a:ext cx="12192000" cy="102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928786" y="658100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Calibri Light" panose="020F0302020204030204" pitchFamily="34" charset="0"/>
              </a:rPr>
              <a:t>29</a:t>
            </a:r>
            <a:endParaRPr lang="ru-RU" sz="1200" dirty="0">
              <a:latin typeface="Calibri Light" panose="020F0302020204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5900" y="71662"/>
            <a:ext cx="10502899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cap="all" dirty="0" smtClean="0">
                <a:solidFill>
                  <a:schemeClr val="accent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социально-экономический </a:t>
            </a:r>
            <a:r>
              <a:rPr lang="ru-RU" sz="2400" b="1" cap="all" dirty="0">
                <a:solidFill>
                  <a:schemeClr val="accent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эффект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8229" y="3963166"/>
            <a:ext cx="11629771" cy="454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ea typeface="Calibri" panose="020F0502020204030204" pitchFamily="34" charset="0"/>
                <a:cs typeface="Times New Roman" panose="02020603050405020304" pitchFamily="18" charset="0"/>
              </a:rPr>
              <a:t>Объемы финансирования Программы носят прогнозный характер и подлежат уточнению по результатам ежегодной оценки уровня аварийности, по итогам реализованных мероприятий и выполненных расчетов по сметным нормам ГК «</a:t>
            </a:r>
            <a:r>
              <a:rPr lang="ru-RU" sz="1100" dirty="0" err="1">
                <a:ea typeface="Calibri" panose="020F0502020204030204" pitchFamily="34" charset="0"/>
                <a:cs typeface="Times New Roman" panose="02020603050405020304" pitchFamily="18" charset="0"/>
              </a:rPr>
              <a:t>Автодор</a:t>
            </a:r>
            <a:r>
              <a:rPr lang="ru-RU" sz="1100" dirty="0"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510934"/>
              </p:ext>
            </p:extLst>
          </p:nvPr>
        </p:nvGraphicFramePr>
        <p:xfrm>
          <a:off x="397129" y="1014299"/>
          <a:ext cx="11121770" cy="2932440"/>
        </p:xfrm>
        <a:graphic>
          <a:graphicData uri="http://schemas.openxmlformats.org/drawingml/2006/table">
            <a:tbl>
              <a:tblPr firstRow="1" firstCol="1" bandRow="1"/>
              <a:tblGrid>
                <a:gridCol w="4558048"/>
                <a:gridCol w="2272389"/>
                <a:gridCol w="1432315"/>
                <a:gridCol w="1432315"/>
                <a:gridCol w="1426703"/>
              </a:tblGrid>
              <a:tr h="19417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Перечень</a:t>
                      </a:r>
                      <a:endParaRPr lang="ru-RU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2018-2020 гг</a:t>
                      </a:r>
                      <a:r>
                        <a:rPr lang="ru-RU" sz="14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всего</a:t>
                      </a:r>
                      <a:endParaRPr lang="ru-RU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4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lang="ru-RU" sz="14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4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4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</a:tr>
              <a:tr h="194175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автомобильным дорогам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41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по М-1 «Беларусь»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647,0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318,3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322,4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</a:tr>
              <a:tr h="1941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по М-3 «Украина»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495,2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261,8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131,0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</a:tr>
              <a:tr h="1941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по М-4 «Дон»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2511,5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667,4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1069,2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774,9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</a:tr>
              <a:tr h="1941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по А-107 (ММК), М-11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</a:tr>
              <a:tr h="226537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3,7</a:t>
                      </a:r>
                      <a:endParaRPr lang="ru-RU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1,7</a:t>
                      </a:r>
                      <a:endParaRPr lang="ru-RU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0,9</a:t>
                      </a:r>
                      <a:endParaRPr lang="ru-RU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</a:tr>
              <a:tr h="194175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мероприятиям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62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по некапиталоемким мероприятиям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</a:tr>
              <a:tr h="3862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по капиталоемким мероприятиям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</a:tr>
              <a:tr h="226537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3,7</a:t>
                      </a:r>
                      <a:endParaRPr lang="ru-RU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1,7</a:t>
                      </a:r>
                      <a:endParaRPr lang="ru-RU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0,9</a:t>
                      </a:r>
                      <a:endParaRPr lang="ru-RU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32157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680948" y="808981"/>
            <a:ext cx="129767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10294055" y="0"/>
            <a:ext cx="1897945" cy="27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449" y="263683"/>
            <a:ext cx="1252551" cy="16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41625" y="4488671"/>
            <a:ext cx="105283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Социально-экономический эффект от реализации Программы представляет собой снижение социально-экономического ущерба от ДТП и их последствий в результате реализации программных мероприятий за вычетом расходов на ее реализацию и составляет </a:t>
            </a:r>
            <a:r>
              <a:rPr lang="ru-RU" sz="16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2,0 млрд. рублей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(с учетом прогноза роста цен).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40465" t="29225" r="41744" b="37700"/>
          <a:stretch/>
        </p:blipFill>
        <p:spPr>
          <a:xfrm>
            <a:off x="300670" y="4486085"/>
            <a:ext cx="840955" cy="8794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41625" y="5636782"/>
            <a:ext cx="102175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Показатели эффективности</a:t>
            </a:r>
            <a:r>
              <a:rPr lang="en-US" sz="1600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сокращение числа погибших в ДТП на </a:t>
            </a:r>
            <a:r>
              <a:rPr lang="ru-RU" sz="16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а.д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ГК «</a:t>
            </a:r>
            <a:r>
              <a:rPr lang="ru-RU" sz="16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Автодор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на 50% по сравнению с 2013 годом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ликвидация мест концентрации ДТП на </a:t>
            </a:r>
            <a:r>
              <a:rPr lang="ru-RU" sz="16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а.д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ГК «</a:t>
            </a:r>
            <a:r>
              <a:rPr lang="ru-RU" sz="16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Автодор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40814" t="21163" r="41396" b="49069"/>
          <a:stretch/>
        </p:blipFill>
        <p:spPr>
          <a:xfrm>
            <a:off x="341044" y="5568475"/>
            <a:ext cx="926107" cy="87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5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M:\ИНВЕСТИЦИОННЫЙ ДЕПАРТАМЕНТ\Отдел маркетинга и взаимодействия с инвесторами\Контент\Дизайны\_1_~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" t="70698"/>
          <a:stretch/>
        </p:blipFill>
        <p:spPr bwMode="auto">
          <a:xfrm>
            <a:off x="1" y="5829342"/>
            <a:ext cx="12192000" cy="102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928786" y="658100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Calibri Light" panose="020F0302020204030204" pitchFamily="34" charset="0"/>
              </a:rPr>
              <a:t>30</a:t>
            </a:r>
            <a:endParaRPr lang="ru-RU" sz="1200" dirty="0">
              <a:latin typeface="Calibri Light" panose="020F0302020204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5900" y="71662"/>
            <a:ext cx="10502899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cap="all" dirty="0" smtClean="0">
                <a:solidFill>
                  <a:schemeClr val="accent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БЕЗОПАСНЫЕ ДОРОГИ </a:t>
            </a:r>
            <a:endParaRPr lang="ru-RU" sz="2400" b="1" cap="all" dirty="0">
              <a:solidFill>
                <a:schemeClr val="accent1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680948" y="808981"/>
            <a:ext cx="129767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10294055" y="0"/>
            <a:ext cx="1897945" cy="27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449" y="263683"/>
            <a:ext cx="1252551" cy="16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Sorokin-Urmanov_SE\Pictures\885004_original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90" y="527493"/>
            <a:ext cx="4836392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Sorokin-Urmanov_SE\Pictures\avtomagistral__p1g1avc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90" y="3552428"/>
            <a:ext cx="4836392" cy="294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Sorokin-Urmanov_SE\Pictures\w_1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1" y="3552427"/>
            <a:ext cx="5022502" cy="294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Sorokin-Urmanov_SE\Pictures\f_czAxMS5yYWRpa2FsLnJ1L2kzMTgvMTYwOC9lNi9iMDIzMmZkMWRiYmIuanBnP19faWQ9ODIyNTI=[1]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1" y="527493"/>
            <a:ext cx="5046648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88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M:\ИНВЕСТИЦИОННЫЙ ДЕПАРТАМЕНТ\Отдел маркетинга и взаимодействия с инвесторами\Контент\Дизайны\_1_~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" t="70698"/>
          <a:stretch/>
        </p:blipFill>
        <p:spPr bwMode="auto">
          <a:xfrm>
            <a:off x="0" y="5657897"/>
            <a:ext cx="12191999" cy="120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934050" y="658100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96506" y="1104612"/>
            <a:ext cx="55375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период с 2013 года по настоящее время зарегистрировано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снижение количества ДТП на 20,8%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(-566 ДТП)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погибших на 31,0% (-237 чел.), раненых на 19,0% (-705 чел.)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ДТП с недостатками дорожной сети сократилось на 30,1% (-52 ДТП)</a:t>
            </a: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5567029"/>
              </p:ext>
            </p:extLst>
          </p:nvPr>
        </p:nvGraphicFramePr>
        <p:xfrm>
          <a:off x="1269682" y="794048"/>
          <a:ext cx="5234509" cy="3125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751114" y="4453811"/>
            <a:ext cx="10994571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итогам за 2017 год зарегистрировано 107 очагов аварийности (- 7 %), (в 2016 году – 115 очагов), в том числе из очагов 2016 года в 2017 году ликвидировано </a:t>
            </a:r>
            <a:r>
              <a:rPr lang="ru-RU" alt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86</a:t>
            </a: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очагов аварийности, в том числе: </a:t>
            </a:r>
          </a:p>
          <a:p>
            <a:pPr algn="just"/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М-1 – 8; </a:t>
            </a:r>
          </a:p>
          <a:p>
            <a:pPr algn="just"/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М-3 – 9; </a:t>
            </a:r>
          </a:p>
          <a:p>
            <a:pPr algn="just"/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М-4 – 67; </a:t>
            </a:r>
          </a:p>
          <a:p>
            <a:pPr algn="just"/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А-107 (ММК) – 2, </a:t>
            </a:r>
          </a:p>
          <a:p>
            <a:pPr algn="just"/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вновь образованных – 78.  </a:t>
            </a:r>
            <a:endParaRPr lang="ru-RU" alt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955546"/>
              </p:ext>
            </p:extLst>
          </p:nvPr>
        </p:nvGraphicFramePr>
        <p:xfrm>
          <a:off x="3854278" y="4982187"/>
          <a:ext cx="5207005" cy="1280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3247"/>
                <a:gridCol w="2603758"/>
              </a:tblGrid>
              <a:tr h="1052720">
                <a:tc>
                  <a:txBody>
                    <a:bodyPr/>
                    <a:lstStyle/>
                    <a:p>
                      <a:pPr indent="450215" algn="just"/>
                      <a:r>
                        <a:rPr lang="ru-RU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2017 год  -  107</a:t>
                      </a:r>
                    </a:p>
                    <a:p>
                      <a:pPr indent="450215" algn="just"/>
                      <a:r>
                        <a:rPr lang="ru-RU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М-1 – </a:t>
                      </a:r>
                      <a:r>
                        <a:rPr lang="ru-RU" sz="1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11</a:t>
                      </a:r>
                      <a:endParaRPr lang="ru-RU" sz="14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indent="450215" algn="just"/>
                      <a:r>
                        <a:rPr lang="ru-RU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М-3 – </a:t>
                      </a:r>
                      <a:r>
                        <a:rPr lang="ru-RU" sz="1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12</a:t>
                      </a:r>
                      <a:endParaRPr lang="ru-RU" sz="14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indent="450215" algn="just"/>
                      <a:r>
                        <a:rPr lang="ru-RU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М-4 – </a:t>
                      </a:r>
                      <a:r>
                        <a:rPr lang="ru-RU" sz="1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78 </a:t>
                      </a:r>
                      <a:endParaRPr lang="ru-RU" sz="14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indent="450215" algn="just"/>
                      <a:r>
                        <a:rPr lang="ru-RU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А-107 ММК – </a:t>
                      </a:r>
                      <a:r>
                        <a:rPr lang="ru-RU" sz="1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5</a:t>
                      </a:r>
                      <a:endParaRPr lang="ru-RU" sz="14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indent="450215" algn="just"/>
                      <a:r>
                        <a:rPr lang="ru-RU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обход Одинцово – </a:t>
                      </a:r>
                      <a:r>
                        <a:rPr lang="ru-RU" sz="1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 </a:t>
                      </a:r>
                      <a:endParaRPr lang="ru-RU" sz="14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6" marR="5639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/>
                      <a:r>
                        <a:rPr lang="ru-RU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2016 год   - 115 очагов</a:t>
                      </a:r>
                    </a:p>
                    <a:p>
                      <a:pPr indent="450215" algn="just"/>
                      <a:r>
                        <a:rPr lang="ru-RU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М-1 – 16</a:t>
                      </a:r>
                      <a:r>
                        <a:rPr lang="ru-RU" sz="1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;</a:t>
                      </a:r>
                      <a:endParaRPr lang="ru-RU" sz="14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indent="450215" algn="just"/>
                      <a:r>
                        <a:rPr lang="ru-RU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М-3 – </a:t>
                      </a:r>
                      <a:r>
                        <a:rPr lang="ru-RU" sz="1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14 </a:t>
                      </a:r>
                      <a:endParaRPr lang="ru-RU" sz="14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indent="450215" algn="just"/>
                      <a:r>
                        <a:rPr lang="ru-RU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М-4 – </a:t>
                      </a:r>
                      <a:r>
                        <a:rPr lang="ru-RU" sz="1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83 </a:t>
                      </a:r>
                      <a:endParaRPr lang="ru-RU" sz="14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indent="450215" algn="just"/>
                      <a:r>
                        <a:rPr lang="ru-RU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А-107 ММК – </a:t>
                      </a:r>
                      <a:r>
                        <a:rPr lang="ru-RU" sz="1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endParaRPr lang="ru-RU" sz="14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just"/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96" marR="56396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171518" y="4004602"/>
            <a:ext cx="6434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Century Gothic" panose="020B0502020202020204" pitchFamily="34" charset="0"/>
              </a:rPr>
              <a:t>Места концентрации ДТП</a:t>
            </a:r>
            <a:r>
              <a:rPr lang="ru-RU" alt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 на автомобильных дорогах ГК «</a:t>
            </a:r>
            <a:r>
              <a:rPr lang="ru-RU" altLang="ru-RU" sz="14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Автодор</a:t>
            </a:r>
            <a:r>
              <a:rPr lang="ru-RU" altLang="ru-RU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» </a:t>
            </a:r>
            <a:endParaRPr lang="ru-RU" sz="1400" b="1" dirty="0">
              <a:latin typeface="Century Gothic" panose="020B0502020202020204" pitchFamily="34" charset="0"/>
            </a:endParaRPr>
          </a:p>
        </p:txBody>
      </p:sp>
      <p:pic>
        <p:nvPicPr>
          <p:cNvPr id="10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10294055" y="0"/>
            <a:ext cx="1897945" cy="27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448" y="276980"/>
            <a:ext cx="1252551" cy="23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4813" y="244597"/>
            <a:ext cx="11040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Динамика состояния аварийности на </a:t>
            </a:r>
            <a:r>
              <a:rPr lang="ru-RU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а.д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ГК «АВТОДОР» за 2013-2017 годы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28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M:\ИНВЕСТИЦИОННЫЙ ДЕПАРТАМЕНТ\Отдел маркетинга и взаимодействия с инвесторами\Контент\Дизайны\_1_~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" t="70698"/>
          <a:stretch/>
        </p:blipFill>
        <p:spPr bwMode="auto">
          <a:xfrm>
            <a:off x="0" y="5829342"/>
            <a:ext cx="12191999" cy="102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928786" y="658100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Calibri Light" panose="020F0302020204030204" pitchFamily="34" charset="0"/>
              </a:rPr>
              <a:t>4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812892553"/>
              </p:ext>
            </p:extLst>
          </p:nvPr>
        </p:nvGraphicFramePr>
        <p:xfrm>
          <a:off x="1542349" y="3851562"/>
          <a:ext cx="9133332" cy="2713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982869321"/>
              </p:ext>
            </p:extLst>
          </p:nvPr>
        </p:nvGraphicFramePr>
        <p:xfrm>
          <a:off x="5642919" y="716250"/>
          <a:ext cx="5296530" cy="3119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326571" y="1050223"/>
            <a:ext cx="5138057" cy="1826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Доминирующими видами ДТП с тяжкими последствиями на автомобильных дорогах по-прежнему являются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столкновения транспортных средств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наезды на дорожные сооружения 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наезды на пешеходов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наезды на стоящие транспортные средства и опрокидывания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42350" y="3543785"/>
            <a:ext cx="373205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latin typeface="Century Gothic" panose="020B0502020202020204" pitchFamily="34" charset="0"/>
                <a:ea typeface="Calibri" panose="020F0502020204030204" pitchFamily="34" charset="0"/>
              </a:rPr>
              <a:t>Основные виды нарушений ПДД </a:t>
            </a:r>
            <a:endParaRPr lang="ru-RU" sz="1500" b="1" dirty="0"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38552" y="849541"/>
            <a:ext cx="392945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Century Gothic" panose="020B0502020202020204" pitchFamily="34" charset="0"/>
                <a:ea typeface="Calibri" panose="020F0502020204030204" pitchFamily="34" charset="0"/>
              </a:rPr>
              <a:t>Основные виды ДТП</a:t>
            </a:r>
            <a:endParaRPr lang="ru-RU" sz="1500" b="1" dirty="0">
              <a:latin typeface="Century Gothic" panose="020B0502020202020204" pitchFamily="34" charset="0"/>
            </a:endParaRPr>
          </a:p>
        </p:txBody>
      </p:sp>
      <p:pic>
        <p:nvPicPr>
          <p:cNvPr id="16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10294055" y="312"/>
            <a:ext cx="1897945" cy="27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449" y="277292"/>
            <a:ext cx="1252551" cy="23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4813" y="244597"/>
            <a:ext cx="10942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Динамика состояния аварийности на </a:t>
            </a:r>
            <a:r>
              <a:rPr lang="ru-RU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а.д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ГК «АВТОДОР» за 2013-2017 годы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M:\ИНВЕСТИЦИОННЫЙ ДЕПАРТАМЕНТ\Отдел маркетинга и взаимодействия с инвесторами\Контент\Дизайны\_1_~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" t="70698"/>
          <a:stretch/>
        </p:blipFill>
        <p:spPr bwMode="auto">
          <a:xfrm>
            <a:off x="1" y="5829342"/>
            <a:ext cx="12192000" cy="102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Прямоугольник 7"/>
          <p:cNvSpPr>
            <a:spLocks noChangeArrowheads="1"/>
          </p:cNvSpPr>
          <p:nvPr/>
        </p:nvSpPr>
        <p:spPr bwMode="auto">
          <a:xfrm>
            <a:off x="30428" y="9283"/>
            <a:ext cx="9149667" cy="461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837" tIns="45420" rIns="90837" bIns="45420">
            <a:spAutoFit/>
          </a:bodyPr>
          <a:lstStyle/>
          <a:p>
            <a:pPr algn="just"/>
            <a:r>
              <a:rPr lang="en-US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</a:t>
            </a:r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Межрегиональная конференция «БЕЗОПАСНАЯ ДОРОГА»</a:t>
            </a:r>
            <a:endParaRPr lang="ru-RU" sz="2400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106960" y="741279"/>
            <a:ext cx="8073135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2047769" y="1126732"/>
            <a:ext cx="4840327" cy="208890"/>
          </a:xfrm>
          <a:prstGeom prst="rect">
            <a:avLst/>
          </a:prstGeom>
        </p:spPr>
        <p:txBody>
          <a:bodyPr wrap="square" lIns="82569" tIns="41282" rIns="82569" bIns="41282">
            <a:spAutoFit/>
          </a:bodyPr>
          <a:lstStyle/>
          <a:p>
            <a:pPr>
              <a:spcAft>
                <a:spcPts val="273"/>
              </a:spcAft>
            </a:pPr>
            <a:endParaRPr lang="ru-RU" sz="8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2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351" tIns="45676" rIns="91351" bIns="45676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524002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351" tIns="45676" rIns="91351" bIns="45676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3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11677601" y="6492881"/>
            <a:ext cx="514400" cy="365125"/>
          </a:xfrm>
        </p:spPr>
        <p:txBody>
          <a:bodyPr/>
          <a:lstStyle/>
          <a:p>
            <a:pPr>
              <a:defRPr/>
            </a:pPr>
            <a:r>
              <a:rPr lang="ru-RU" sz="1400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28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22305" y="83994"/>
            <a:ext cx="2049633" cy="42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387" y="506730"/>
            <a:ext cx="1252551" cy="23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r="9668" b="376"/>
          <a:stretch/>
        </p:blipFill>
        <p:spPr>
          <a:xfrm>
            <a:off x="1524002" y="977525"/>
            <a:ext cx="8766732" cy="512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4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M:\ИНВЕСТИЦИОННЫЙ ДЕПАРТАМЕНТ\Отдел маркетинга и взаимодействия с инвесторами\Контент\Дизайны\_1_~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" t="70698"/>
          <a:stretch/>
        </p:blipFill>
        <p:spPr bwMode="auto">
          <a:xfrm>
            <a:off x="1" y="5829342"/>
            <a:ext cx="12192000" cy="102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Прямоугольник 7"/>
          <p:cNvSpPr>
            <a:spLocks noChangeArrowheads="1"/>
          </p:cNvSpPr>
          <p:nvPr/>
        </p:nvSpPr>
        <p:spPr bwMode="auto">
          <a:xfrm>
            <a:off x="30428" y="9283"/>
            <a:ext cx="9149667" cy="461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837" tIns="45420" rIns="90837" bIns="45420">
            <a:spAutoFit/>
          </a:bodyPr>
          <a:lstStyle/>
          <a:p>
            <a:pPr algn="just"/>
            <a:r>
              <a:rPr lang="en-US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</a:t>
            </a:r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Межрегиональная конференция «БЕЗОПАСНАЯ ДОРОГА»</a:t>
            </a:r>
            <a:endParaRPr lang="ru-RU" sz="2400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709504" y="897511"/>
            <a:ext cx="8119186" cy="112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2047769" y="1126732"/>
            <a:ext cx="4840327" cy="208890"/>
          </a:xfrm>
          <a:prstGeom prst="rect">
            <a:avLst/>
          </a:prstGeom>
        </p:spPr>
        <p:txBody>
          <a:bodyPr wrap="square" lIns="82569" tIns="41282" rIns="82569" bIns="41282">
            <a:spAutoFit/>
          </a:bodyPr>
          <a:lstStyle/>
          <a:p>
            <a:pPr>
              <a:spcAft>
                <a:spcPts val="273"/>
              </a:spcAft>
            </a:pPr>
            <a:endParaRPr lang="ru-RU" sz="8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2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351" tIns="45676" rIns="91351" bIns="45676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524002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351" tIns="45676" rIns="91351" bIns="45676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3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11677601" y="6492881"/>
            <a:ext cx="514400" cy="365125"/>
          </a:xfrm>
        </p:spPr>
        <p:txBody>
          <a:bodyPr/>
          <a:lstStyle/>
          <a:p>
            <a:pPr>
              <a:defRPr/>
            </a:pPr>
            <a:r>
              <a:rPr lang="ru-RU" sz="1400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28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22305" y="83994"/>
            <a:ext cx="2049633" cy="42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387" y="506730"/>
            <a:ext cx="1252551" cy="23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" r="15805" b="9686"/>
          <a:stretch/>
        </p:blipFill>
        <p:spPr>
          <a:xfrm>
            <a:off x="945932" y="1231177"/>
            <a:ext cx="8623738" cy="497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M:\ИНВЕСТИЦИОННЫЙ ДЕПАРТАМЕНТ\Отдел маркетинга и взаимодействия с инвесторами\Контент\Дизайны\_1_~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842062"/>
            <a:ext cx="12192000" cy="106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86" y="877841"/>
            <a:ext cx="64865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278336" y="802052"/>
            <a:ext cx="78844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1413" y="1030664"/>
            <a:ext cx="6475752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- </a:t>
            </a:r>
            <a:r>
              <a:rPr lang="ru-RU" sz="2000" dirty="0" smtClean="0"/>
              <a:t> Установка </a:t>
            </a:r>
            <a:r>
              <a:rPr lang="ru-RU" sz="2000" dirty="0"/>
              <a:t>барьерного ограждения, разделяющего транспортные потоки, в том числе:</a:t>
            </a:r>
          </a:p>
          <a:p>
            <a:pPr algn="just"/>
            <a:r>
              <a:rPr lang="ru-RU" sz="2000" dirty="0"/>
              <a:t>       установка  систем тросовых дорожных ограждений разделяющих транспортные потоки; </a:t>
            </a:r>
          </a:p>
          <a:p>
            <a:pPr algn="just"/>
            <a:r>
              <a:rPr lang="ru-RU" sz="2000" dirty="0"/>
              <a:t>       установка направляющих устройств разделяющих транспортные потоки (сигнальные столбики, </a:t>
            </a:r>
            <a:r>
              <a:rPr lang="ru-RU" sz="2000" dirty="0" err="1"/>
              <a:t>делиниаторы</a:t>
            </a:r>
            <a:r>
              <a:rPr lang="ru-RU" sz="2000" dirty="0"/>
              <a:t>);</a:t>
            </a:r>
          </a:p>
          <a:p>
            <a:pPr algn="just"/>
            <a:r>
              <a:rPr lang="ru-RU" sz="2000" dirty="0"/>
              <a:t> </a:t>
            </a:r>
            <a:endParaRPr lang="ru-RU" sz="1400" dirty="0"/>
          </a:p>
          <a:p>
            <a:pPr marL="285750" indent="-285750" algn="just">
              <a:buFontTx/>
              <a:buChar char="-"/>
            </a:pPr>
            <a:r>
              <a:rPr lang="ru-RU" sz="2000" dirty="0"/>
              <a:t>Строительство светофорных объектов</a:t>
            </a:r>
          </a:p>
          <a:p>
            <a:pPr marL="285750" indent="-285750" algn="just">
              <a:buFontTx/>
              <a:buChar char="-"/>
            </a:pPr>
            <a:endParaRPr lang="ru-RU" sz="2000" dirty="0"/>
          </a:p>
          <a:p>
            <a:pPr marL="285750" indent="-285750" algn="just">
              <a:buFontTx/>
              <a:buChar char="-"/>
            </a:pPr>
            <a:r>
              <a:rPr lang="ru-RU" sz="2000" dirty="0"/>
              <a:t>Установка комплексов </a:t>
            </a:r>
            <a:r>
              <a:rPr lang="ru-RU" sz="2000" dirty="0" err="1"/>
              <a:t>фотовидеофиксации</a:t>
            </a:r>
            <a:r>
              <a:rPr lang="ru-RU" sz="2000" dirty="0"/>
              <a:t> нарушений ПДД </a:t>
            </a:r>
          </a:p>
          <a:p>
            <a:pPr marL="285750" indent="-285750" algn="just">
              <a:buFontTx/>
              <a:buChar char="-"/>
            </a:pPr>
            <a:endParaRPr lang="ru-RU" sz="2000" dirty="0"/>
          </a:p>
          <a:p>
            <a:pPr marL="285750" indent="-285750" algn="just">
              <a:buFontTx/>
              <a:buChar char="-"/>
            </a:pPr>
            <a:r>
              <a:rPr lang="ru-RU" sz="2000" dirty="0"/>
              <a:t>Освещение опасных мест, в том числе пешеходных </a:t>
            </a:r>
            <a:r>
              <a:rPr lang="ru-RU" sz="2000" dirty="0" smtClean="0"/>
              <a:t>переходов</a:t>
            </a:r>
            <a:endParaRPr lang="ru-RU" sz="2000" dirty="0"/>
          </a:p>
          <a:p>
            <a:pPr algn="just"/>
            <a:r>
              <a:rPr lang="ru-RU" sz="2000" dirty="0"/>
              <a:t>     </a:t>
            </a:r>
            <a:endParaRPr lang="ru-RU" sz="2000" dirty="0" smtClean="0"/>
          </a:p>
          <a:p>
            <a:pPr algn="just">
              <a:tabLst>
                <a:tab pos="444500" algn="l"/>
              </a:tabLst>
            </a:pPr>
            <a:r>
              <a:rPr lang="ru-RU" sz="2000" dirty="0" smtClean="0"/>
              <a:t>-    строительство </a:t>
            </a:r>
            <a:r>
              <a:rPr lang="ru-RU" sz="2000" dirty="0"/>
              <a:t>надземных переходов</a:t>
            </a:r>
          </a:p>
          <a:p>
            <a:pPr algn="just"/>
            <a:endParaRPr lang="ru-RU" sz="2000" dirty="0" smtClean="0"/>
          </a:p>
          <a:p>
            <a:endParaRPr lang="ru-RU" sz="1600" b="1" dirty="0"/>
          </a:p>
        </p:txBody>
      </p:sp>
      <p:pic>
        <p:nvPicPr>
          <p:cNvPr id="2051" name="Picture 3" descr="DSCF7241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40695" y="802052"/>
            <a:ext cx="2938139" cy="172207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074" y="802052"/>
            <a:ext cx="2518572" cy="254687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7" name="Рисунок 16" descr="C:\Users\Kovalevskiy_SS\Desktop\Фото очагов\WhatsApp Image 2017-08-18 at 11.29.44 камера перевал.jpe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7" r="39150"/>
          <a:stretch/>
        </p:blipFill>
        <p:spPr bwMode="auto">
          <a:xfrm>
            <a:off x="6709766" y="3399199"/>
            <a:ext cx="2489997" cy="2827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IMG_1460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58300" y="4607997"/>
            <a:ext cx="2939584" cy="161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8300" y="2571750"/>
            <a:ext cx="2939584" cy="199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Номер слайда 13"/>
          <p:cNvSpPr>
            <a:spLocks noGrp="1"/>
          </p:cNvSpPr>
          <p:nvPr>
            <p:ph type="sldNum" sz="quarter" idx="4294967295"/>
          </p:nvPr>
        </p:nvSpPr>
        <p:spPr>
          <a:xfrm>
            <a:off x="11677600" y="6476773"/>
            <a:ext cx="514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ru-RU" sz="1400" dirty="0" smtClean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0" name="Заголовок 2"/>
          <p:cNvSpPr txBox="1">
            <a:spLocks/>
          </p:cNvSpPr>
          <p:nvPr/>
        </p:nvSpPr>
        <p:spPr bwMode="auto">
          <a:xfrm>
            <a:off x="271485" y="75502"/>
            <a:ext cx="10778994" cy="72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</a:t>
            </a:r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ероприятия по обеспечению БДД в 2017 г., в том числе на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аварийно-опасных местах автомобильных дорог</a:t>
            </a:r>
            <a:endParaRPr lang="ru-RU" sz="2400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2570" y="6331536"/>
            <a:ext cx="4834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dirty="0" smtClean="0"/>
              <a:t>СТОИМОСТЬ МЕРОПРИЯТИЙ – </a:t>
            </a:r>
            <a:r>
              <a:rPr lang="ru-RU" dirty="0"/>
              <a:t>218 млн. рублей</a:t>
            </a:r>
          </a:p>
        </p:txBody>
      </p:sp>
      <p:pic>
        <p:nvPicPr>
          <p:cNvPr id="15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994" y="484726"/>
            <a:ext cx="1252551" cy="15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21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6839678"/>
            <a:ext cx="12192000" cy="45719"/>
          </a:xfrm>
          <a:prstGeom prst="rect">
            <a:avLst/>
          </a:prstGeom>
          <a:gradFill>
            <a:gsLst>
              <a:gs pos="1000">
                <a:srgbClr val="E1561C"/>
              </a:gs>
              <a:gs pos="100000">
                <a:srgbClr val="EB8921"/>
              </a:gs>
            </a:gsLst>
            <a:lin ang="1992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83011" tIns="41505" rIns="83011" bIns="41505" anchor="ctr"/>
          <a:lstStyle/>
          <a:p>
            <a:pPr algn="ctr"/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pic>
        <p:nvPicPr>
          <p:cNvPr id="2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33949" y="181396"/>
            <a:ext cx="2417369" cy="37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457081" y="908720"/>
            <a:ext cx="8846331" cy="0"/>
          </a:xfrm>
          <a:prstGeom prst="line">
            <a:avLst/>
          </a:prstGeom>
          <a:ln w="25400" cmpd="dbl">
            <a:solidFill>
              <a:srgbClr val="837E7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698358" y="1126732"/>
            <a:ext cx="6453769" cy="208890"/>
          </a:xfrm>
          <a:prstGeom prst="rect">
            <a:avLst/>
          </a:prstGeom>
        </p:spPr>
        <p:txBody>
          <a:bodyPr wrap="square" lIns="82569" tIns="41282" rIns="82569" bIns="41282">
            <a:spAutoFit/>
          </a:bodyPr>
          <a:lstStyle/>
          <a:p>
            <a:pPr>
              <a:spcAft>
                <a:spcPts val="273"/>
              </a:spcAft>
            </a:pPr>
            <a:endParaRPr lang="ru-RU" sz="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127729" y="181396"/>
            <a:ext cx="9505057" cy="46151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91288" tIns="45645" rIns="91288" bIns="45645" rtlCol="0">
            <a:spAutoFit/>
          </a:bodyPr>
          <a:lstStyle/>
          <a:p>
            <a:pPr algn="ctr" defTabSz="82939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Основные задачи службы аварийных комиссаров</a:t>
            </a:r>
            <a:endParaRPr lang="ru-RU" sz="2400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3" name="Прямая соединительная линия 5"/>
          <p:cNvCxnSpPr>
            <a:cxnSpLocks noChangeShapeType="1"/>
          </p:cNvCxnSpPr>
          <p:nvPr/>
        </p:nvCxnSpPr>
        <p:spPr bwMode="auto">
          <a:xfrm>
            <a:off x="498603" y="4557232"/>
            <a:ext cx="12192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Прямая соединительная линия 9"/>
          <p:cNvCxnSpPr>
            <a:cxnSpLocks noChangeShapeType="1"/>
          </p:cNvCxnSpPr>
          <p:nvPr/>
        </p:nvCxnSpPr>
        <p:spPr bwMode="auto">
          <a:xfrm flipV="1">
            <a:off x="498603" y="4557244"/>
            <a:ext cx="0" cy="259238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6" name="Picture 2" descr="C:\Users\ryumin_yua\Desktop\Рюмин Юрий\Выступление Урманов\IMG_00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151" y="2228553"/>
            <a:ext cx="4754475" cy="2443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yumin_yua\Desktop\Рюмин Юрий\Выступление Урманов\фот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837" y="4216619"/>
            <a:ext cx="4754475" cy="253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8608" y="6448259"/>
            <a:ext cx="623392" cy="437132"/>
          </a:xfrm>
        </p:spPr>
        <p:txBody>
          <a:bodyPr lIns="0" tIns="0" rIns="0" bIns="0"/>
          <a:lstStyle/>
          <a:p>
            <a:pPr algn="ctr">
              <a:defRPr/>
            </a:pPr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11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8608" y="5661025"/>
            <a:ext cx="2457600" cy="10879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31" tIns="45666" rIns="91331" bIns="45666" spcCol="0" rtlCol="0" anchor="ctr"/>
          <a:lstStyle/>
          <a:p>
            <a:pPr algn="ctr"/>
            <a:r>
              <a:rPr lang="ru-RU" i="1" dirty="0"/>
              <a:t>Организация дорожного движения на проблемных участках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697421" y="5657809"/>
            <a:ext cx="2459719" cy="10911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31" tIns="45666" rIns="91331" bIns="45666" spcCol="0" rtlCol="0" anchor="ctr"/>
          <a:lstStyle/>
          <a:p>
            <a:pPr algn="ctr"/>
            <a:r>
              <a:rPr lang="ru-RU" i="1" dirty="0" smtClean="0">
                <a:solidFill>
                  <a:schemeClr val="tx1"/>
                </a:solidFill>
              </a:rPr>
              <a:t>За 2017 год произведено</a:t>
            </a:r>
          </a:p>
          <a:p>
            <a:pPr algn="ctr"/>
            <a:r>
              <a:rPr lang="ru-RU" i="1" dirty="0" smtClean="0">
                <a:solidFill>
                  <a:schemeClr val="tx1"/>
                </a:solidFill>
              </a:rPr>
              <a:t> </a:t>
            </a:r>
            <a:r>
              <a:rPr lang="ru-RU" b="1" i="1" u="sng" dirty="0" smtClean="0">
                <a:solidFill>
                  <a:schemeClr val="tx1"/>
                </a:solidFill>
              </a:rPr>
              <a:t>27 812 </a:t>
            </a:r>
            <a:r>
              <a:rPr lang="ru-RU" i="1" dirty="0" smtClean="0">
                <a:solidFill>
                  <a:schemeClr val="tx1"/>
                </a:solidFill>
              </a:rPr>
              <a:t>выездов 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697421" y="3360027"/>
            <a:ext cx="2457600" cy="9807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31" tIns="45666" rIns="91331" bIns="45666" spcCol="0" rtlCol="0" anchor="ctr"/>
          <a:lstStyle/>
          <a:p>
            <a:pPr algn="ctr"/>
            <a:r>
              <a:rPr lang="ru-RU" i="1" dirty="0"/>
              <a:t>Обеспечение эвакуации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695700" y="2196367"/>
            <a:ext cx="2457600" cy="9807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31" tIns="45666" rIns="91331" bIns="45666" spcCol="0" rtlCol="0" anchor="ctr"/>
          <a:lstStyle/>
          <a:p>
            <a:pPr algn="ctr"/>
            <a:r>
              <a:rPr lang="ru-RU" i="1" dirty="0"/>
              <a:t>Обеспечение безопасности пешеходов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24418" y="2204864"/>
            <a:ext cx="2479868" cy="9807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31" tIns="45666" rIns="91331" bIns="45666" spcCol="0" rtlCol="0" anchor="ctr"/>
          <a:lstStyle/>
          <a:p>
            <a:pPr algn="ctr"/>
            <a:r>
              <a:rPr lang="ru-RU" i="1" dirty="0"/>
              <a:t>Помощь в ремонте ТС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24418" y="1052514"/>
            <a:ext cx="2479868" cy="98076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31" tIns="45666" rIns="91331" bIns="45666" spcCol="0" rtlCol="0" anchor="ctr"/>
          <a:lstStyle/>
          <a:p>
            <a:pPr algn="ctr"/>
            <a:r>
              <a:rPr lang="ru-RU" i="1" dirty="0"/>
              <a:t>Ликвидация последствий ДТП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695700" y="1038840"/>
            <a:ext cx="2457600" cy="10081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31" tIns="45666" rIns="91331" bIns="45666" spcCol="0" rtlCol="0" anchor="ctr"/>
          <a:lstStyle/>
          <a:p>
            <a:pPr algn="ctr"/>
            <a:r>
              <a:rPr lang="ru-RU" i="1" dirty="0"/>
              <a:t>Оказание первой медицинской помощи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677512" y="4502543"/>
            <a:ext cx="2457600" cy="10074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31" tIns="45666" rIns="91331" bIns="45666" spcCol="0" rtlCol="0" anchor="ctr"/>
          <a:lstStyle/>
          <a:p>
            <a:pPr algn="ctr"/>
            <a:r>
              <a:rPr lang="ru-RU" i="1" dirty="0"/>
              <a:t>Удаление посторонних предметов с проезжей части 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77932" y="4502543"/>
            <a:ext cx="2459719" cy="9910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31" tIns="45666" rIns="91331" bIns="45666" spcCol="0" rtlCol="0" anchor="ctr"/>
          <a:lstStyle/>
          <a:p>
            <a:pPr algn="ctr"/>
            <a:r>
              <a:rPr lang="ru-RU" i="1" dirty="0"/>
              <a:t>Подвоз топлива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34429" y="3343870"/>
            <a:ext cx="2479993" cy="9807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31" tIns="45666" rIns="91331" bIns="45666" spcCol="0" rtlCol="0" anchor="ctr"/>
          <a:lstStyle/>
          <a:p>
            <a:pPr algn="ctr"/>
            <a:r>
              <a:rPr lang="ru-RU" i="1" dirty="0"/>
              <a:t>Ограждение неисправного ТС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871530" y="1038841"/>
            <a:ext cx="4793092" cy="11897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31" tIns="45666" rIns="91331" bIns="45666" spcCol="0" rtlCol="0" anchor="ctr"/>
          <a:lstStyle/>
          <a:p>
            <a:pPr algn="ctr"/>
            <a:r>
              <a:rPr lang="ru-RU" i="1" dirty="0"/>
              <a:t>Оперативное реагирование на нештатные ситуации </a:t>
            </a:r>
            <a:br>
              <a:rPr lang="ru-RU" i="1" dirty="0"/>
            </a:br>
            <a:r>
              <a:rPr lang="ru-RU" i="1" dirty="0"/>
              <a:t>(время прибытия аварийного комиссара не более </a:t>
            </a:r>
            <a:r>
              <a:rPr lang="ru-RU" b="1" i="1" u="sng" dirty="0"/>
              <a:t>10 минут</a:t>
            </a:r>
            <a:r>
              <a:rPr lang="ru-RU" i="1" dirty="0"/>
              <a:t>)</a:t>
            </a:r>
          </a:p>
        </p:txBody>
      </p:sp>
      <p:pic>
        <p:nvPicPr>
          <p:cNvPr id="30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503" y="555332"/>
            <a:ext cx="1252551" cy="23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52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M:\ИНВЕСТИЦИОННЫЙ ДЕПАРТАМЕНТ\Отдел маркетинга и взаимодействия с инвесторами\Контент\Дизайны\_1_~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817999"/>
            <a:ext cx="12192000" cy="106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Прямоугольник 7"/>
          <p:cNvSpPr>
            <a:spLocks noChangeArrowheads="1"/>
          </p:cNvSpPr>
          <p:nvPr/>
        </p:nvSpPr>
        <p:spPr bwMode="auto">
          <a:xfrm>
            <a:off x="108287" y="30316"/>
            <a:ext cx="9953601" cy="119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837" tIns="45420" rIns="90837" bIns="45420">
            <a:spAutoFit/>
          </a:bodyPr>
          <a:lstStyle/>
          <a:p>
            <a:pPr algn="just"/>
            <a:r>
              <a:rPr lang="ru-RU" sz="2400" dirty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Планируемые мероприятия по повышению БДД </a:t>
            </a:r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 </a:t>
            </a:r>
            <a:r>
              <a:rPr lang="ru-RU" sz="2400" dirty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2018 г. Комплексный подход к устранению условий в местах возникновения ДТП</a:t>
            </a:r>
            <a:r>
              <a:rPr lang="ru-RU" sz="2400" dirty="0" smtClean="0"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sz="2400" dirty="0">
              <a:solidFill>
                <a:srgbClr val="4C454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69327" y="1275462"/>
            <a:ext cx="7711095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2047769" y="1126732"/>
            <a:ext cx="4840327" cy="208890"/>
          </a:xfrm>
          <a:prstGeom prst="rect">
            <a:avLst/>
          </a:prstGeom>
        </p:spPr>
        <p:txBody>
          <a:bodyPr wrap="square" lIns="82569" tIns="41282" rIns="82569" bIns="41282">
            <a:spAutoFit/>
          </a:bodyPr>
          <a:lstStyle/>
          <a:p>
            <a:pPr>
              <a:spcAft>
                <a:spcPts val="273"/>
              </a:spcAft>
            </a:pPr>
            <a:endParaRPr lang="ru-RU" sz="8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2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351" tIns="45676" rIns="91351" bIns="45676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524002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351" tIns="45676" rIns="91351" bIns="45676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612232" y="2873881"/>
            <a:ext cx="3750709" cy="130167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dirty="0">
                <a:cs typeface="Times New Roman" panose="02020603050405020304" pitchFamily="18" charset="0"/>
              </a:rPr>
              <a:t>Строительство пешеходных переходов, повышение </a:t>
            </a:r>
            <a:r>
              <a:rPr lang="ru-RU" sz="2000" dirty="0" err="1">
                <a:cs typeface="Times New Roman" panose="02020603050405020304" pitchFamily="18" charset="0"/>
              </a:rPr>
              <a:t>энергоэффективности</a:t>
            </a:r>
            <a:endParaRPr lang="ru-RU" sz="2000" dirty="0"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147164" y="2805671"/>
            <a:ext cx="3765478" cy="161402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100" dirty="0">
                <a:cs typeface="Times New Roman" panose="02020603050405020304" pitchFamily="18" charset="0"/>
              </a:rPr>
              <a:t>Завершение проведения аудита обеспечения </a:t>
            </a:r>
            <a:r>
              <a:rPr lang="ru-RU" sz="2000" dirty="0">
                <a:cs typeface="Times New Roman" panose="02020603050405020304" pitchFamily="18" charset="0"/>
              </a:rPr>
              <a:t>безопасности дорожного движения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028160" y="1444829"/>
            <a:ext cx="3923824" cy="136084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dirty="0"/>
              <a:t>Реаизация Плана мероприятий БДД , предотвращающих выезд на встречную полосу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582340" y="1444829"/>
            <a:ext cx="3762133" cy="130899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dirty="0"/>
              <a:t>Реаизация Плана мероприятий БДД  направленных на устранение мест концентрации ДТП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167717" y="4478767"/>
            <a:ext cx="3744925" cy="119525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b="1" dirty="0">
                <a:cs typeface="Times New Roman" panose="02020603050405020304" pitchFamily="18" charset="0"/>
              </a:rPr>
              <a:t>Утверждение и реализация Программы «Безопасная дорога»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612233" y="4227949"/>
            <a:ext cx="3726378" cy="141477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dirty="0"/>
              <a:t>Взаимодействие с ГАИ, администрациями субъектов Российской Федерации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14776" y="5900505"/>
            <a:ext cx="5184576" cy="58477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БЕЗОПАСНАЯ ДОРОГА</a:t>
            </a:r>
          </a:p>
        </p:txBody>
      </p:sp>
      <p:sp>
        <p:nvSpPr>
          <p:cNvPr id="2" name="Двойная стрелка влево/вправо 1"/>
          <p:cNvSpPr/>
          <p:nvPr/>
        </p:nvSpPr>
        <p:spPr>
          <a:xfrm rot="2186469">
            <a:off x="5515627" y="2942462"/>
            <a:ext cx="504056" cy="216023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Двойная стрелка влево/вправо 22"/>
          <p:cNvSpPr/>
          <p:nvPr/>
        </p:nvSpPr>
        <p:spPr>
          <a:xfrm rot="19494707">
            <a:off x="6464963" y="2921213"/>
            <a:ext cx="504056" cy="216023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низ 2"/>
          <p:cNvSpPr/>
          <p:nvPr/>
        </p:nvSpPr>
        <p:spPr>
          <a:xfrm>
            <a:off x="5835303" y="2873757"/>
            <a:ext cx="815169" cy="26804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Двойная стрелка влево/вправо 25"/>
          <p:cNvSpPr/>
          <p:nvPr/>
        </p:nvSpPr>
        <p:spPr>
          <a:xfrm rot="2186469">
            <a:off x="5493251" y="3897051"/>
            <a:ext cx="504056" cy="216023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Двойная стрелка влево/вправо 26"/>
          <p:cNvSpPr/>
          <p:nvPr/>
        </p:nvSpPr>
        <p:spPr>
          <a:xfrm rot="2186469">
            <a:off x="5463149" y="4774230"/>
            <a:ext cx="504056" cy="216023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Двойная стрелка влево/вправо 27"/>
          <p:cNvSpPr/>
          <p:nvPr/>
        </p:nvSpPr>
        <p:spPr>
          <a:xfrm rot="19494707">
            <a:off x="6495631" y="4777569"/>
            <a:ext cx="504056" cy="216023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Двойная стрелка влево/вправо 28"/>
          <p:cNvSpPr/>
          <p:nvPr/>
        </p:nvSpPr>
        <p:spPr>
          <a:xfrm rot="19494707">
            <a:off x="6505734" y="3892947"/>
            <a:ext cx="598556" cy="253747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Номер слайда 13"/>
          <p:cNvSpPr>
            <a:spLocks noGrp="1"/>
          </p:cNvSpPr>
          <p:nvPr>
            <p:ph type="sldNum" sz="quarter" idx="4294967295"/>
          </p:nvPr>
        </p:nvSpPr>
        <p:spPr>
          <a:xfrm>
            <a:off x="11677600" y="6476773"/>
            <a:ext cx="514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ru-RU" sz="1400" dirty="0" smtClean="0">
                <a:solidFill>
                  <a:schemeClr val="tx1"/>
                </a:solidFill>
              </a:rPr>
              <a:t>12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31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22305" y="83994"/>
            <a:ext cx="2049633" cy="42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386" y="553030"/>
            <a:ext cx="1252551" cy="25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22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8640</TotalTime>
  <Words>1653</Words>
  <Application>Microsoft Macintosh PowerPoint</Application>
  <PresentationFormat>Широкоэкранный</PresentationFormat>
  <Paragraphs>300</Paragraphs>
  <Slides>27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7" baseType="lpstr">
      <vt:lpstr>Calibri</vt:lpstr>
      <vt:lpstr>Calibri Light</vt:lpstr>
      <vt:lpstr>Century Gothic</vt:lpstr>
      <vt:lpstr>PromtImperial</vt:lpstr>
      <vt:lpstr>Tahoma</vt:lpstr>
      <vt:lpstr>Times New Roman</vt:lpstr>
      <vt:lpstr>Wingdings</vt:lpstr>
      <vt:lpstr>Arial</vt:lpstr>
      <vt:lpstr>Тема Office</vt:lpstr>
      <vt:lpstr>10_Тема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Левандовский Виктор Владимирович</dc:creator>
  <cp:lastModifiedBy>Пользователь Microsoft Office</cp:lastModifiedBy>
  <cp:revision>752</cp:revision>
  <cp:lastPrinted>2018-01-24T08:44:54Z</cp:lastPrinted>
  <dcterms:created xsi:type="dcterms:W3CDTF">2014-01-16T11:09:14Z</dcterms:created>
  <dcterms:modified xsi:type="dcterms:W3CDTF">2018-05-30T18:44:50Z</dcterms:modified>
</cp:coreProperties>
</file>