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  <p:sldMasterId id="2147483778" r:id="rId2"/>
  </p:sldMasterIdLst>
  <p:notesMasterIdLst>
    <p:notesMasterId r:id="rId10"/>
  </p:notesMasterIdLst>
  <p:handoutMasterIdLst>
    <p:handoutMasterId r:id="rId11"/>
  </p:handoutMasterIdLst>
  <p:sldIdLst>
    <p:sldId id="339" r:id="rId3"/>
    <p:sldId id="355" r:id="rId4"/>
    <p:sldId id="347" r:id="rId5"/>
    <p:sldId id="354" r:id="rId6"/>
    <p:sldId id="353" r:id="rId7"/>
    <p:sldId id="342" r:id="rId8"/>
    <p:sldId id="350" r:id="rId9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8EB"/>
    <a:srgbClr val="FF8500"/>
    <a:srgbClr val="E4FF85"/>
    <a:srgbClr val="C9600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4" autoAdjust="0"/>
    <p:restoredTop sz="94660"/>
  </p:normalViewPr>
  <p:slideViewPr>
    <p:cSldViewPr>
      <p:cViewPr varScale="1">
        <p:scale>
          <a:sx n="116" d="100"/>
          <a:sy n="116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F8F6ED6-0020-4649-8E18-872C80A7FFC0}" type="datetimeFigureOut">
              <a:rPr lang="ru-RU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B4C7884-868E-414E-8679-2B27BB052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6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21B0B-52CD-4D8C-8C4D-30B22394C257}" type="datetimeFigureOut">
              <a:rPr lang="ru-RU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F0DACF-D815-4AE5-831D-9EA3BD368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63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целях реализации кадровой стратегии мы прежде всего опираемся на наших сотрудников.</a:t>
            </a:r>
          </a:p>
          <a:p>
            <a:r>
              <a:rPr lang="ru-RU" dirty="0"/>
              <a:t>Ключевой движущей</a:t>
            </a:r>
            <a:r>
              <a:rPr lang="ru-RU" baseline="0" dirty="0"/>
              <a:t> силой любой крупной компании являются менеджеры среднего звена.</a:t>
            </a:r>
          </a:p>
          <a:p>
            <a:r>
              <a:rPr lang="ru-RU" baseline="0" dirty="0"/>
              <a:t>Именно их управленческих профессионализм определяет темп движения компании в внешней среде, доведение до результатов решений руководства.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0DACF-D815-4AE5-831D-9EA3BD36828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0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целях реализации кадровой стратегии мы прежде всего опираемся на наших сотрудников.</a:t>
            </a:r>
          </a:p>
          <a:p>
            <a:r>
              <a:rPr lang="ru-RU" dirty="0"/>
              <a:t>Ключевой движущей</a:t>
            </a:r>
            <a:r>
              <a:rPr lang="ru-RU" baseline="0" dirty="0"/>
              <a:t> силой любой крупной компании являются менеджеры среднего звена.</a:t>
            </a:r>
          </a:p>
          <a:p>
            <a:r>
              <a:rPr lang="ru-RU" baseline="0" dirty="0"/>
              <a:t>Именно их управленческих профессионализм определяет темп движения компании в внешней среде, доведение до результатов решений руководства.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0DACF-D815-4AE5-831D-9EA3BD36828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7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целях реализации кадровой стратегии мы прежде всего опираемся на наших сотрудников.</a:t>
            </a:r>
          </a:p>
          <a:p>
            <a:r>
              <a:rPr lang="ru-RU" dirty="0"/>
              <a:t>Ключевой движущей</a:t>
            </a:r>
            <a:r>
              <a:rPr lang="ru-RU" baseline="0" dirty="0"/>
              <a:t> силой любой крупной компании являются менеджеры среднего звена.</a:t>
            </a:r>
          </a:p>
          <a:p>
            <a:r>
              <a:rPr lang="ru-RU" baseline="0" dirty="0"/>
              <a:t>Именно их управленческих профессионализм определяет темп движения компании в внешней среде, доведение до результатов решений руководства.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0DACF-D815-4AE5-831D-9EA3BD3682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7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AAE6D-91C6-43D7-91D1-55D3799871F6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3614-E1B4-431E-AB38-F9B08C2EB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E9A8-BD9D-4189-858F-8D6987153990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BDB6-5CE8-4F9C-A12D-59AC3102D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8527-6865-47E2-BBC5-7B7B4DAE6D79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2494-7703-4D16-8FAF-FFBE65295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0869-723B-4819-8B49-7CD39DF67881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604C-C156-46C3-90CA-0B47DFBB9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5" name="Группа 4"/>
          <p:cNvGrpSpPr>
            <a:grpSpLocks/>
          </p:cNvGrpSpPr>
          <p:nvPr userDrawn="1"/>
        </p:nvGrpSpPr>
        <p:grpSpPr bwMode="auto">
          <a:xfrm>
            <a:off x="0" y="6237312"/>
            <a:ext cx="9144000" cy="620708"/>
            <a:chOff x="2982913" y="4741502"/>
            <a:chExt cx="5707062" cy="196842"/>
          </a:xfrm>
        </p:grpSpPr>
        <p:sp>
          <p:nvSpPr>
            <p:cNvPr id="6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82913" y="4741502"/>
              <a:ext cx="5707062" cy="148103"/>
            </a:xfrm>
            <a:prstGeom prst="rect">
              <a:avLst/>
            </a:prstGeom>
            <a:solidFill>
              <a:srgbClr val="E5E8E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982913" y="4889606"/>
              <a:ext cx="5707062" cy="48738"/>
            </a:xfrm>
            <a:prstGeom prst="rect">
              <a:avLst/>
            </a:prstGeom>
            <a:solidFill>
              <a:srgbClr val="FF85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</p:grpSp>
      <p:sp>
        <p:nvSpPr>
          <p:cNvPr id="8" name="Номер слайда 1"/>
          <p:cNvSpPr txBox="1">
            <a:spLocks/>
          </p:cNvSpPr>
          <p:nvPr userDrawn="1"/>
        </p:nvSpPr>
        <p:spPr>
          <a:xfrm>
            <a:off x="658822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BA7BBD-9857-4CBE-B425-B78ADDF2517B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9" name="Picture 2" descr="C:\Users\V_Korshkov\Desktop\Автодор лого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88640"/>
            <a:ext cx="22860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539552" y="908720"/>
            <a:ext cx="604867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81084" y="365125"/>
            <a:ext cx="6048672" cy="543595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5507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B9EC-9C70-4C30-9E0C-A15DC055C7E5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B70A-B3F9-46D7-8A1E-389E96043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6473-9909-4EE6-95AA-9F7FB92D752C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5FD3-16E5-4A14-8BA0-376E0BEE1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1358-9B57-41F4-AAE2-01437688CF1D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36D4-2439-4377-9ADD-6F7EC3F1A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7EAE3-42C5-44AB-A5F0-0BE45C329FF1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2B36-5DED-4A50-909B-6D1C887E5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6268-EEEC-4FD1-AB6C-43B2DD8466ED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4989-3122-4BD9-8BBB-5B4A7574D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B25-4A50-4159-9214-FD7FE9538964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2D7D-44EC-4B12-878E-B15743031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0869-723B-4819-8B49-7CD39DF67881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604C-C156-46C3-90CA-0B47DFBB9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C95C-4EA7-4332-B949-C9C7F6FCE89C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D2E4-E25F-451A-8903-5D00E6799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12DD-BB32-4887-B592-0C5A9C498449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6DC9-52B1-469A-9D90-0BCDD3D8C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1D410-BD51-495A-9ACA-74D2E2848CC5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554E-B192-485A-919C-CE36B5BA8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E726-FF49-48A0-BECB-536650D1173C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A6D5-FE8A-4D24-9AF5-D862D4853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1B57-F5DA-4DEB-9349-344982EB04F0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917E-26DB-499E-B15F-938B33739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BF92-A5ED-4EA6-8B5D-CA2FE74DD55C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2DD3E-3812-4A89-87F2-395F6A3E3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0AFE-D8DF-4606-8A7A-6D58BD4E4233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C255-5783-44C6-BAEF-6C6B78395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6371-853B-4809-95A6-44DC224FB63A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9DAA-68DA-491B-8548-782A0A64A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4F59-20EA-4D25-9AC2-07987A6C9864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FC75-AA9C-4771-8D2E-BED3A23C4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CC09-4F4A-4F00-ABE9-316A317C1BB7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8B85-CAE8-4F2D-9FBB-E4801FB9D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3720-F1D7-4D22-91E4-5BCDECE0D87F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8922-06DE-4C60-8BB5-C2FBE4A46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4EF0-EDFD-4F51-BF0F-1004273A9CFE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C61F-DE5C-48DC-9A8C-33A4CB0B7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C9078E-3D16-4F45-9A84-0A805FEBAE6C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9C8DDB-921B-4888-9625-6859C4548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9" r:id="rId2"/>
    <p:sldLayoutId id="2147483788" r:id="rId3"/>
    <p:sldLayoutId id="2147483787" r:id="rId4"/>
    <p:sldLayoutId id="2147483786" r:id="rId5"/>
    <p:sldLayoutId id="2147483785" r:id="rId6"/>
    <p:sldLayoutId id="2147483784" r:id="rId7"/>
    <p:sldLayoutId id="2147483783" r:id="rId8"/>
    <p:sldLayoutId id="2147483782" r:id="rId9"/>
    <p:sldLayoutId id="2147483781" r:id="rId10"/>
    <p:sldLayoutId id="2147483780" r:id="rId11"/>
    <p:sldLayoutId id="214748380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C9D1B-306F-4BA6-B56D-50B3CA637117}" type="datetime1">
              <a:rPr lang="ru-RU" smtClean="0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70E83B-8B98-4A44-93BA-3BB452DA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0" r:id="rId2"/>
    <p:sldLayoutId id="2147483799" r:id="rId3"/>
    <p:sldLayoutId id="2147483798" r:id="rId4"/>
    <p:sldLayoutId id="2147483797" r:id="rId5"/>
    <p:sldLayoutId id="2147483796" r:id="rId6"/>
    <p:sldLayoutId id="2147483795" r:id="rId7"/>
    <p:sldLayoutId id="2147483794" r:id="rId8"/>
    <p:sldLayoutId id="2147483793" r:id="rId9"/>
    <p:sldLayoutId id="2147483792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E46C0A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2" descr="Описание: Описание: C:\Users\V_Korshkov\Desktop\Автодор лого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3838" y="277813"/>
            <a:ext cx="2286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91680" y="1939176"/>
            <a:ext cx="5707062" cy="89373"/>
          </a:xfrm>
          <a:prstGeom prst="rect">
            <a:avLst/>
          </a:prstGeom>
          <a:solidFill>
            <a:srgbClr val="FF85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b="0" dirty="0">
              <a:solidFill>
                <a:srgbClr val="45545F"/>
              </a:solidFill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1691680" y="3933056"/>
            <a:ext cx="5707062" cy="432048"/>
            <a:chOff x="2982913" y="4457427"/>
            <a:chExt cx="5707062" cy="480919"/>
          </a:xfrm>
        </p:grpSpPr>
        <p:sp>
          <p:nvSpPr>
            <p:cNvPr id="11" name="Rectangle 2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82913" y="4457427"/>
              <a:ext cx="5707062" cy="412657"/>
            </a:xfrm>
            <a:prstGeom prst="rect">
              <a:avLst/>
            </a:prstGeom>
            <a:solidFill>
              <a:srgbClr val="E5E8E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  <p:sp>
          <p:nvSpPr>
            <p:cNvPr id="12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982913" y="4863734"/>
              <a:ext cx="5707062" cy="74612"/>
            </a:xfrm>
            <a:prstGeom prst="rect">
              <a:avLst/>
            </a:prstGeom>
            <a:solidFill>
              <a:srgbClr val="FF85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094038" y="4608148"/>
              <a:ext cx="4532312" cy="2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 sz="1400" dirty="0">
                <a:solidFill>
                  <a:srgbClr val="003366"/>
                </a:solidFill>
              </a:endParaRPr>
            </a:p>
          </p:txBody>
        </p:sp>
      </p:grpSp>
      <p:sp>
        <p:nvSpPr>
          <p:cNvPr id="14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03648" y="2276872"/>
            <a:ext cx="64087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400" dirty="0"/>
              <a:t>Особенности разработки </a:t>
            </a:r>
            <a:endParaRPr lang="ru-RU" sz="2400" dirty="0" smtClean="0"/>
          </a:p>
          <a:p>
            <a:pPr algn="ctr"/>
            <a:r>
              <a:rPr lang="ru-RU" sz="2400" dirty="0" smtClean="0"/>
              <a:t>документации </a:t>
            </a:r>
            <a:r>
              <a:rPr lang="ru-RU" sz="2400" dirty="0"/>
              <a:t>по планировке территории </a:t>
            </a:r>
            <a:endParaRPr lang="ru-RU" sz="2400" dirty="0" smtClean="0"/>
          </a:p>
          <a:p>
            <a:pPr algn="ctr"/>
            <a:r>
              <a:rPr lang="ru-RU" sz="2400" dirty="0" smtClean="0"/>
              <a:t>на </a:t>
            </a:r>
            <a:r>
              <a:rPr lang="ru-RU" sz="2400" dirty="0" err="1"/>
              <a:t>предпроектной</a:t>
            </a:r>
            <a:r>
              <a:rPr lang="ru-RU" sz="2400" dirty="0"/>
              <a:t> стадии. Существующие проблемы и пути их </a:t>
            </a:r>
            <a:r>
              <a:rPr lang="ru-RU" sz="2400" dirty="0" smtClean="0"/>
              <a:t>решения</a:t>
            </a:r>
            <a:endParaRPr lang="ru-RU" sz="24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0" y="6237312"/>
            <a:ext cx="9144000" cy="620708"/>
            <a:chOff x="2982913" y="4741502"/>
            <a:chExt cx="5707062" cy="196842"/>
          </a:xfrm>
        </p:grpSpPr>
        <p:sp>
          <p:nvSpPr>
            <p:cNvPr id="16" name="Rectangle 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982913" y="4741502"/>
              <a:ext cx="5707062" cy="148103"/>
            </a:xfrm>
            <a:prstGeom prst="rect">
              <a:avLst/>
            </a:prstGeom>
            <a:solidFill>
              <a:srgbClr val="E5E8E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  <p:sp>
          <p:nvSpPr>
            <p:cNvPr id="17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82913" y="4889606"/>
              <a:ext cx="5707062" cy="48738"/>
            </a:xfrm>
            <a:prstGeom prst="rect">
              <a:avLst/>
            </a:prstGeom>
            <a:solidFill>
              <a:srgbClr val="FF85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B8B85-CAE8-4F2D-9FBB-E4801FB9D18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2758" y="851204"/>
            <a:ext cx="56886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138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6976" y="980728"/>
            <a:ext cx="856895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Необходимость подготовки документации по планировке территории линейных объектов заключается в</a:t>
            </a:r>
            <a:r>
              <a:rPr lang="ru-RU" b="1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:</a:t>
            </a:r>
          </a:p>
          <a:p>
            <a:pPr algn="just"/>
            <a:endParaRPr lang="ru-RU" dirty="0" smtClean="0"/>
          </a:p>
          <a:p>
            <a:pPr marL="342900" indent="-342900" algn="just">
              <a:buAutoNum type="arabicParenR"/>
            </a:pPr>
            <a:r>
              <a:rPr lang="ru-RU" dirty="0" smtClean="0"/>
              <a:t>обеспечении </a:t>
            </a:r>
            <a:r>
              <a:rPr lang="ru-RU" dirty="0"/>
              <a:t>устойчивого развития территорий</a:t>
            </a:r>
            <a:r>
              <a:rPr lang="ru-RU" dirty="0" smtClean="0"/>
              <a:t>;</a:t>
            </a:r>
          </a:p>
          <a:p>
            <a:pPr marL="342900" indent="-342900" algn="just">
              <a:buAutoNum type="arabicParenR"/>
            </a:pPr>
            <a:endParaRPr lang="ru-RU" dirty="0"/>
          </a:p>
          <a:p>
            <a:pPr algn="just"/>
            <a:r>
              <a:rPr lang="ru-RU" dirty="0"/>
              <a:t>2) выделении элементов планировочной структуры – территории, занятой линейным объектом или предназначенная для размещения линейного объекта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3) установлении границ земельных участков, предназначенных для строительства и размещения линейных объектов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Видами документации по планировке территории являются</a:t>
            </a:r>
            <a:r>
              <a:rPr lang="ru-RU" b="1" dirty="0" smtClean="0"/>
              <a:t>:</a:t>
            </a:r>
          </a:p>
          <a:p>
            <a:pPr algn="just"/>
            <a:endParaRPr lang="ru-RU" dirty="0"/>
          </a:p>
          <a:p>
            <a:pPr marL="342900" indent="-342900" algn="just">
              <a:buAutoNum type="arabicParenR"/>
            </a:pPr>
            <a:r>
              <a:rPr lang="ru-RU" dirty="0" smtClean="0"/>
              <a:t>Проект </a:t>
            </a:r>
            <a:r>
              <a:rPr lang="ru-RU" dirty="0"/>
              <a:t>планировки территории</a:t>
            </a:r>
            <a:r>
              <a:rPr lang="ru-RU" dirty="0" smtClean="0"/>
              <a:t>.</a:t>
            </a:r>
          </a:p>
          <a:p>
            <a:pPr marL="342900" indent="-342900" algn="just">
              <a:buAutoNum type="arabicParenR"/>
            </a:pPr>
            <a:endParaRPr lang="ru-RU" dirty="0"/>
          </a:p>
          <a:p>
            <a:pPr algn="just"/>
            <a:r>
              <a:rPr lang="ru-RU" dirty="0"/>
              <a:t>2) Проект межевания территории.</a:t>
            </a:r>
          </a:p>
          <a:p>
            <a:endParaRPr lang="ru-RU" dirty="0"/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endParaRPr lang="ru-RU" altLang="ru-RU" sz="12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543595"/>
          </a:xfrm>
        </p:spPr>
        <p:txBody>
          <a:bodyPr/>
          <a:lstStyle/>
          <a:p>
            <a:endParaRPr lang="ru-RU" sz="1600" dirty="0">
              <a:solidFill>
                <a:srgbClr val="0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33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6976" y="980728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1200" dirty="0" smtClean="0">
                <a:latin typeface="+mj-lt"/>
                <a:ea typeface="Tahoma" pitchFamily="34" charset="0"/>
                <a:cs typeface="Tahoma" pitchFamily="34" charset="0"/>
              </a:rPr>
              <a:t>Градостроительный кодекс Российской Федерации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1200" dirty="0" smtClean="0"/>
              <a:t>приказ </a:t>
            </a:r>
            <a:r>
              <a:rPr lang="ru-RU" sz="1200" dirty="0"/>
              <a:t>Минстроя России от 25.04.2017 № 738/</a:t>
            </a:r>
            <a:r>
              <a:rPr lang="ru-RU" sz="1200" dirty="0" err="1"/>
              <a:t>пр</a:t>
            </a:r>
            <a:r>
              <a:rPr lang="ru-RU" sz="1200" dirty="0"/>
              <a:t> «Об утверждении видов элементов планировочной структуры</a:t>
            </a:r>
            <a:r>
              <a:rPr lang="ru-RU" sz="1200" dirty="0" smtClean="0"/>
              <a:t>»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1200" dirty="0" smtClean="0"/>
              <a:t>постановление </a:t>
            </a:r>
            <a:r>
              <a:rPr lang="ru-RU" sz="1200" dirty="0"/>
              <a:t>Правительства </a:t>
            </a:r>
            <a:r>
              <a:rPr lang="ru-RU" sz="1200" dirty="0" smtClean="0"/>
              <a:t>Российской Федерации </a:t>
            </a:r>
            <a:r>
              <a:rPr lang="ru-RU" sz="1200" dirty="0"/>
              <a:t>от 31.03.2017 N 402 </a:t>
            </a:r>
            <a:r>
              <a:rPr lang="ru-RU" sz="1200" dirty="0" smtClean="0"/>
              <a:t>«Об утверждении Правил </a:t>
            </a:r>
            <a:r>
              <a:rPr lang="ru-RU" sz="1200" dirty="0"/>
              <a:t>выполнения инженерных </a:t>
            </a:r>
            <a:r>
              <a:rPr lang="ru-RU" sz="1200" dirty="0" smtClean="0"/>
              <a:t>изысканий, необходимых для подготовки документации по планировке территории, перечня видов инженерных изысканий, необходимых для подготовки документации по планировке территории, и о внесении изменений в постановление Правительства РФ от 19.01.2006 № 20»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1200" dirty="0" smtClean="0"/>
              <a:t>постановление </a:t>
            </a:r>
            <a:r>
              <a:rPr lang="ru-RU" sz="1200" dirty="0"/>
              <a:t>Правительства </a:t>
            </a:r>
            <a:r>
              <a:rPr lang="ru-RU" sz="1200" dirty="0" smtClean="0"/>
              <a:t>Российской Федерации </a:t>
            </a:r>
            <a:r>
              <a:rPr lang="ru-RU" sz="1200" dirty="0"/>
              <a:t>от 12.05.2017 № 564 «Об утверждении Положения о составе и содержании проектов планировки территории, предусматривающих размещение одного или нескольких линейных объектов</a:t>
            </a:r>
            <a:r>
              <a:rPr lang="ru-RU" sz="1200" dirty="0" smtClean="0"/>
              <a:t>»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sz="1200" dirty="0"/>
              <a:t>постановление Правительства </a:t>
            </a:r>
            <a:r>
              <a:rPr lang="ru-RU" sz="1200" dirty="0" smtClean="0"/>
              <a:t>Российской Федерации </a:t>
            </a:r>
            <a:r>
              <a:rPr lang="ru-RU" sz="1200" dirty="0"/>
              <a:t>от 26.07.2017 № 884 «Об утверждении правил подготовки ДПТ, подготовка которой осуществляется на основании решений уполномоченных федеральных органов исполнительной власти, и принятия уполномоченными федеральными органами исполнительной власти решений об утверждении ДПТ для размещения объектов федерального значения и иных объектов капитального строительства, размещение которых планируется на территории 2 и более субъектов РФ</a:t>
            </a:r>
            <a:r>
              <a:rPr lang="ru-RU" sz="1200" dirty="0" smtClean="0"/>
              <a:t>»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1200" dirty="0" smtClean="0">
                <a:latin typeface="+mj-lt"/>
                <a:ea typeface="Tahoma" pitchFamily="34" charset="0"/>
                <a:cs typeface="Tahoma" pitchFamily="34" charset="0"/>
              </a:rPr>
              <a:t>Приказ Минстроя России от 25.04.2017 № 742/</a:t>
            </a:r>
            <a:r>
              <a:rPr lang="ru-RU" altLang="ru-RU" sz="1200" dirty="0" err="1" smtClean="0">
                <a:latin typeface="+mj-lt"/>
                <a:ea typeface="Tahoma" pitchFamily="34" charset="0"/>
                <a:cs typeface="Tahoma" pitchFamily="34" charset="0"/>
              </a:rPr>
              <a:t>пр</a:t>
            </a:r>
            <a:r>
              <a:rPr lang="ru-RU" altLang="ru-RU" sz="1200" dirty="0" smtClean="0">
                <a:latin typeface="+mj-lt"/>
                <a:ea typeface="Tahoma" pitchFamily="34" charset="0"/>
                <a:cs typeface="Tahoma" pitchFamily="34" charset="0"/>
              </a:rPr>
              <a:t> «О порядке установления и отображения красных линий, обозначающих границы территории, занятые линейными объектами и (или) предназначенных для размещения линейных объектов»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ru-RU" altLang="ru-RU" sz="1200" dirty="0" smtClean="0">
                <a:latin typeface="+mj-lt"/>
                <a:ea typeface="Tahoma" pitchFamily="34" charset="0"/>
                <a:cs typeface="Tahoma" pitchFamily="34" charset="0"/>
              </a:rPr>
              <a:t>Приказ Минстроя России от 25.04.2017 № 739/</a:t>
            </a:r>
            <a:r>
              <a:rPr lang="ru-RU" altLang="ru-RU" sz="1200" dirty="0" err="1" smtClean="0">
                <a:latin typeface="+mj-lt"/>
                <a:ea typeface="Tahoma" pitchFamily="34" charset="0"/>
                <a:cs typeface="Tahoma" pitchFamily="34" charset="0"/>
              </a:rPr>
              <a:t>пр</a:t>
            </a:r>
            <a:r>
              <a:rPr lang="ru-RU" altLang="ru-RU" sz="1200" dirty="0" smtClean="0">
                <a:latin typeface="+mj-lt"/>
                <a:ea typeface="Tahoma" pitchFamily="34" charset="0"/>
                <a:cs typeface="Tahoma" pitchFamily="34" charset="0"/>
              </a:rPr>
              <a:t> «Об утверждении требований к цифровым топографическим картам и цифровым топографическим планам, используемым при подготовке графической части документации по планировки территории»</a:t>
            </a:r>
            <a:endParaRPr lang="ru-RU" altLang="ru-RU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endParaRPr lang="ru-RU" altLang="ru-RU" sz="12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20680" cy="54359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rPr>
              <a:t>Нормативно-правовая база для разработки документации по планировке территории линейного объекта</a:t>
            </a:r>
            <a:endParaRPr lang="ru-RU" sz="1600" dirty="0">
              <a:solidFill>
                <a:srgbClr val="0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4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4604C-C156-46C3-90CA-0B47DFBB93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        Выполнение инженерных изысканий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1084" y="997565"/>
            <a:ext cx="8267380" cy="373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r>
              <a:rPr lang="ru-RU" sz="1200" dirty="0" smtClean="0"/>
              <a:t>Правила выполнения инженерных изысканий, необходимых для подготовки ДПТ установлены постановлением </a:t>
            </a:r>
            <a:r>
              <a:rPr lang="ru-RU" sz="1200" dirty="0"/>
              <a:t>Правительства Российской Федерации от 31.03.2017 N 402 «Об утверждении Правил выполнения инженерных изысканий, необходимых для подготовки документации по планировке территории, перечня видов инженерных изысканий, необходимых для подготовки документации по планировке территории, и о внесении изменений в постановление Правительства РФ от 19.01.2006 № 20»</a:t>
            </a:r>
          </a:p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разработке ДПТ до разработки проектной документации выполнение инженерных изысканий является обязательным и необходимо для решения следующих задач:</a:t>
            </a:r>
          </a:p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а) оценка природных условий территории, в отношении которой осуществляется подготовка документации по планировке территории, и факторов техногенного воздействия на окружающую среду, прогнозирование их изменения в целях обеспечения рационального и безопасного использования указанной территории;</a:t>
            </a:r>
          </a:p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б) определение границ зон планируемого размещения объектов капитального строительства, уточнение их предельных параметров;</a:t>
            </a:r>
          </a:p>
          <a:p>
            <a:pPr indent="450215" algn="just">
              <a:lnSpc>
                <a:spcPts val="1400"/>
              </a:lnSpc>
              <a:spcBef>
                <a:spcPts val="1200"/>
              </a:spcBef>
              <a:spcAft>
                <a:spcPts val="5"/>
              </a:spcAft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в) обоснование проведения мероприятий по организации поверхностного стока вод, частичному или полному осушению территории и других подобных мероприятий и по инженерной защите и благоустройству территории.</a:t>
            </a:r>
            <a:endParaRPr lang="ru-RU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048672" cy="54359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0000"/>
                </a:solidFill>
                <a:latin typeface="+mn-lt"/>
                <a:ea typeface="Tahoma" pitchFamily="34" charset="0"/>
                <a:cs typeface="Tahoma" pitchFamily="34" charset="0"/>
              </a:rPr>
              <a:t>Порядок подготовки ДПТ</a:t>
            </a:r>
            <a:endParaRPr lang="ru-RU" sz="1600" dirty="0">
              <a:solidFill>
                <a:srgbClr val="000000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39092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endParaRPr lang="ru-RU" sz="1400" dirty="0" smtClean="0"/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Обращение заинтересованного лица в уполномоченный орган власти с ходатайством о принятии решения о подготовке ДПТ с приложением проекта задания на подготовку ДПТ и проекта задания на выполнение инженерных изысканий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Принятие уполномоченным органом решения о подготовке ДПТ, утверждение задания на выполнение инженерных изысканий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Разработка документации по планировке территории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Согласование ДПТ с органами местного самоуправления и при необходимости с органами государственной власти, осуществляющими предоставление лесных участков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При изъятии земельных участков согласование </a:t>
            </a:r>
            <a:r>
              <a:rPr lang="ru-RU" sz="1200" dirty="0"/>
              <a:t>с </a:t>
            </a:r>
            <a:r>
              <a:rPr lang="ru-RU" sz="1200" dirty="0" smtClean="0"/>
              <a:t>органом </a:t>
            </a:r>
            <a:r>
              <a:rPr lang="ru-RU" sz="1200" dirty="0"/>
              <a:t>государственной </a:t>
            </a:r>
            <a:r>
              <a:rPr lang="ru-RU" sz="1200" dirty="0" smtClean="0"/>
              <a:t>власти или органом местного самоуправления, уполномоченными на принятие решений об изъятии земельных участков для государственных нужд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Утверждение ДПТ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/>
              <a:t>Направление в органы местного самоуправления утвержденной ДПТ для опубликования в установленном порядке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305342"/>
            <a:ext cx="82089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         </a:t>
            </a:r>
            <a:r>
              <a:rPr lang="ru-RU" sz="1200" dirty="0" smtClean="0">
                <a:latin typeface="+mj-lt"/>
                <a:ea typeface="Times New Roman" panose="02020603050405020304" pitchFamily="18" charset="0"/>
              </a:rPr>
              <a:t>Порядок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подготовки ДПТ по федеральным объектам определяет постановление Правительства РФ от 26.07.2017 № 884 «Об утверждении правил подготовки ДПТ, подготовка которой осуществляется на основании решений </a:t>
            </a:r>
            <a:r>
              <a:rPr lang="ru-RU" sz="1200" dirty="0" smtClean="0">
                <a:latin typeface="+mj-lt"/>
                <a:ea typeface="Times New Roman" panose="02020603050405020304" pitchFamily="18" charset="0"/>
              </a:rPr>
              <a:t>уполномоченных федеральных органов исполнительной власти, и принятия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уполномоченными федеральными органами исполнительной власти решений об утверждении ДПТ для размещения объектов федерального значения и иных объектов капитального строительства, размещение которых планируется на территории 2 и более субъектов РФ»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9961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4"/>
          <p:cNvGrpSpPr>
            <a:grpSpLocks/>
          </p:cNvGrpSpPr>
          <p:nvPr/>
        </p:nvGrpSpPr>
        <p:grpSpPr bwMode="auto">
          <a:xfrm>
            <a:off x="0" y="6237312"/>
            <a:ext cx="9144000" cy="620708"/>
            <a:chOff x="2982913" y="4741502"/>
            <a:chExt cx="5707062" cy="196842"/>
          </a:xfrm>
        </p:grpSpPr>
        <p:sp>
          <p:nvSpPr>
            <p:cNvPr id="9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82913" y="4741502"/>
              <a:ext cx="5707062" cy="148103"/>
            </a:xfrm>
            <a:prstGeom prst="rect">
              <a:avLst/>
            </a:prstGeom>
            <a:solidFill>
              <a:srgbClr val="E5E8E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982913" y="4889606"/>
              <a:ext cx="5707062" cy="48738"/>
            </a:xfrm>
            <a:prstGeom prst="rect">
              <a:avLst/>
            </a:prstGeom>
            <a:solidFill>
              <a:srgbClr val="FF85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b="0" dirty="0">
                <a:solidFill>
                  <a:srgbClr val="45545F"/>
                </a:solidFill>
              </a:endParaRPr>
            </a:p>
          </p:txBody>
        </p:sp>
      </p:grp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B8B85-CAE8-4F2D-9FBB-E4801FB9D18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5904656" cy="86409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342900" indent="-342900" algn="l" eaLnBrk="1" hangingPunct="1">
              <a:spcAft>
                <a:spcPts val="1800"/>
              </a:spcAft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  <a:endParaRPr lang="ru-RU" sz="2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551" y="772442"/>
            <a:ext cx="8645897" cy="4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Wingdings" charset="2"/>
              <a:buChar char="§"/>
              <a:defRPr/>
            </a:pPr>
            <a:endParaRPr lang="ru-RU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57300" lvl="2" indent="-342900">
              <a:lnSpc>
                <a:spcPct val="300000"/>
              </a:lnSpc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§"/>
              <a:defRPr/>
            </a:pPr>
            <a:endParaRPr lang="ru-RU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9552" y="908720"/>
            <a:ext cx="604867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1226664" y="3071301"/>
            <a:ext cx="2790825" cy="8286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пределах зоны планируемого размещения объекта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4488735" y="3071963"/>
            <a:ext cx="2590800" cy="8286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пределами зоны планируемого размещения объекта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1226664" y="4477202"/>
            <a:ext cx="2781300" cy="8858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внесения изменений в утвержденную ДПТ (в соответствии с п. 13 Положения постановления Правительства от 12.05.2017 № 564)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4466707" y="4475901"/>
            <a:ext cx="2590800" cy="8763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Требуется внесение изменений в утвержденную ДПТ (в соответствии с п. 21 статьи 45 Градостр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оительного кодекса РФ)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205678" y="2399618"/>
            <a:ext cx="1590675" cy="63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526189" y="2397014"/>
            <a:ext cx="1638300" cy="619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59224" y="3907319"/>
            <a:ext cx="0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96959" y="3922564"/>
            <a:ext cx="9525" cy="523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239191" y="1614870"/>
            <a:ext cx="2057400" cy="72698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проектных решений после утверждения ДПТ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1449" y="18712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449" y="23284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03"/>
          <a:stretch>
            <a:fillRect/>
          </a:stretch>
        </p:blipFill>
        <p:spPr bwMode="auto">
          <a:xfrm>
            <a:off x="0" y="2348880"/>
            <a:ext cx="913606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11760" y="1628800"/>
            <a:ext cx="41764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Успешного пути!</a:t>
            </a:r>
          </a:p>
        </p:txBody>
      </p:sp>
    </p:spTree>
    <p:extLst>
      <p:ext uri="{BB962C8B-B14F-4D97-AF65-F5344CB8AC3E}">
        <p14:creationId xmlns:p14="http://schemas.microsoft.com/office/powerpoint/2010/main" val="25553481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ZNwMkF8UWp4b.YxiO56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ZNwMkF8UWp4b.YxiO56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3Aw.HrpskaoY5qvmvgE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Jkcx7HxUGM8hwJWP7uS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ZNwMkF8UWp4b.YxiO56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ZNwMkF8UWp4b.YxiO56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FQkgvZ9UGQDSf9HegeK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10720</TotalTime>
  <Words>848</Words>
  <Application>Microsoft Office PowerPoint</Application>
  <PresentationFormat>Экран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Тема Office</vt:lpstr>
      <vt:lpstr>Специальное оформление</vt:lpstr>
      <vt:lpstr>Презентация PowerPoint</vt:lpstr>
      <vt:lpstr>Презентация PowerPoint</vt:lpstr>
      <vt:lpstr>Нормативно-правовая база для разработки документации по планировке территории линейного объекта</vt:lpstr>
      <vt:lpstr>        Выполнение инженерных изысканий</vt:lpstr>
      <vt:lpstr>Порядок подготовки ДПТ</vt:lpstr>
      <vt:lpstr>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Марадуда Юлия Владимировна</cp:lastModifiedBy>
  <cp:revision>207</cp:revision>
  <cp:lastPrinted>2018-05-29T12:45:51Z</cp:lastPrinted>
  <dcterms:created xsi:type="dcterms:W3CDTF">2012-01-30T08:19:07Z</dcterms:created>
  <dcterms:modified xsi:type="dcterms:W3CDTF">2018-05-29T12:59:42Z</dcterms:modified>
</cp:coreProperties>
</file>