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</p:sldMasterIdLst>
  <p:notesMasterIdLst>
    <p:notesMasterId r:id="rId82"/>
  </p:notesMasterIdLst>
  <p:sldIdLst>
    <p:sldId id="256" r:id="rId6"/>
    <p:sldId id="379" r:id="rId7"/>
    <p:sldId id="397" r:id="rId8"/>
    <p:sldId id="304" r:id="rId9"/>
    <p:sldId id="308" r:id="rId10"/>
    <p:sldId id="380" r:id="rId11"/>
    <p:sldId id="381" r:id="rId12"/>
    <p:sldId id="382" r:id="rId13"/>
    <p:sldId id="314" r:id="rId14"/>
    <p:sldId id="280" r:id="rId15"/>
    <p:sldId id="321" r:id="rId16"/>
    <p:sldId id="322" r:id="rId17"/>
    <p:sldId id="384" r:id="rId18"/>
    <p:sldId id="383" r:id="rId19"/>
    <p:sldId id="385" r:id="rId20"/>
    <p:sldId id="319" r:id="rId21"/>
    <p:sldId id="390" r:id="rId22"/>
    <p:sldId id="399" r:id="rId23"/>
    <p:sldId id="335" r:id="rId24"/>
    <p:sldId id="324" r:id="rId25"/>
    <p:sldId id="311" r:id="rId26"/>
    <p:sldId id="328" r:id="rId27"/>
    <p:sldId id="330" r:id="rId28"/>
    <p:sldId id="329" r:id="rId29"/>
    <p:sldId id="344" r:id="rId30"/>
    <p:sldId id="405" r:id="rId31"/>
    <p:sldId id="406" r:id="rId32"/>
    <p:sldId id="407" r:id="rId33"/>
    <p:sldId id="391" r:id="rId34"/>
    <p:sldId id="386" r:id="rId35"/>
    <p:sldId id="387" r:id="rId36"/>
    <p:sldId id="388" r:id="rId37"/>
    <p:sldId id="389" r:id="rId38"/>
    <p:sldId id="401" r:id="rId39"/>
    <p:sldId id="331" r:id="rId40"/>
    <p:sldId id="336" r:id="rId41"/>
    <p:sldId id="332" r:id="rId42"/>
    <p:sldId id="408" r:id="rId43"/>
    <p:sldId id="392" r:id="rId44"/>
    <p:sldId id="393" r:id="rId45"/>
    <p:sldId id="394" r:id="rId46"/>
    <p:sldId id="409" r:id="rId47"/>
    <p:sldId id="339" r:id="rId48"/>
    <p:sldId id="345" r:id="rId49"/>
    <p:sldId id="346" r:id="rId50"/>
    <p:sldId id="395" r:id="rId51"/>
    <p:sldId id="302" r:id="rId52"/>
    <p:sldId id="375" r:id="rId53"/>
    <p:sldId id="316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7" r:id="rId64"/>
    <p:sldId id="376" r:id="rId65"/>
    <p:sldId id="410" r:id="rId66"/>
    <p:sldId id="353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348" r:id="rId78"/>
    <p:sldId id="349" r:id="rId79"/>
    <p:sldId id="378" r:id="rId80"/>
    <p:sldId id="300" r:id="rId81"/>
  </p:sldIdLst>
  <p:sldSz cx="12192000" cy="6858000"/>
  <p:notesSz cx="7102475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DD38"/>
    <a:srgbClr val="E6FAF5"/>
    <a:srgbClr val="FF7C80"/>
    <a:srgbClr val="EDF7EF"/>
    <a:srgbClr val="C9D9D5"/>
    <a:srgbClr val="B4E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2950" autoAdjust="0"/>
  </p:normalViewPr>
  <p:slideViewPr>
    <p:cSldViewPr snapToGrid="0">
      <p:cViewPr varScale="1">
        <p:scale>
          <a:sx n="57" d="100"/>
          <a:sy n="57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5;&#1088;&#1086;&#1095;&#1085;&#1086;&#1089;&#1090;&#1085;&#1099;&#1077;%20&#1089;&#1076;&#1074;&#1080;&#1075;\&#1055;&#1086;%20&#1087;&#1083;&#1086;&#1090;&#1085;&#1086;&#1089;&#1090;&#1103;&#1084;%20&#1080;%20&#1074;&#1083;&#1072;&#1078;&#1085;&#1086;&#1089;&#1090;&#1103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5;&#1088;&#1086;&#1095;&#1085;&#1086;&#1089;&#1090;&#1085;&#1099;&#1077;%20&#1089;&#1076;&#1074;&#1080;&#1075;\&#1055;&#1086;%20&#1087;&#1083;&#1086;&#1090;&#1085;&#1086;&#1089;&#1090;&#1103;&#1084;%20&#1080;%20&#1074;&#1083;&#1072;&#1078;&#1085;&#1086;&#1089;&#1090;&#1103;&#108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6;&#1099;&#1095;&#1072;&#1078;&#1085;&#1099;&#1081;%20&#1087;&#1088;&#1077;&#1089;&#1089;\&#1055;&#1088;&#1077;&#1089;&#108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6;&#1099;&#1095;&#1072;&#1078;&#1085;&#1099;&#1081;%20&#1087;&#1088;&#1077;&#1089;&#1089;\&#1055;&#1088;&#1077;&#1089;&#108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0;&#1086;&#1084;&#1087;&#1088;&#1077;&#1089;&#1089;&#1080;&#1103;\&#1054;&#1073;&#1097;&#1072;&#1103;%20&#1087;&#1086;%20&#1087;&#1083;&#1086;&#1090;&#1085;&#1086;&#1089;&#1090;&#1103;&#108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50;&#1086;&#1084;&#1087;&#1088;&#1077;&#1089;&#1089;&#1080;&#1103;\&#1054;&#1073;&#1097;&#1072;&#1103;%20&#1087;&#1086;%20&#1087;&#1083;&#1086;&#1090;&#1085;&#1086;&#1089;&#1090;&#1103;&#1084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2;&#1085;&#1076;&#1088;\Desktop\&#1059;&#1085;&#1080;&#1074;&#1077;&#1088;&#1089;&#1080;&#1090;&#1077;&#1090;&#1089;&#1082;&#1072;&#1103;%20&#1076;&#1077;&#1103;&#1090;&#1077;&#1083;&#1100;&#1085;&#1086;&#1089;&#1090;&#1100;\&#1044;&#1080;&#1089;&#1089;&#1077;&#1088;&#1090;&#1072;&#1094;&#1080;&#1103;\&#1048;&#1089;&#1087;&#1099;&#1090;&#1072;&#1085;&#1080;&#1103;%20&#1079;&#1086;&#1083;&#1099;\&#1064;&#1090;&#1072;&#1084;&#1087;&#1086;&#1074;&#1099;&#1077;\&#1064;&#1090;&#1072;&#1084;&#1087;%20-%20&#1082;&#1086;&#1087;&#1080;&#1103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48816245506182"/>
          <c:y val="4.9235132615002071E-2"/>
          <c:w val="0.75464248037476078"/>
          <c:h val="0.7233855677579775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7030A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'Сводка плотность'!$D$2:$G$2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'Сводка плотность'!$I$4:$L$4</c:f>
              <c:numCache>
                <c:formatCode>General</c:formatCode>
                <c:ptCount val="4"/>
                <c:pt idx="0">
                  <c:v>7.6832797006044271E-2</c:v>
                </c:pt>
                <c:pt idx="1">
                  <c:v>9.741094706600989E-2</c:v>
                </c:pt>
                <c:pt idx="2">
                  <c:v>0.10677054064975289</c:v>
                </c:pt>
                <c:pt idx="3">
                  <c:v>0.10573354890422489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16-4478-989D-FB167410443D}"/>
            </c:ext>
          </c:extLst>
        </c:ser>
        <c:ser>
          <c:idx val="1"/>
          <c:order val="1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'Сводка плотность'!$D$2:$G$2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'Сводка плотность'!$I$5:$L$5</c:f>
              <c:numCache>
                <c:formatCode>General</c:formatCode>
                <c:ptCount val="4"/>
                <c:pt idx="0">
                  <c:v>0.12792897575899828</c:v>
                </c:pt>
                <c:pt idx="1">
                  <c:v>0.15724278068055228</c:v>
                </c:pt>
                <c:pt idx="2">
                  <c:v>0.17413911439715238</c:v>
                </c:pt>
                <c:pt idx="3">
                  <c:v>0.17924073603668669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16-4478-989D-FB167410443D}"/>
            </c:ext>
          </c:extLst>
        </c:ser>
        <c:ser>
          <c:idx val="2"/>
          <c:order val="2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'Сводка плотность'!$D$2:$G$2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'Сводка плотность'!$I$6:$L$6</c:f>
              <c:numCache>
                <c:formatCode>General</c:formatCode>
                <c:ptCount val="4"/>
                <c:pt idx="0">
                  <c:v>0.17955740511249424</c:v>
                </c:pt>
                <c:pt idx="1">
                  <c:v>0.21792839927925947</c:v>
                </c:pt>
                <c:pt idx="2">
                  <c:v>0.24272537320236734</c:v>
                </c:pt>
                <c:pt idx="3">
                  <c:v>0.25432846904480683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16-4478-989D-FB1674104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577984"/>
        <c:axId val="224578544"/>
      </c:scatterChart>
      <c:valAx>
        <c:axId val="22457798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Коэффициент</a:t>
                </a:r>
                <a:r>
                  <a:rPr lang="ru-RU" sz="20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уплотнения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4578544"/>
        <c:crosses val="autoZero"/>
        <c:crossBetween val="midCat"/>
      </c:valAx>
      <c:valAx>
        <c:axId val="22457854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b="0" i="0" baseline="0" dirty="0">
                    <a:solidFill>
                      <a:schemeClr val="tx1"/>
                    </a:solidFill>
                    <a:effectLst/>
                  </a:rPr>
                  <a:t>Сдвигающие усилия, кПа</a:t>
                </a:r>
                <a:endParaRPr lang="ru-RU" sz="2000" dirty="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4577984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56882856748171"/>
          <c:y val="5.0193714723712632E-2"/>
          <c:w val="0.78583506009117277"/>
          <c:h val="0.7198053561888834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7030A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'Сводка Влажность'!$D$2:$H$2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20.5</c:v>
                </c:pt>
                <c:pt idx="3">
                  <c:v>25.7</c:v>
                </c:pt>
                <c:pt idx="4">
                  <c:v>33</c:v>
                </c:pt>
              </c:numCache>
            </c:numRef>
          </c:xVal>
          <c:yVal>
            <c:numRef>
              <c:f>'Сводка Влажность'!$D$10:$H$10</c:f>
              <c:numCache>
                <c:formatCode>General</c:formatCode>
                <c:ptCount val="5"/>
                <c:pt idx="0">
                  <c:v>9.2935509679510961E-2</c:v>
                </c:pt>
                <c:pt idx="1">
                  <c:v>0.1001586068402596</c:v>
                </c:pt>
                <c:pt idx="2">
                  <c:v>0.11115891006781023</c:v>
                </c:pt>
                <c:pt idx="3">
                  <c:v>0.10444936212286382</c:v>
                </c:pt>
                <c:pt idx="4">
                  <c:v>8.2433411841504406E-2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76-45E8-846F-C93992262FF8}"/>
            </c:ext>
          </c:extLst>
        </c:ser>
        <c:ser>
          <c:idx val="1"/>
          <c:order val="1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'Сводка Влажность'!$D$2:$H$2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20.5</c:v>
                </c:pt>
                <c:pt idx="3">
                  <c:v>25.7</c:v>
                </c:pt>
                <c:pt idx="4">
                  <c:v>33</c:v>
                </c:pt>
              </c:numCache>
            </c:numRef>
          </c:xVal>
          <c:yVal>
            <c:numRef>
              <c:f>'Сводка Влажность'!$D$11:$H$11</c:f>
              <c:numCache>
                <c:formatCode>General</c:formatCode>
                <c:ptCount val="5"/>
                <c:pt idx="0">
                  <c:v>0.14877335560894128</c:v>
                </c:pt>
                <c:pt idx="1">
                  <c:v>0.15276449968434186</c:v>
                </c:pt>
                <c:pt idx="2">
                  <c:v>0.16392871139876847</c:v>
                </c:pt>
                <c:pt idx="3">
                  <c:v>0.17073087192107425</c:v>
                </c:pt>
                <c:pt idx="4">
                  <c:v>0.13541015283713259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76-45E8-846F-C93992262FF8}"/>
            </c:ext>
          </c:extLst>
        </c:ser>
        <c:ser>
          <c:idx val="2"/>
          <c:order val="2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'Сводка Влажность'!$D$2:$H$2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20.5</c:v>
                </c:pt>
                <c:pt idx="3">
                  <c:v>25.7</c:v>
                </c:pt>
                <c:pt idx="4">
                  <c:v>33</c:v>
                </c:pt>
              </c:numCache>
            </c:numRef>
          </c:xVal>
          <c:yVal>
            <c:numRef>
              <c:f>'Сводка Влажность'!$D$12:$H$12</c:f>
              <c:numCache>
                <c:formatCode>General</c:formatCode>
                <c:ptCount val="5"/>
                <c:pt idx="0">
                  <c:v>0.20461120153837159</c:v>
                </c:pt>
                <c:pt idx="1">
                  <c:v>0.20537039252842409</c:v>
                </c:pt>
                <c:pt idx="2">
                  <c:v>0.21669851272972668</c:v>
                </c:pt>
                <c:pt idx="3">
                  <c:v>0.23701238171928468</c:v>
                </c:pt>
                <c:pt idx="4">
                  <c:v>0.18838689383276075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76-45E8-846F-C93992262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22608"/>
        <c:axId val="192123168"/>
      </c:scatterChart>
      <c:valAx>
        <c:axId val="192122608"/>
        <c:scaling>
          <c:orientation val="minMax"/>
          <c:min val="10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Влажность,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23168"/>
        <c:crosses val="autoZero"/>
        <c:crossBetween val="midCat"/>
      </c:valAx>
      <c:valAx>
        <c:axId val="192123168"/>
        <c:scaling>
          <c:orientation val="minMax"/>
          <c:max val="0.3000000000000000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Сдвигающие</a:t>
                </a:r>
                <a:r>
                  <a:rPr lang="ru-RU" sz="20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усилия, кПа</a:t>
                </a:r>
                <a:endPara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22608"/>
        <c:crosses val="autoZero"/>
        <c:crossBetween val="midCat"/>
        <c:majorUnit val="5.000000000000001E-2"/>
        <c:minorUnit val="1.0000000000000002E-2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Лист2!$E$2:$H$2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Лист2!$E$6:$H$6</c:f>
              <c:numCache>
                <c:formatCode>General</c:formatCode>
                <c:ptCount val="4"/>
                <c:pt idx="0">
                  <c:v>29.481711606601348</c:v>
                </c:pt>
                <c:pt idx="1">
                  <c:v>39.344063757352281</c:v>
                </c:pt>
                <c:pt idx="2">
                  <c:v>53.983908183283837</c:v>
                </c:pt>
                <c:pt idx="3">
                  <c:v>71.157129336122352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60-4F12-8762-157652341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91504"/>
        <c:axId val="192192064"/>
      </c:scatterChart>
      <c:valAx>
        <c:axId val="192191504"/>
        <c:scaling>
          <c:orientation val="minMax"/>
          <c:max val="1.1000000000000001"/>
          <c:min val="0.85000000000000009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Коэффициент уплотнения, </a:t>
                </a:r>
                <a:r>
                  <a:rPr lang="ru-RU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д.ед</a:t>
                </a: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92064"/>
        <c:crosses val="autoZero"/>
        <c:crossBetween val="midCat"/>
      </c:valAx>
      <c:valAx>
        <c:axId val="192192064"/>
        <c:scaling>
          <c:orientation val="minMax"/>
          <c:min val="2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Модуль упругости, МПа</a:t>
                </a:r>
              </a:p>
            </c:rich>
          </c:tx>
          <c:layout>
            <c:manualLayout>
              <c:xMode val="edge"/>
              <c:yMode val="edge"/>
              <c:x val="2.4156598391277755E-2"/>
              <c:y val="9.126050868006982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91504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02814150714545"/>
          <c:y val="5.4035466378885379E-2"/>
          <c:w val="0.79156589611795114"/>
          <c:h val="0.7154288074396791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Лист2!$B$10:$B$15</c:f>
              <c:numCache>
                <c:formatCode>General</c:formatCode>
                <c:ptCount val="6"/>
                <c:pt idx="0">
                  <c:v>7.6</c:v>
                </c:pt>
                <c:pt idx="1">
                  <c:v>12</c:v>
                </c:pt>
                <c:pt idx="2">
                  <c:v>16</c:v>
                </c:pt>
                <c:pt idx="3">
                  <c:v>20</c:v>
                </c:pt>
                <c:pt idx="4">
                  <c:v>26</c:v>
                </c:pt>
                <c:pt idx="5">
                  <c:v>33</c:v>
                </c:pt>
              </c:numCache>
            </c:numRef>
          </c:xVal>
          <c:yVal>
            <c:numRef>
              <c:f>Лист2!$F$10:$F$15</c:f>
              <c:numCache>
                <c:formatCode>0.00</c:formatCode>
                <c:ptCount val="6"/>
                <c:pt idx="0">
                  <c:v>75</c:v>
                </c:pt>
                <c:pt idx="1">
                  <c:v>69.576624629207515</c:v>
                </c:pt>
                <c:pt idx="2">
                  <c:v>62.418572752840788</c:v>
                </c:pt>
                <c:pt idx="3">
                  <c:v>52.499230879026697</c:v>
                </c:pt>
                <c:pt idx="4">
                  <c:v>39.344063757352281</c:v>
                </c:pt>
                <c:pt idx="5" formatCode="General">
                  <c:v>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5B4-4791-85E4-DE9B722A0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94304"/>
        <c:axId val="192194864"/>
      </c:scatterChart>
      <c:valAx>
        <c:axId val="19219430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Влажность,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94864"/>
        <c:crosses val="autoZero"/>
        <c:crossBetween val="midCat"/>
        <c:majorUnit val="5"/>
      </c:valAx>
      <c:valAx>
        <c:axId val="1921948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Модуль упругости, МПа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194304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83644211149122"/>
          <c:y val="3.3757721605133836E-2"/>
          <c:w val="0.80641968608569792"/>
          <c:h val="0.78673969323720194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7030A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7030A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Лист8!$D$4:$H$4</c:f>
              <c:numCache>
                <c:formatCode>General</c:formatCode>
                <c:ptCount val="5"/>
                <c:pt idx="0">
                  <c:v>10</c:v>
                </c:pt>
                <c:pt idx="1">
                  <c:v>16</c:v>
                </c:pt>
                <c:pt idx="2">
                  <c:v>21</c:v>
                </c:pt>
                <c:pt idx="3">
                  <c:v>26</c:v>
                </c:pt>
                <c:pt idx="4">
                  <c:v>35</c:v>
                </c:pt>
              </c:numCache>
            </c:numRef>
          </c:xVal>
          <c:yVal>
            <c:numRef>
              <c:f>Лист8!$B$19:$F$19</c:f>
              <c:numCache>
                <c:formatCode>0.00</c:formatCode>
                <c:ptCount val="5"/>
                <c:pt idx="0">
                  <c:v>11.348558923202853</c:v>
                </c:pt>
                <c:pt idx="1">
                  <c:v>12.524365879266533</c:v>
                </c:pt>
                <c:pt idx="2">
                  <c:v>13.279326303175248</c:v>
                </c:pt>
                <c:pt idx="3">
                  <c:v>8.4610753026535566</c:v>
                </c:pt>
                <c:pt idx="4">
                  <c:v>7.8124230666264589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D82-4483-BC83-CC4FB61AEB33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Лист8!$D$4:$H$4</c:f>
              <c:numCache>
                <c:formatCode>General</c:formatCode>
                <c:ptCount val="5"/>
                <c:pt idx="0">
                  <c:v>10</c:v>
                </c:pt>
                <c:pt idx="1">
                  <c:v>16</c:v>
                </c:pt>
                <c:pt idx="2">
                  <c:v>21</c:v>
                </c:pt>
                <c:pt idx="3">
                  <c:v>26</c:v>
                </c:pt>
                <c:pt idx="4">
                  <c:v>35</c:v>
                </c:pt>
              </c:numCache>
            </c:numRef>
          </c:xVal>
          <c:yVal>
            <c:numRef>
              <c:f>Лист8!$B$20:$F$20</c:f>
              <c:numCache>
                <c:formatCode>0.00</c:formatCode>
                <c:ptCount val="5"/>
                <c:pt idx="0">
                  <c:v>26.861577462018403</c:v>
                </c:pt>
                <c:pt idx="1">
                  <c:v>26.102882243543082</c:v>
                </c:pt>
                <c:pt idx="2">
                  <c:v>25.914248981344524</c:v>
                </c:pt>
                <c:pt idx="3">
                  <c:v>20.915946052476006</c:v>
                </c:pt>
                <c:pt idx="4">
                  <c:v>16.44254124106164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D82-4483-BC83-CC4FB61AEB33}"/>
            </c:ext>
          </c:extLst>
        </c:ser>
        <c:ser>
          <c:idx val="2"/>
          <c:order val="2"/>
          <c:spPr>
            <a:ln w="1905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Лист8!$D$4:$H$4</c:f>
              <c:numCache>
                <c:formatCode>General</c:formatCode>
                <c:ptCount val="5"/>
                <c:pt idx="0">
                  <c:v>10</c:v>
                </c:pt>
                <c:pt idx="1">
                  <c:v>16</c:v>
                </c:pt>
                <c:pt idx="2">
                  <c:v>21</c:v>
                </c:pt>
                <c:pt idx="3">
                  <c:v>26</c:v>
                </c:pt>
                <c:pt idx="4">
                  <c:v>35</c:v>
                </c:pt>
              </c:numCache>
            </c:numRef>
          </c:xVal>
          <c:yVal>
            <c:numRef>
              <c:f>Лист8!$B$21:$F$21</c:f>
              <c:numCache>
                <c:formatCode>0.00</c:formatCode>
                <c:ptCount val="5"/>
                <c:pt idx="0">
                  <c:v>34.919105912122603</c:v>
                </c:pt>
                <c:pt idx="1">
                  <c:v>34.554652443968997</c:v>
                </c:pt>
                <c:pt idx="2">
                  <c:v>35.042044472418638</c:v>
                </c:pt>
                <c:pt idx="3">
                  <c:v>31.660410744704297</c:v>
                </c:pt>
                <c:pt idx="4">
                  <c:v>22.7274782694093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D82-4483-BC83-CC4FB61AE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087280"/>
        <c:axId val="190087840"/>
      </c:scatterChart>
      <c:valAx>
        <c:axId val="19008728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Влажность,</a:t>
                </a:r>
                <a:r>
                  <a:rPr lang="ru-RU" sz="18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0087840"/>
        <c:crosses val="autoZero"/>
        <c:crossBetween val="midCat"/>
      </c:valAx>
      <c:valAx>
        <c:axId val="190087840"/>
        <c:scaling>
          <c:orientation val="minMax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Модуль деформации,</a:t>
                </a:r>
                <a:r>
                  <a:rPr lang="ru-RU" sz="18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МПа</a:t>
                </a:r>
                <a:endParaRPr lang="ru-RU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7.7511428199050977E-3"/>
              <c:y val="5.092605926395275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0087280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1446391184876"/>
          <c:y val="3.0006922910353111E-2"/>
          <c:w val="0.80825898484780201"/>
          <c:h val="0.78966939636275202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'Сводный график'!$C$15:$F$15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'Сводный график'!$C$17:$F$17</c:f>
              <c:numCache>
                <c:formatCode>0.00</c:formatCode>
                <c:ptCount val="4"/>
                <c:pt idx="0">
                  <c:v>18.30152244092848</c:v>
                </c:pt>
                <c:pt idx="1">
                  <c:v>20.915946052476006</c:v>
                </c:pt>
                <c:pt idx="2">
                  <c:v>23.752561896166849</c:v>
                </c:pt>
                <c:pt idx="3">
                  <c:v>29.217961236310956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31-477C-9BAE-47477EE5BA5E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'Сводный график'!$C$15:$F$15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'Сводный график'!$C$18:$F$18</c:f>
              <c:numCache>
                <c:formatCode>0.00</c:formatCode>
                <c:ptCount val="4"/>
                <c:pt idx="0">
                  <c:v>21.527332692750367</c:v>
                </c:pt>
                <c:pt idx="1">
                  <c:v>31.660410744704297</c:v>
                </c:pt>
                <c:pt idx="2">
                  <c:v>41.811839249248251</c:v>
                </c:pt>
                <c:pt idx="3">
                  <c:v>64.10720021256023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31-477C-9BAE-47477EE5BA5E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rgbClr val="7030A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7030A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'Сводный график'!$C$15:$F$15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1</c:v>
                </c:pt>
                <c:pt idx="3">
                  <c:v>1.05</c:v>
                </c:pt>
              </c:numCache>
            </c:numRef>
          </c:xVal>
          <c:yVal>
            <c:numRef>
              <c:f>'Сводный график'!$C$16:$F$16</c:f>
              <c:numCache>
                <c:formatCode>0.00</c:formatCode>
                <c:ptCount val="4"/>
                <c:pt idx="0">
                  <c:v>6.7897725384993759</c:v>
                </c:pt>
                <c:pt idx="1">
                  <c:v>8.4610753026535566</c:v>
                </c:pt>
                <c:pt idx="2">
                  <c:v>11.859410720968247</c:v>
                </c:pt>
                <c:pt idx="3">
                  <c:v>14.254919406933348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31-477C-9BAE-47477EE5B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5988096"/>
        <c:axId val="295988656"/>
      </c:scatterChart>
      <c:valAx>
        <c:axId val="29598809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800" b="0" i="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Коэффициент уплотнения, </a:t>
                </a:r>
                <a:r>
                  <a:rPr lang="ru-RU" sz="1800" b="0" i="0" baseline="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д.ед</a:t>
                </a:r>
                <a:endParaRPr lang="ru-RU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5988656"/>
        <c:crosses val="autoZero"/>
        <c:crossBetween val="midCat"/>
      </c:valAx>
      <c:valAx>
        <c:axId val="2959886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800" b="0" i="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Модуль деформации, МПа</a:t>
                </a:r>
                <a:endParaRPr lang="ru-RU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9536687318800822E-3"/>
              <c:y val="6.58169834244832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5988096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1398755286595"/>
          <c:y val="4.4934156983391281E-2"/>
          <c:w val="0.85770536051989132"/>
          <c:h val="0.78101930024673094"/>
        </c:manualLayout>
      </c:layout>
      <c:scatterChart>
        <c:scatterStyle val="lineMarker"/>
        <c:varyColors val="0"/>
        <c:ser>
          <c:idx val="4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solidFill>
                  <a:schemeClr val="tx1"/>
                </a:solidFill>
              </a:ln>
              <a:effectLst/>
            </c:spPr>
          </c:marker>
          <c:trendline>
            <c:spPr>
              <a:ln w="34925" cap="rnd">
                <a:solidFill>
                  <a:srgbClr val="FF0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Упругость!$G$15:$G$34</c:f>
              <c:numCache>
                <c:formatCode>0.00</c:formatCode>
                <c:ptCount val="20"/>
                <c:pt idx="0">
                  <c:v>0.37714285714285717</c:v>
                </c:pt>
                <c:pt idx="1">
                  <c:v>0.35839285714285712</c:v>
                </c:pt>
                <c:pt idx="2">
                  <c:v>0.39303571428571432</c:v>
                </c:pt>
                <c:pt idx="4">
                  <c:v>0.50957595323578597</c:v>
                </c:pt>
                <c:pt idx="5">
                  <c:v>0.50651525349796189</c:v>
                </c:pt>
                <c:pt idx="6">
                  <c:v>0.51896769873488302</c:v>
                </c:pt>
                <c:pt idx="8">
                  <c:v>0.77254100732749109</c:v>
                </c:pt>
                <c:pt idx="9">
                  <c:v>0.70986629094920661</c:v>
                </c:pt>
                <c:pt idx="10">
                  <c:v>0.7558816291692102</c:v>
                </c:pt>
                <c:pt idx="12">
                  <c:v>0.60748806219685569</c:v>
                </c:pt>
                <c:pt idx="13">
                  <c:v>0.62698402480697701</c:v>
                </c:pt>
                <c:pt idx="14">
                  <c:v>0.63510349498387109</c:v>
                </c:pt>
                <c:pt idx="16">
                  <c:v>0.80327296524553693</c:v>
                </c:pt>
                <c:pt idx="17">
                  <c:v>0.75382803297997636</c:v>
                </c:pt>
                <c:pt idx="18">
                  <c:v>0.79434797648674293</c:v>
                </c:pt>
                <c:pt idx="19">
                  <c:v>0.77907325838078945</c:v>
                </c:pt>
              </c:numCache>
            </c:numRef>
          </c:xVal>
          <c:yVal>
            <c:numRef>
              <c:f>Упругость!$E$15:$E$34</c:f>
              <c:numCache>
                <c:formatCode>0.00</c:formatCode>
                <c:ptCount val="20"/>
                <c:pt idx="0">
                  <c:v>33.96</c:v>
                </c:pt>
                <c:pt idx="1">
                  <c:v>31.37</c:v>
                </c:pt>
                <c:pt idx="2">
                  <c:v>31.4</c:v>
                </c:pt>
                <c:pt idx="4">
                  <c:v>31.185031185031185</c:v>
                </c:pt>
                <c:pt idx="5">
                  <c:v>29.202954041039884</c:v>
                </c:pt>
                <c:pt idx="6">
                  <c:v>27.111373522430139</c:v>
                </c:pt>
                <c:pt idx="8">
                  <c:v>20.08749218819748</c:v>
                </c:pt>
                <c:pt idx="9">
                  <c:v>25.744001647616102</c:v>
                </c:pt>
                <c:pt idx="10">
                  <c:v>25.843057980336312</c:v>
                </c:pt>
                <c:pt idx="12">
                  <c:v>26.347529772708643</c:v>
                </c:pt>
                <c:pt idx="13">
                  <c:v>29.24698756028128</c:v>
                </c:pt>
                <c:pt idx="14">
                  <c:v>26.458448476581342</c:v>
                </c:pt>
                <c:pt idx="16">
                  <c:v>20.003556187766712</c:v>
                </c:pt>
                <c:pt idx="17">
                  <c:v>21.331058020477805</c:v>
                </c:pt>
                <c:pt idx="18">
                  <c:v>22.082638139169685</c:v>
                </c:pt>
                <c:pt idx="19">
                  <c:v>21.931962179549664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2C-4E37-B42E-26DF9996EBC5}"/>
            </c:ext>
          </c:extLst>
        </c:ser>
        <c:ser>
          <c:idx val="0"/>
          <c:order val="1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'\Users\Александр\Desktop\Университетская деятельность\Диссертация\Испытания золы\Рычажный пресс\[Пресс.xlsx]Влага'!$B$11:$B$14</c:f>
              <c:numCache>
                <c:formatCode>General</c:formatCode>
                <c:ptCount val="4"/>
                <c:pt idx="0">
                  <c:v>0.36363636363636365</c:v>
                </c:pt>
                <c:pt idx="1">
                  <c:v>0.48484848484848486</c:v>
                </c:pt>
                <c:pt idx="2">
                  <c:v>0.60606060606060608</c:v>
                </c:pt>
                <c:pt idx="3">
                  <c:v>0.78787878787878785</c:v>
                </c:pt>
              </c:numCache>
            </c:numRef>
          </c:xVal>
          <c:yVal>
            <c:numRef>
              <c:f>'\Users\Александр\Desktop\Университетская деятельность\Диссертация\Испытания золы\Рычажный пресс\[Пресс.xlsx]Влага'!$C$11:$C$14</c:f>
              <c:numCache>
                <c:formatCode>General</c:formatCode>
                <c:ptCount val="4"/>
                <c:pt idx="0">
                  <c:v>69.033306935731957</c:v>
                </c:pt>
                <c:pt idx="1">
                  <c:v>58.992098654171215</c:v>
                </c:pt>
                <c:pt idx="2">
                  <c:v>52.947942254061104</c:v>
                </c:pt>
                <c:pt idx="3">
                  <c:v>39.130237323888451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62C-4E37-B42E-26DF9996EBC5}"/>
            </c:ext>
          </c:extLst>
        </c:ser>
        <c:ser>
          <c:idx val="1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'\Users\Александр\Desktop\Университетская деятельность\Диссертация\Испытания золы\Рычажный пресс\[Пресс.xlsx]Влага'!$B$11:$B$15</c:f>
              <c:numCache>
                <c:formatCode>General</c:formatCode>
                <c:ptCount val="5"/>
                <c:pt idx="0">
                  <c:v>0.36363636363636365</c:v>
                </c:pt>
                <c:pt idx="1">
                  <c:v>0.48484848484848486</c:v>
                </c:pt>
                <c:pt idx="2">
                  <c:v>0.60606060606060608</c:v>
                </c:pt>
                <c:pt idx="3">
                  <c:v>0.78787878787878785</c:v>
                </c:pt>
              </c:numCache>
            </c:numRef>
          </c:xVal>
          <c:yVal>
            <c:numRef>
              <c:f>'\Users\Александр\Desktop\Университетская деятельность\Диссертация\Испытания золы\Рычажный пресс\[Пресс.xlsx]Влага'!$D$11:$D$14</c:f>
              <c:numCache>
                <c:formatCode>General</c:formatCode>
                <c:ptCount val="4"/>
                <c:pt idx="0">
                  <c:v>72.101453910653163</c:v>
                </c:pt>
                <c:pt idx="1">
                  <c:v>61.218215584516848</c:v>
                </c:pt>
                <c:pt idx="2">
                  <c:v>56.87001205065814</c:v>
                </c:pt>
                <c:pt idx="3">
                  <c:v>39.771716624280053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62C-4E37-B42E-26DF9996EBC5}"/>
            </c:ext>
          </c:extLst>
        </c:ser>
        <c:ser>
          <c:idx val="2"/>
          <c:order val="3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</c:spPr>
          </c:marker>
          <c:xVal>
            <c:numRef>
              <c:f>'\Users\Александр\Desktop\Университетская деятельность\Диссертация\Испытания золы\Рычажный пресс\[Пресс.xlsx]Влага'!$B$11:$B$14</c:f>
              <c:numCache>
                <c:formatCode>General</c:formatCode>
                <c:ptCount val="4"/>
                <c:pt idx="0">
                  <c:v>0.36363636363636365</c:v>
                </c:pt>
                <c:pt idx="1">
                  <c:v>0.48484848484848486</c:v>
                </c:pt>
                <c:pt idx="2">
                  <c:v>0.60606060606060608</c:v>
                </c:pt>
                <c:pt idx="3">
                  <c:v>0.78787878787878785</c:v>
                </c:pt>
              </c:numCache>
            </c:numRef>
          </c:xVal>
          <c:yVal>
            <c:numRef>
              <c:f>'\Users\Александр\Desktop\Университетская деятельность\Диссертация\Испытания золы\Рычажный пресс\[Пресс.xlsx]Влага'!$E$11:$E$14</c:f>
              <c:numCache>
                <c:formatCode>General</c:formatCode>
                <c:ptCount val="4"/>
                <c:pt idx="0">
                  <c:v>67.59511304123744</c:v>
                </c:pt>
                <c:pt idx="1">
                  <c:v>63.618929921164735</c:v>
                </c:pt>
                <c:pt idx="2">
                  <c:v>52.050519503992298</c:v>
                </c:pt>
                <c:pt idx="3">
                  <c:v>39.130237323888338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62C-4E37-B42E-26DF9996EBC5}"/>
            </c:ext>
          </c:extLst>
        </c:ser>
        <c:ser>
          <c:idx val="3"/>
          <c:order val="4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0070C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'\Users\Александр\Desktop\Университетская деятельность\Диссертация\Испытания золы\Рычажный пресс\[Пресс.xlsx]Влага'!$B$11:$B$14</c:f>
              <c:numCache>
                <c:formatCode>General</c:formatCode>
                <c:ptCount val="4"/>
                <c:pt idx="0">
                  <c:v>0.36363636363636365</c:v>
                </c:pt>
                <c:pt idx="1">
                  <c:v>0.48484848484848486</c:v>
                </c:pt>
                <c:pt idx="2">
                  <c:v>0.60606060606060608</c:v>
                </c:pt>
                <c:pt idx="3">
                  <c:v>0.78787878787878785</c:v>
                </c:pt>
              </c:numCache>
            </c:numRef>
          </c:xVal>
          <c:yVal>
            <c:numRef>
              <c:f>'\Users\Александр\Desktop\Университетская деятельность\Диссертация\Испытания золы\Рычажный пресс\[Пресс.xlsx]Влага'!$F$11:$F$14</c:f>
              <c:numCache>
                <c:formatCode>General</c:formatCode>
                <c:ptCount val="4"/>
                <c:pt idx="0">
                  <c:v>69.576624629207515</c:v>
                </c:pt>
                <c:pt idx="1">
                  <c:v>61.276414719950935</c:v>
                </c:pt>
                <c:pt idx="2">
                  <c:v>53.956157936237183</c:v>
                </c:pt>
                <c:pt idx="3">
                  <c:v>39.344063757352281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62C-4E37-B42E-26DF9996EBC5}"/>
            </c:ext>
          </c:extLst>
        </c:ser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Упругость!$G$36:$G$38</c:f>
              <c:numCache>
                <c:formatCode>0.00</c:formatCode>
                <c:ptCount val="3"/>
                <c:pt idx="0">
                  <c:v>0.7232142857142857</c:v>
                </c:pt>
                <c:pt idx="1">
                  <c:v>0.71839285714285706</c:v>
                </c:pt>
                <c:pt idx="2">
                  <c:v>0.70714285714285718</c:v>
                </c:pt>
              </c:numCache>
            </c:numRef>
          </c:xVal>
          <c:yVal>
            <c:numRef>
              <c:f>Упругость!$E$36:$E$38</c:f>
              <c:numCache>
                <c:formatCode>0.00</c:formatCode>
                <c:ptCount val="3"/>
                <c:pt idx="0">
                  <c:v>25.81</c:v>
                </c:pt>
                <c:pt idx="1">
                  <c:v>26.12</c:v>
                </c:pt>
                <c:pt idx="2">
                  <c:v>26.45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62C-4E37-B42E-26DF9996E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017120"/>
        <c:axId val="188017680"/>
      </c:scatterChart>
      <c:valAx>
        <c:axId val="188017120"/>
        <c:scaling>
          <c:orientation val="minMax"/>
          <c:max val="0.85000000000000009"/>
          <c:min val="0.30000000000000004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Относительна</a:t>
                </a:r>
                <a:r>
                  <a:rPr lang="ru-RU" sz="18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я влажность</a:t>
                </a:r>
                <a:endParaRPr lang="ru-RU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0304120964137125"/>
              <c:y val="0.927371338582676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8017680"/>
        <c:crosses val="autoZero"/>
        <c:crossBetween val="midCat"/>
      </c:valAx>
      <c:valAx>
        <c:axId val="1880176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Модуль</a:t>
                </a:r>
                <a:r>
                  <a:rPr lang="ru-RU" sz="18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упругости ЗШС, МПа</a:t>
                </a:r>
                <a:endParaRPr lang="ru-RU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4048413162328509E-2"/>
              <c:y val="9.79103412073490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8017120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90F6E-E138-416F-8EB8-6C0562A2A2EE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6B3ACE-B6D7-45C9-9EAB-3C9855240EDF}">
      <dgm:prSet phldrT="[Текст]"/>
      <dgm:spPr/>
      <dgm:t>
        <a:bodyPr/>
        <a:lstStyle/>
        <a:p>
          <a:r>
            <a:rPr lang="ru-RU" b="1" dirty="0"/>
            <a:t>Гранулометрический (зерновой) состав</a:t>
          </a:r>
          <a:endParaRPr lang="ru-RU" dirty="0"/>
        </a:p>
      </dgm:t>
    </dgm:pt>
    <dgm:pt modelId="{498D91AE-51B7-4AD8-9C43-1A4AB7441A74}" type="parTrans" cxnId="{371B121E-0535-48A6-9855-0C9D40D8FBAE}">
      <dgm:prSet/>
      <dgm:spPr/>
      <dgm:t>
        <a:bodyPr/>
        <a:lstStyle/>
        <a:p>
          <a:endParaRPr lang="ru-RU"/>
        </a:p>
      </dgm:t>
    </dgm:pt>
    <dgm:pt modelId="{A3DCD842-8337-46FC-A732-436E10EEF8A2}" type="sibTrans" cxnId="{371B121E-0535-48A6-9855-0C9D40D8FBAE}">
      <dgm:prSet/>
      <dgm:spPr/>
      <dgm:t>
        <a:bodyPr/>
        <a:lstStyle/>
        <a:p>
          <a:endParaRPr lang="ru-RU"/>
        </a:p>
      </dgm:t>
    </dgm:pt>
    <dgm:pt modelId="{EFDB052D-FC64-4013-A011-B3493E45AD71}">
      <dgm:prSet phldrT="[Текст]"/>
      <dgm:spPr/>
      <dgm:t>
        <a:bodyPr/>
        <a:lstStyle/>
        <a:p>
          <a:r>
            <a:rPr lang="ru-RU" b="1" dirty="0"/>
            <a:t>Максимальная плотность и оптимальная влажность</a:t>
          </a:r>
        </a:p>
      </dgm:t>
    </dgm:pt>
    <dgm:pt modelId="{2C20D303-AB7F-4A03-B508-47B20AE85FA4}" type="parTrans" cxnId="{17C1BB7D-C3CE-4004-B818-D3F1B83BD648}">
      <dgm:prSet/>
      <dgm:spPr/>
      <dgm:t>
        <a:bodyPr/>
        <a:lstStyle/>
        <a:p>
          <a:endParaRPr lang="ru-RU"/>
        </a:p>
      </dgm:t>
    </dgm:pt>
    <dgm:pt modelId="{21A96293-E39B-47FA-8B2B-BA6324811B18}" type="sibTrans" cxnId="{17C1BB7D-C3CE-4004-B818-D3F1B83BD648}">
      <dgm:prSet/>
      <dgm:spPr/>
      <dgm:t>
        <a:bodyPr/>
        <a:lstStyle/>
        <a:p>
          <a:endParaRPr lang="ru-RU"/>
        </a:p>
      </dgm:t>
    </dgm:pt>
    <dgm:pt modelId="{6C76388E-685B-4D1A-A04D-89437181B4B8}">
      <dgm:prSet phldrT="[Текст]"/>
      <dgm:spPr/>
      <dgm:t>
        <a:bodyPr/>
        <a:lstStyle/>
        <a:p>
          <a:r>
            <a:rPr lang="ru-RU" b="1" dirty="0"/>
            <a:t>Модуль упругости слоя из ЗШС</a:t>
          </a:r>
          <a:endParaRPr lang="ru-RU" dirty="0"/>
        </a:p>
      </dgm:t>
    </dgm:pt>
    <dgm:pt modelId="{84902C2B-CC00-4172-A23A-15C932EEC306}" type="parTrans" cxnId="{520DE2FD-F130-4ED3-8071-73710187B8DB}">
      <dgm:prSet/>
      <dgm:spPr/>
      <dgm:t>
        <a:bodyPr/>
        <a:lstStyle/>
        <a:p>
          <a:endParaRPr lang="ru-RU"/>
        </a:p>
      </dgm:t>
    </dgm:pt>
    <dgm:pt modelId="{20CB0EE3-2E8F-44A2-AA23-9EFE5B3A93AF}" type="sibTrans" cxnId="{520DE2FD-F130-4ED3-8071-73710187B8DB}">
      <dgm:prSet/>
      <dgm:spPr/>
      <dgm:t>
        <a:bodyPr/>
        <a:lstStyle/>
        <a:p>
          <a:endParaRPr lang="ru-RU"/>
        </a:p>
      </dgm:t>
    </dgm:pt>
    <dgm:pt modelId="{689A32CB-C156-4955-BA5C-F3DFDFAE7B3B}">
      <dgm:prSet phldrT="[Текст]"/>
      <dgm:spPr/>
      <dgm:t>
        <a:bodyPr/>
        <a:lstStyle/>
        <a:p>
          <a:r>
            <a:rPr lang="ru-RU" b="1" dirty="0"/>
            <a:t>Удельное сцепление и угол внутреннего трения</a:t>
          </a:r>
        </a:p>
      </dgm:t>
    </dgm:pt>
    <dgm:pt modelId="{6DEC8D47-C58C-4B17-837D-B104AADC66C5}" type="parTrans" cxnId="{5E3CF7F2-BB79-48F5-B83B-EFDC1EB61DC1}">
      <dgm:prSet/>
      <dgm:spPr/>
      <dgm:t>
        <a:bodyPr/>
        <a:lstStyle/>
        <a:p>
          <a:endParaRPr lang="ru-RU"/>
        </a:p>
      </dgm:t>
    </dgm:pt>
    <dgm:pt modelId="{A712B0BC-B20C-4EEC-8D2E-9E5CFE7BB66A}" type="sibTrans" cxnId="{5E3CF7F2-BB79-48F5-B83B-EFDC1EB61DC1}">
      <dgm:prSet/>
      <dgm:spPr/>
      <dgm:t>
        <a:bodyPr/>
        <a:lstStyle/>
        <a:p>
          <a:endParaRPr lang="ru-RU"/>
        </a:p>
      </dgm:t>
    </dgm:pt>
    <dgm:pt modelId="{453BC94F-A8A8-4835-A139-4F5CE3D1CD0C}">
      <dgm:prSet phldrT="[Текст]"/>
      <dgm:spPr/>
      <dgm:t>
        <a:bodyPr/>
        <a:lstStyle/>
        <a:p>
          <a:r>
            <a:rPr lang="ru-RU" b="1" dirty="0"/>
            <a:t>Коэффициент теплопроводности</a:t>
          </a:r>
          <a:endParaRPr lang="ru-RU" dirty="0"/>
        </a:p>
      </dgm:t>
    </dgm:pt>
    <dgm:pt modelId="{10994206-2BC8-46A8-84A5-8C1EC02959A5}" type="parTrans" cxnId="{4C9377D8-2FAF-462C-88AC-250044AF52BF}">
      <dgm:prSet/>
      <dgm:spPr/>
      <dgm:t>
        <a:bodyPr/>
        <a:lstStyle/>
        <a:p>
          <a:endParaRPr lang="ru-RU"/>
        </a:p>
      </dgm:t>
    </dgm:pt>
    <dgm:pt modelId="{D7A30116-F5C0-4DB5-91D0-C0697564DCF1}" type="sibTrans" cxnId="{4C9377D8-2FAF-462C-88AC-250044AF52BF}">
      <dgm:prSet/>
      <dgm:spPr/>
      <dgm:t>
        <a:bodyPr/>
        <a:lstStyle/>
        <a:p>
          <a:endParaRPr lang="ru-RU"/>
        </a:p>
      </dgm:t>
    </dgm:pt>
    <dgm:pt modelId="{FDEB1807-6C85-443D-B796-A0AC7A8A236B}">
      <dgm:prSet/>
      <dgm:spPr/>
      <dgm:t>
        <a:bodyPr/>
        <a:lstStyle/>
        <a:p>
          <a:r>
            <a:rPr lang="ru-RU" b="1" dirty="0"/>
            <a:t>Влажность (фактическая, допустимая, полная влагоемкость)</a:t>
          </a:r>
        </a:p>
      </dgm:t>
    </dgm:pt>
    <dgm:pt modelId="{0014882C-3AC9-41D4-8CF3-B80F5EDB5DCA}" type="parTrans" cxnId="{1450EE82-6117-4089-8CA7-AB3F25C744AA}">
      <dgm:prSet/>
      <dgm:spPr/>
      <dgm:t>
        <a:bodyPr/>
        <a:lstStyle/>
        <a:p>
          <a:endParaRPr lang="ru-RU"/>
        </a:p>
      </dgm:t>
    </dgm:pt>
    <dgm:pt modelId="{08B758F7-24EF-4849-82AF-4B104D0392BC}" type="sibTrans" cxnId="{1450EE82-6117-4089-8CA7-AB3F25C744AA}">
      <dgm:prSet/>
      <dgm:spPr/>
      <dgm:t>
        <a:bodyPr/>
        <a:lstStyle/>
        <a:p>
          <a:endParaRPr lang="ru-RU"/>
        </a:p>
      </dgm:t>
    </dgm:pt>
    <dgm:pt modelId="{E0159AB2-4836-4762-88B9-ED33CF0F1D48}">
      <dgm:prSet/>
      <dgm:spPr/>
      <dgm:t>
        <a:bodyPr/>
        <a:lstStyle/>
        <a:p>
          <a:r>
            <a:rPr lang="ru-RU" b="1" dirty="0"/>
            <a:t>Коэффициент фильтрации, коэффициент </a:t>
          </a:r>
          <a:r>
            <a:rPr lang="ru-RU" b="1" dirty="0" err="1"/>
            <a:t>влагопроводности</a:t>
          </a:r>
          <a:endParaRPr lang="ru-RU" b="1" dirty="0"/>
        </a:p>
      </dgm:t>
    </dgm:pt>
    <dgm:pt modelId="{E368E08A-4F05-4D95-8447-EDE98C87561F}" type="parTrans" cxnId="{5463C491-5ED9-4155-8DF6-1E488F2108B0}">
      <dgm:prSet/>
      <dgm:spPr/>
      <dgm:t>
        <a:bodyPr/>
        <a:lstStyle/>
        <a:p>
          <a:endParaRPr lang="ru-RU"/>
        </a:p>
      </dgm:t>
    </dgm:pt>
    <dgm:pt modelId="{5FA9CBCF-3464-44F4-B9CB-31D1900FA1A2}" type="sibTrans" cxnId="{5463C491-5ED9-4155-8DF6-1E488F2108B0}">
      <dgm:prSet/>
      <dgm:spPr/>
      <dgm:t>
        <a:bodyPr/>
        <a:lstStyle/>
        <a:p>
          <a:endParaRPr lang="ru-RU"/>
        </a:p>
      </dgm:t>
    </dgm:pt>
    <dgm:pt modelId="{224B1329-7B47-43F0-AFFD-248E74DBEFB3}">
      <dgm:prSet/>
      <dgm:spPr/>
      <dgm:t>
        <a:bodyPr/>
        <a:lstStyle/>
        <a:p>
          <a:r>
            <a:rPr lang="ru-RU" b="1" dirty="0"/>
            <a:t>Высота и скорость капиллярного поднятия</a:t>
          </a:r>
        </a:p>
      </dgm:t>
    </dgm:pt>
    <dgm:pt modelId="{60AB3A0B-85A3-429D-BB68-7E169F23AFC1}" type="parTrans" cxnId="{5C8D2D96-908C-4578-ACCA-C746EDC138DC}">
      <dgm:prSet/>
      <dgm:spPr/>
      <dgm:t>
        <a:bodyPr/>
        <a:lstStyle/>
        <a:p>
          <a:endParaRPr lang="ru-RU"/>
        </a:p>
      </dgm:t>
    </dgm:pt>
    <dgm:pt modelId="{DECD9B0E-37E3-4ACF-8430-4ED97EDF6D28}" type="sibTrans" cxnId="{5C8D2D96-908C-4578-ACCA-C746EDC138DC}">
      <dgm:prSet/>
      <dgm:spPr/>
      <dgm:t>
        <a:bodyPr/>
        <a:lstStyle/>
        <a:p>
          <a:endParaRPr lang="ru-RU"/>
        </a:p>
      </dgm:t>
    </dgm:pt>
    <dgm:pt modelId="{78400888-A831-4C91-A4F5-FB15D89EFC76}">
      <dgm:prSet/>
      <dgm:spPr/>
      <dgm:t>
        <a:bodyPr/>
        <a:lstStyle/>
        <a:p>
          <a:r>
            <a:rPr lang="ru-RU" b="1" dirty="0"/>
            <a:t>Относительная деформация морозного пучения</a:t>
          </a:r>
        </a:p>
      </dgm:t>
    </dgm:pt>
    <dgm:pt modelId="{7E812642-1778-43C0-ACD7-2B3B40D76BFC}" type="parTrans" cxnId="{EC219C0A-5133-40BD-AFE8-3B20E0F60490}">
      <dgm:prSet/>
      <dgm:spPr/>
      <dgm:t>
        <a:bodyPr/>
        <a:lstStyle/>
        <a:p>
          <a:endParaRPr lang="ru-RU"/>
        </a:p>
      </dgm:t>
    </dgm:pt>
    <dgm:pt modelId="{5A33F3C7-CA02-4224-BB61-69628FC16EFD}" type="sibTrans" cxnId="{EC219C0A-5133-40BD-AFE8-3B20E0F60490}">
      <dgm:prSet/>
      <dgm:spPr/>
      <dgm:t>
        <a:bodyPr/>
        <a:lstStyle/>
        <a:p>
          <a:endParaRPr lang="ru-RU"/>
        </a:p>
      </dgm:t>
    </dgm:pt>
    <dgm:pt modelId="{6E5F6357-FB0D-40C2-AF8A-475B5D5D4DA8}" type="pres">
      <dgm:prSet presAssocID="{91C90F6E-E138-416F-8EB8-6C0562A2A2EE}" presName="diagram" presStyleCnt="0">
        <dgm:presLayoutVars>
          <dgm:dir/>
          <dgm:resizeHandles val="exact"/>
        </dgm:presLayoutVars>
      </dgm:prSet>
      <dgm:spPr/>
    </dgm:pt>
    <dgm:pt modelId="{C7B53006-D5A9-4BC4-A1F5-CC2186CD668E}" type="pres">
      <dgm:prSet presAssocID="{FC6B3ACE-B6D7-45C9-9EAB-3C9855240EDF}" presName="node" presStyleLbl="node1" presStyleIdx="0" presStyleCnt="9">
        <dgm:presLayoutVars>
          <dgm:bulletEnabled val="1"/>
        </dgm:presLayoutVars>
      </dgm:prSet>
      <dgm:spPr/>
    </dgm:pt>
    <dgm:pt modelId="{A0CD30D7-B9CB-4DF7-BDCE-0F4B44FD150D}" type="pres">
      <dgm:prSet presAssocID="{A3DCD842-8337-46FC-A732-436E10EEF8A2}" presName="sibTrans" presStyleCnt="0"/>
      <dgm:spPr/>
    </dgm:pt>
    <dgm:pt modelId="{F69BBD88-024B-4A4A-8BB0-07A4613AE3CE}" type="pres">
      <dgm:prSet presAssocID="{EFDB052D-FC64-4013-A011-B3493E45AD71}" presName="node" presStyleLbl="node1" presStyleIdx="1" presStyleCnt="9">
        <dgm:presLayoutVars>
          <dgm:bulletEnabled val="1"/>
        </dgm:presLayoutVars>
      </dgm:prSet>
      <dgm:spPr/>
    </dgm:pt>
    <dgm:pt modelId="{24D5F03A-3117-40EC-9A0B-4655E4E20F97}" type="pres">
      <dgm:prSet presAssocID="{21A96293-E39B-47FA-8B2B-BA6324811B18}" presName="sibTrans" presStyleCnt="0"/>
      <dgm:spPr/>
    </dgm:pt>
    <dgm:pt modelId="{DBB8B1B4-0D95-483A-BC73-5C21C134967A}" type="pres">
      <dgm:prSet presAssocID="{6C76388E-685B-4D1A-A04D-89437181B4B8}" presName="node" presStyleLbl="node1" presStyleIdx="2" presStyleCnt="9">
        <dgm:presLayoutVars>
          <dgm:bulletEnabled val="1"/>
        </dgm:presLayoutVars>
      </dgm:prSet>
      <dgm:spPr/>
    </dgm:pt>
    <dgm:pt modelId="{D1D32F87-B314-4610-88C0-6DB3D6F4454F}" type="pres">
      <dgm:prSet presAssocID="{20CB0EE3-2E8F-44A2-AA23-9EFE5B3A93AF}" presName="sibTrans" presStyleCnt="0"/>
      <dgm:spPr/>
    </dgm:pt>
    <dgm:pt modelId="{040C9279-FB90-437E-9BE1-33B2BB0D2461}" type="pres">
      <dgm:prSet presAssocID="{689A32CB-C156-4955-BA5C-F3DFDFAE7B3B}" presName="node" presStyleLbl="node1" presStyleIdx="3" presStyleCnt="9">
        <dgm:presLayoutVars>
          <dgm:bulletEnabled val="1"/>
        </dgm:presLayoutVars>
      </dgm:prSet>
      <dgm:spPr/>
    </dgm:pt>
    <dgm:pt modelId="{98490458-722A-402D-ADAD-E40F0A707044}" type="pres">
      <dgm:prSet presAssocID="{A712B0BC-B20C-4EEC-8D2E-9E5CFE7BB66A}" presName="sibTrans" presStyleCnt="0"/>
      <dgm:spPr/>
    </dgm:pt>
    <dgm:pt modelId="{92184F6D-C0F4-4E7E-817A-93BF63886836}" type="pres">
      <dgm:prSet presAssocID="{453BC94F-A8A8-4835-A139-4F5CE3D1CD0C}" presName="node" presStyleLbl="node1" presStyleIdx="4" presStyleCnt="9">
        <dgm:presLayoutVars>
          <dgm:bulletEnabled val="1"/>
        </dgm:presLayoutVars>
      </dgm:prSet>
      <dgm:spPr/>
    </dgm:pt>
    <dgm:pt modelId="{04F547CE-2E30-4A6A-B178-4552B62C7C0F}" type="pres">
      <dgm:prSet presAssocID="{D7A30116-F5C0-4DB5-91D0-C0697564DCF1}" presName="sibTrans" presStyleCnt="0"/>
      <dgm:spPr/>
    </dgm:pt>
    <dgm:pt modelId="{E40197C4-31B0-4E1C-8BA1-D81B3C65A5E7}" type="pres">
      <dgm:prSet presAssocID="{FDEB1807-6C85-443D-B796-A0AC7A8A236B}" presName="node" presStyleLbl="node1" presStyleIdx="5" presStyleCnt="9">
        <dgm:presLayoutVars>
          <dgm:bulletEnabled val="1"/>
        </dgm:presLayoutVars>
      </dgm:prSet>
      <dgm:spPr/>
    </dgm:pt>
    <dgm:pt modelId="{B3C64FDC-F46F-42D9-AB0C-B75F5A67D0B6}" type="pres">
      <dgm:prSet presAssocID="{08B758F7-24EF-4849-82AF-4B104D0392BC}" presName="sibTrans" presStyleCnt="0"/>
      <dgm:spPr/>
    </dgm:pt>
    <dgm:pt modelId="{A87921AB-7B10-467B-ADA5-91FE120D4C54}" type="pres">
      <dgm:prSet presAssocID="{E0159AB2-4836-4762-88B9-ED33CF0F1D48}" presName="node" presStyleLbl="node1" presStyleIdx="6" presStyleCnt="9">
        <dgm:presLayoutVars>
          <dgm:bulletEnabled val="1"/>
        </dgm:presLayoutVars>
      </dgm:prSet>
      <dgm:spPr/>
    </dgm:pt>
    <dgm:pt modelId="{A8A31863-DCB0-4087-B8F1-F65918675592}" type="pres">
      <dgm:prSet presAssocID="{5FA9CBCF-3464-44F4-B9CB-31D1900FA1A2}" presName="sibTrans" presStyleCnt="0"/>
      <dgm:spPr/>
    </dgm:pt>
    <dgm:pt modelId="{79899F04-A565-4292-9024-4EC350D336D4}" type="pres">
      <dgm:prSet presAssocID="{224B1329-7B47-43F0-AFFD-248E74DBEFB3}" presName="node" presStyleLbl="node1" presStyleIdx="7" presStyleCnt="9">
        <dgm:presLayoutVars>
          <dgm:bulletEnabled val="1"/>
        </dgm:presLayoutVars>
      </dgm:prSet>
      <dgm:spPr/>
    </dgm:pt>
    <dgm:pt modelId="{FA6874DF-99F6-4088-8A4C-3768DE117E60}" type="pres">
      <dgm:prSet presAssocID="{DECD9B0E-37E3-4ACF-8430-4ED97EDF6D28}" presName="sibTrans" presStyleCnt="0"/>
      <dgm:spPr/>
    </dgm:pt>
    <dgm:pt modelId="{57302421-31CC-472C-BCEA-6A4DC0AEAB0B}" type="pres">
      <dgm:prSet presAssocID="{78400888-A831-4C91-A4F5-FB15D89EFC76}" presName="node" presStyleLbl="node1" presStyleIdx="8" presStyleCnt="9">
        <dgm:presLayoutVars>
          <dgm:bulletEnabled val="1"/>
        </dgm:presLayoutVars>
      </dgm:prSet>
      <dgm:spPr/>
    </dgm:pt>
  </dgm:ptLst>
  <dgm:cxnLst>
    <dgm:cxn modelId="{EC219C0A-5133-40BD-AFE8-3B20E0F60490}" srcId="{91C90F6E-E138-416F-8EB8-6C0562A2A2EE}" destId="{78400888-A831-4C91-A4F5-FB15D89EFC76}" srcOrd="8" destOrd="0" parTransId="{7E812642-1778-43C0-ACD7-2B3B40D76BFC}" sibTransId="{5A33F3C7-CA02-4224-BB61-69628FC16EFD}"/>
    <dgm:cxn modelId="{6A48160D-873B-4B55-BFBD-BA34817234D9}" type="presOf" srcId="{EFDB052D-FC64-4013-A011-B3493E45AD71}" destId="{F69BBD88-024B-4A4A-8BB0-07A4613AE3CE}" srcOrd="0" destOrd="0" presId="urn:microsoft.com/office/officeart/2005/8/layout/default#2"/>
    <dgm:cxn modelId="{371B121E-0535-48A6-9855-0C9D40D8FBAE}" srcId="{91C90F6E-E138-416F-8EB8-6C0562A2A2EE}" destId="{FC6B3ACE-B6D7-45C9-9EAB-3C9855240EDF}" srcOrd="0" destOrd="0" parTransId="{498D91AE-51B7-4AD8-9C43-1A4AB7441A74}" sibTransId="{A3DCD842-8337-46FC-A732-436E10EEF8A2}"/>
    <dgm:cxn modelId="{9F80EC5F-EE69-4683-BA49-548EF8047E08}" type="presOf" srcId="{78400888-A831-4C91-A4F5-FB15D89EFC76}" destId="{57302421-31CC-472C-BCEA-6A4DC0AEAB0B}" srcOrd="0" destOrd="0" presId="urn:microsoft.com/office/officeart/2005/8/layout/default#2"/>
    <dgm:cxn modelId="{B9AEDE44-C2E0-43D0-AA02-05960BF37ADE}" type="presOf" srcId="{453BC94F-A8A8-4835-A139-4F5CE3D1CD0C}" destId="{92184F6D-C0F4-4E7E-817A-93BF63886836}" srcOrd="0" destOrd="0" presId="urn:microsoft.com/office/officeart/2005/8/layout/default#2"/>
    <dgm:cxn modelId="{6D41846A-F44C-4EF7-8AAB-40919B6B4973}" type="presOf" srcId="{689A32CB-C156-4955-BA5C-F3DFDFAE7B3B}" destId="{040C9279-FB90-437E-9BE1-33B2BB0D2461}" srcOrd="0" destOrd="0" presId="urn:microsoft.com/office/officeart/2005/8/layout/default#2"/>
    <dgm:cxn modelId="{31F1E84D-F0B4-4592-A3ED-77EB51721A9E}" type="presOf" srcId="{91C90F6E-E138-416F-8EB8-6C0562A2A2EE}" destId="{6E5F6357-FB0D-40C2-AF8A-475B5D5D4DA8}" srcOrd="0" destOrd="0" presId="urn:microsoft.com/office/officeart/2005/8/layout/default#2"/>
    <dgm:cxn modelId="{17C1BB7D-C3CE-4004-B818-D3F1B83BD648}" srcId="{91C90F6E-E138-416F-8EB8-6C0562A2A2EE}" destId="{EFDB052D-FC64-4013-A011-B3493E45AD71}" srcOrd="1" destOrd="0" parTransId="{2C20D303-AB7F-4A03-B508-47B20AE85FA4}" sibTransId="{21A96293-E39B-47FA-8B2B-BA6324811B18}"/>
    <dgm:cxn modelId="{1450EE82-6117-4089-8CA7-AB3F25C744AA}" srcId="{91C90F6E-E138-416F-8EB8-6C0562A2A2EE}" destId="{FDEB1807-6C85-443D-B796-A0AC7A8A236B}" srcOrd="5" destOrd="0" parTransId="{0014882C-3AC9-41D4-8CF3-B80F5EDB5DCA}" sibTransId="{08B758F7-24EF-4849-82AF-4B104D0392BC}"/>
    <dgm:cxn modelId="{5463C491-5ED9-4155-8DF6-1E488F2108B0}" srcId="{91C90F6E-E138-416F-8EB8-6C0562A2A2EE}" destId="{E0159AB2-4836-4762-88B9-ED33CF0F1D48}" srcOrd="6" destOrd="0" parTransId="{E368E08A-4F05-4D95-8447-EDE98C87561F}" sibTransId="{5FA9CBCF-3464-44F4-B9CB-31D1900FA1A2}"/>
    <dgm:cxn modelId="{5C8D2D96-908C-4578-ACCA-C746EDC138DC}" srcId="{91C90F6E-E138-416F-8EB8-6C0562A2A2EE}" destId="{224B1329-7B47-43F0-AFFD-248E74DBEFB3}" srcOrd="7" destOrd="0" parTransId="{60AB3A0B-85A3-429D-BB68-7E169F23AFC1}" sibTransId="{DECD9B0E-37E3-4ACF-8430-4ED97EDF6D28}"/>
    <dgm:cxn modelId="{7830ABB0-E964-4EF0-A728-59049BEB69E7}" type="presOf" srcId="{FC6B3ACE-B6D7-45C9-9EAB-3C9855240EDF}" destId="{C7B53006-D5A9-4BC4-A1F5-CC2186CD668E}" srcOrd="0" destOrd="0" presId="urn:microsoft.com/office/officeart/2005/8/layout/default#2"/>
    <dgm:cxn modelId="{779D97CC-D68F-40A8-8876-3EBCD2E90EB6}" type="presOf" srcId="{6C76388E-685B-4D1A-A04D-89437181B4B8}" destId="{DBB8B1B4-0D95-483A-BC73-5C21C134967A}" srcOrd="0" destOrd="0" presId="urn:microsoft.com/office/officeart/2005/8/layout/default#2"/>
    <dgm:cxn modelId="{4C9377D8-2FAF-462C-88AC-250044AF52BF}" srcId="{91C90F6E-E138-416F-8EB8-6C0562A2A2EE}" destId="{453BC94F-A8A8-4835-A139-4F5CE3D1CD0C}" srcOrd="4" destOrd="0" parTransId="{10994206-2BC8-46A8-84A5-8C1EC02959A5}" sibTransId="{D7A30116-F5C0-4DB5-91D0-C0697564DCF1}"/>
    <dgm:cxn modelId="{FC77E8DD-BA84-49E6-AC3A-314F6726E023}" type="presOf" srcId="{E0159AB2-4836-4762-88B9-ED33CF0F1D48}" destId="{A87921AB-7B10-467B-ADA5-91FE120D4C54}" srcOrd="0" destOrd="0" presId="urn:microsoft.com/office/officeart/2005/8/layout/default#2"/>
    <dgm:cxn modelId="{5E3CF7F2-BB79-48F5-B83B-EFDC1EB61DC1}" srcId="{91C90F6E-E138-416F-8EB8-6C0562A2A2EE}" destId="{689A32CB-C156-4955-BA5C-F3DFDFAE7B3B}" srcOrd="3" destOrd="0" parTransId="{6DEC8D47-C58C-4B17-837D-B104AADC66C5}" sibTransId="{A712B0BC-B20C-4EEC-8D2E-9E5CFE7BB66A}"/>
    <dgm:cxn modelId="{AD196FF9-5571-4A0F-8107-F88AE7EC33A9}" type="presOf" srcId="{FDEB1807-6C85-443D-B796-A0AC7A8A236B}" destId="{E40197C4-31B0-4E1C-8BA1-D81B3C65A5E7}" srcOrd="0" destOrd="0" presId="urn:microsoft.com/office/officeart/2005/8/layout/default#2"/>
    <dgm:cxn modelId="{EAD0FCFB-ED55-45B2-8902-0A853DEE4BCC}" type="presOf" srcId="{224B1329-7B47-43F0-AFFD-248E74DBEFB3}" destId="{79899F04-A565-4292-9024-4EC350D336D4}" srcOrd="0" destOrd="0" presId="urn:microsoft.com/office/officeart/2005/8/layout/default#2"/>
    <dgm:cxn modelId="{520DE2FD-F130-4ED3-8071-73710187B8DB}" srcId="{91C90F6E-E138-416F-8EB8-6C0562A2A2EE}" destId="{6C76388E-685B-4D1A-A04D-89437181B4B8}" srcOrd="2" destOrd="0" parTransId="{84902C2B-CC00-4172-A23A-15C932EEC306}" sibTransId="{20CB0EE3-2E8F-44A2-AA23-9EFE5B3A93AF}"/>
    <dgm:cxn modelId="{9C466A02-FFA1-4A8F-AFD6-585D6B79C534}" type="presParOf" srcId="{6E5F6357-FB0D-40C2-AF8A-475B5D5D4DA8}" destId="{C7B53006-D5A9-4BC4-A1F5-CC2186CD668E}" srcOrd="0" destOrd="0" presId="urn:microsoft.com/office/officeart/2005/8/layout/default#2"/>
    <dgm:cxn modelId="{44AF61F8-A512-4D40-9BF7-BD6DFDA47648}" type="presParOf" srcId="{6E5F6357-FB0D-40C2-AF8A-475B5D5D4DA8}" destId="{A0CD30D7-B9CB-4DF7-BDCE-0F4B44FD150D}" srcOrd="1" destOrd="0" presId="urn:microsoft.com/office/officeart/2005/8/layout/default#2"/>
    <dgm:cxn modelId="{56C1ED2E-BAF9-410C-B769-E61D5D74E76D}" type="presParOf" srcId="{6E5F6357-FB0D-40C2-AF8A-475B5D5D4DA8}" destId="{F69BBD88-024B-4A4A-8BB0-07A4613AE3CE}" srcOrd="2" destOrd="0" presId="urn:microsoft.com/office/officeart/2005/8/layout/default#2"/>
    <dgm:cxn modelId="{86E61E60-16BB-4E24-A9CE-C71DEBE5BDD0}" type="presParOf" srcId="{6E5F6357-FB0D-40C2-AF8A-475B5D5D4DA8}" destId="{24D5F03A-3117-40EC-9A0B-4655E4E20F97}" srcOrd="3" destOrd="0" presId="urn:microsoft.com/office/officeart/2005/8/layout/default#2"/>
    <dgm:cxn modelId="{3FAD641C-2764-4537-A32A-66968DEAB559}" type="presParOf" srcId="{6E5F6357-FB0D-40C2-AF8A-475B5D5D4DA8}" destId="{DBB8B1B4-0D95-483A-BC73-5C21C134967A}" srcOrd="4" destOrd="0" presId="urn:microsoft.com/office/officeart/2005/8/layout/default#2"/>
    <dgm:cxn modelId="{E259B992-F53B-402C-B041-B649873E299F}" type="presParOf" srcId="{6E5F6357-FB0D-40C2-AF8A-475B5D5D4DA8}" destId="{D1D32F87-B314-4610-88C0-6DB3D6F4454F}" srcOrd="5" destOrd="0" presId="urn:microsoft.com/office/officeart/2005/8/layout/default#2"/>
    <dgm:cxn modelId="{1E0FF1B0-90BF-4628-92E9-A9D861DC188A}" type="presParOf" srcId="{6E5F6357-FB0D-40C2-AF8A-475B5D5D4DA8}" destId="{040C9279-FB90-437E-9BE1-33B2BB0D2461}" srcOrd="6" destOrd="0" presId="urn:microsoft.com/office/officeart/2005/8/layout/default#2"/>
    <dgm:cxn modelId="{092C60B4-BEF1-455A-B86E-176FB2590374}" type="presParOf" srcId="{6E5F6357-FB0D-40C2-AF8A-475B5D5D4DA8}" destId="{98490458-722A-402D-ADAD-E40F0A707044}" srcOrd="7" destOrd="0" presId="urn:microsoft.com/office/officeart/2005/8/layout/default#2"/>
    <dgm:cxn modelId="{2859F026-482C-4953-8852-592C37B05B81}" type="presParOf" srcId="{6E5F6357-FB0D-40C2-AF8A-475B5D5D4DA8}" destId="{92184F6D-C0F4-4E7E-817A-93BF63886836}" srcOrd="8" destOrd="0" presId="urn:microsoft.com/office/officeart/2005/8/layout/default#2"/>
    <dgm:cxn modelId="{CA897874-F5CA-4C5E-BED0-C31AB8BB6221}" type="presParOf" srcId="{6E5F6357-FB0D-40C2-AF8A-475B5D5D4DA8}" destId="{04F547CE-2E30-4A6A-B178-4552B62C7C0F}" srcOrd="9" destOrd="0" presId="urn:microsoft.com/office/officeart/2005/8/layout/default#2"/>
    <dgm:cxn modelId="{E41E5E08-C97F-417F-A37A-59E9A3763DD0}" type="presParOf" srcId="{6E5F6357-FB0D-40C2-AF8A-475B5D5D4DA8}" destId="{E40197C4-31B0-4E1C-8BA1-D81B3C65A5E7}" srcOrd="10" destOrd="0" presId="urn:microsoft.com/office/officeart/2005/8/layout/default#2"/>
    <dgm:cxn modelId="{60896EAD-5E5A-45F3-A663-D1070E6C3D88}" type="presParOf" srcId="{6E5F6357-FB0D-40C2-AF8A-475B5D5D4DA8}" destId="{B3C64FDC-F46F-42D9-AB0C-B75F5A67D0B6}" srcOrd="11" destOrd="0" presId="urn:microsoft.com/office/officeart/2005/8/layout/default#2"/>
    <dgm:cxn modelId="{6BB8DD47-D7BD-4A3C-A53D-CE8B13C0348C}" type="presParOf" srcId="{6E5F6357-FB0D-40C2-AF8A-475B5D5D4DA8}" destId="{A87921AB-7B10-467B-ADA5-91FE120D4C54}" srcOrd="12" destOrd="0" presId="urn:microsoft.com/office/officeart/2005/8/layout/default#2"/>
    <dgm:cxn modelId="{F2D19CFB-75FF-4187-851E-3E031ECCC25C}" type="presParOf" srcId="{6E5F6357-FB0D-40C2-AF8A-475B5D5D4DA8}" destId="{A8A31863-DCB0-4087-B8F1-F65918675592}" srcOrd="13" destOrd="0" presId="urn:microsoft.com/office/officeart/2005/8/layout/default#2"/>
    <dgm:cxn modelId="{364F4F8A-B301-477B-B0AB-298BC86E7F98}" type="presParOf" srcId="{6E5F6357-FB0D-40C2-AF8A-475B5D5D4DA8}" destId="{79899F04-A565-4292-9024-4EC350D336D4}" srcOrd="14" destOrd="0" presId="urn:microsoft.com/office/officeart/2005/8/layout/default#2"/>
    <dgm:cxn modelId="{81763EE0-D2F1-472A-9F30-30633EBDA787}" type="presParOf" srcId="{6E5F6357-FB0D-40C2-AF8A-475B5D5D4DA8}" destId="{FA6874DF-99F6-4088-8A4C-3768DE117E60}" srcOrd="15" destOrd="0" presId="urn:microsoft.com/office/officeart/2005/8/layout/default#2"/>
    <dgm:cxn modelId="{33BE3E9A-6D07-423F-8919-717F8643E4EC}" type="presParOf" srcId="{6E5F6357-FB0D-40C2-AF8A-475B5D5D4DA8}" destId="{57302421-31CC-472C-BCEA-6A4DC0AEAB0B}" srcOrd="1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C90F6E-E138-416F-8EB8-6C0562A2A2EE}" type="doc">
      <dgm:prSet loTypeId="urn:microsoft.com/office/officeart/2005/8/layout/default#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6B3ACE-B6D7-45C9-9EAB-3C9855240EDF}">
      <dgm:prSet phldrT="[Текст]"/>
      <dgm:spPr/>
      <dgm:t>
        <a:bodyPr/>
        <a:lstStyle/>
        <a:p>
          <a:pPr algn="ctr"/>
          <a:r>
            <a:rPr lang="ru-RU" b="1" dirty="0"/>
            <a:t>г. Омск</a:t>
          </a:r>
        </a:p>
      </dgm:t>
    </dgm:pt>
    <dgm:pt modelId="{498D91AE-51B7-4AD8-9C43-1A4AB7441A74}" type="parTrans" cxnId="{371B121E-0535-48A6-9855-0C9D40D8FBAE}">
      <dgm:prSet/>
      <dgm:spPr/>
      <dgm:t>
        <a:bodyPr/>
        <a:lstStyle/>
        <a:p>
          <a:endParaRPr lang="ru-RU"/>
        </a:p>
      </dgm:t>
    </dgm:pt>
    <dgm:pt modelId="{A3DCD842-8337-46FC-A732-436E10EEF8A2}" type="sibTrans" cxnId="{371B121E-0535-48A6-9855-0C9D40D8FBAE}">
      <dgm:prSet/>
      <dgm:spPr/>
      <dgm:t>
        <a:bodyPr/>
        <a:lstStyle/>
        <a:p>
          <a:endParaRPr lang="ru-RU"/>
        </a:p>
      </dgm:t>
    </dgm:pt>
    <dgm:pt modelId="{EFDB052D-FC64-4013-A011-B3493E45AD71}">
      <dgm:prSet phldrT="[Текст]"/>
      <dgm:spPr/>
      <dgm:t>
        <a:bodyPr/>
        <a:lstStyle/>
        <a:p>
          <a:pPr algn="ctr"/>
          <a:r>
            <a:rPr lang="ru-RU" b="1" dirty="0"/>
            <a:t>г. Иркутск</a:t>
          </a:r>
        </a:p>
      </dgm:t>
    </dgm:pt>
    <dgm:pt modelId="{2C20D303-AB7F-4A03-B508-47B20AE85FA4}" type="parTrans" cxnId="{17C1BB7D-C3CE-4004-B818-D3F1B83BD648}">
      <dgm:prSet/>
      <dgm:spPr/>
      <dgm:t>
        <a:bodyPr/>
        <a:lstStyle/>
        <a:p>
          <a:endParaRPr lang="ru-RU"/>
        </a:p>
      </dgm:t>
    </dgm:pt>
    <dgm:pt modelId="{21A96293-E39B-47FA-8B2B-BA6324811B18}" type="sibTrans" cxnId="{17C1BB7D-C3CE-4004-B818-D3F1B83BD648}">
      <dgm:prSet/>
      <dgm:spPr/>
      <dgm:t>
        <a:bodyPr/>
        <a:lstStyle/>
        <a:p>
          <a:endParaRPr lang="ru-RU"/>
        </a:p>
      </dgm:t>
    </dgm:pt>
    <dgm:pt modelId="{6C76388E-685B-4D1A-A04D-89437181B4B8}">
      <dgm:prSet phldrT="[Текст]"/>
      <dgm:spPr/>
      <dgm:t>
        <a:bodyPr/>
        <a:lstStyle/>
        <a:p>
          <a:pPr algn="ctr"/>
          <a:r>
            <a:rPr lang="ru-RU" b="1" dirty="0"/>
            <a:t>г. Томск</a:t>
          </a:r>
        </a:p>
      </dgm:t>
    </dgm:pt>
    <dgm:pt modelId="{84902C2B-CC00-4172-A23A-15C932EEC306}" type="parTrans" cxnId="{520DE2FD-F130-4ED3-8071-73710187B8DB}">
      <dgm:prSet/>
      <dgm:spPr/>
      <dgm:t>
        <a:bodyPr/>
        <a:lstStyle/>
        <a:p>
          <a:endParaRPr lang="ru-RU"/>
        </a:p>
      </dgm:t>
    </dgm:pt>
    <dgm:pt modelId="{20CB0EE3-2E8F-44A2-AA23-9EFE5B3A93AF}" type="sibTrans" cxnId="{520DE2FD-F130-4ED3-8071-73710187B8DB}">
      <dgm:prSet/>
      <dgm:spPr/>
      <dgm:t>
        <a:bodyPr/>
        <a:lstStyle/>
        <a:p>
          <a:endParaRPr lang="ru-RU"/>
        </a:p>
      </dgm:t>
    </dgm:pt>
    <dgm:pt modelId="{689A32CB-C156-4955-BA5C-F3DFDFAE7B3B}">
      <dgm:prSet phldrT="[Текст]"/>
      <dgm:spPr/>
      <dgm:t>
        <a:bodyPr/>
        <a:lstStyle/>
        <a:p>
          <a:pPr algn="ctr"/>
          <a:r>
            <a:rPr lang="ru-RU" b="1" dirty="0"/>
            <a:t>г. Белово (Кемеровская область)</a:t>
          </a:r>
        </a:p>
      </dgm:t>
    </dgm:pt>
    <dgm:pt modelId="{6DEC8D47-C58C-4B17-837D-B104AADC66C5}" type="parTrans" cxnId="{5E3CF7F2-BB79-48F5-B83B-EFDC1EB61DC1}">
      <dgm:prSet/>
      <dgm:spPr/>
      <dgm:t>
        <a:bodyPr/>
        <a:lstStyle/>
        <a:p>
          <a:endParaRPr lang="ru-RU"/>
        </a:p>
      </dgm:t>
    </dgm:pt>
    <dgm:pt modelId="{A712B0BC-B20C-4EEC-8D2E-9E5CFE7BB66A}" type="sibTrans" cxnId="{5E3CF7F2-BB79-48F5-B83B-EFDC1EB61DC1}">
      <dgm:prSet/>
      <dgm:spPr/>
      <dgm:t>
        <a:bodyPr/>
        <a:lstStyle/>
        <a:p>
          <a:endParaRPr lang="ru-RU"/>
        </a:p>
      </dgm:t>
    </dgm:pt>
    <dgm:pt modelId="{453BC94F-A8A8-4835-A139-4F5CE3D1CD0C}">
      <dgm:prSet phldrT="[Текст]"/>
      <dgm:spPr/>
      <dgm:t>
        <a:bodyPr/>
        <a:lstStyle/>
        <a:p>
          <a:pPr algn="ctr"/>
          <a:r>
            <a:rPr lang="ru-RU" b="1" dirty="0"/>
            <a:t>г. Барабинск</a:t>
          </a:r>
        </a:p>
      </dgm:t>
    </dgm:pt>
    <dgm:pt modelId="{10994206-2BC8-46A8-84A5-8C1EC02959A5}" type="parTrans" cxnId="{4C9377D8-2FAF-462C-88AC-250044AF52BF}">
      <dgm:prSet/>
      <dgm:spPr/>
      <dgm:t>
        <a:bodyPr/>
        <a:lstStyle/>
        <a:p>
          <a:endParaRPr lang="ru-RU"/>
        </a:p>
      </dgm:t>
    </dgm:pt>
    <dgm:pt modelId="{D7A30116-F5C0-4DB5-91D0-C0697564DCF1}" type="sibTrans" cxnId="{4C9377D8-2FAF-462C-88AC-250044AF52BF}">
      <dgm:prSet/>
      <dgm:spPr/>
      <dgm:t>
        <a:bodyPr/>
        <a:lstStyle/>
        <a:p>
          <a:endParaRPr lang="ru-RU"/>
        </a:p>
      </dgm:t>
    </dgm:pt>
    <dgm:pt modelId="{FDEB1807-6C85-443D-B796-A0AC7A8A236B}">
      <dgm:prSet/>
      <dgm:spPr/>
      <dgm:t>
        <a:bodyPr/>
        <a:lstStyle/>
        <a:p>
          <a:pPr algn="ctr"/>
          <a:r>
            <a:rPr lang="ru-RU" b="1" dirty="0"/>
            <a:t>г. Шарыпово (Красноярский край)</a:t>
          </a:r>
        </a:p>
      </dgm:t>
    </dgm:pt>
    <dgm:pt modelId="{0014882C-3AC9-41D4-8CF3-B80F5EDB5DCA}" type="parTrans" cxnId="{1450EE82-6117-4089-8CA7-AB3F25C744AA}">
      <dgm:prSet/>
      <dgm:spPr/>
      <dgm:t>
        <a:bodyPr/>
        <a:lstStyle/>
        <a:p>
          <a:endParaRPr lang="ru-RU"/>
        </a:p>
      </dgm:t>
    </dgm:pt>
    <dgm:pt modelId="{08B758F7-24EF-4849-82AF-4B104D0392BC}" type="sibTrans" cxnId="{1450EE82-6117-4089-8CA7-AB3F25C744AA}">
      <dgm:prSet/>
      <dgm:spPr/>
      <dgm:t>
        <a:bodyPr/>
        <a:lstStyle/>
        <a:p>
          <a:endParaRPr lang="ru-RU"/>
        </a:p>
      </dgm:t>
    </dgm:pt>
    <dgm:pt modelId="{EB9FA6D1-6F89-4D10-AABB-008F24A58EBD}">
      <dgm:prSet/>
      <dgm:spPr/>
      <dgm:t>
        <a:bodyPr/>
        <a:lstStyle/>
        <a:p>
          <a:pPr algn="l"/>
          <a:r>
            <a:rPr lang="ru-RU" b="0" dirty="0"/>
            <a:t>ТЭЦ-2</a:t>
          </a:r>
        </a:p>
      </dgm:t>
    </dgm:pt>
    <dgm:pt modelId="{1484DC5C-D369-4190-92AB-72143B1BAA8E}" type="parTrans" cxnId="{E6530188-0EAA-4FA5-AF97-C0BFEAACBCB1}">
      <dgm:prSet/>
      <dgm:spPr/>
      <dgm:t>
        <a:bodyPr/>
        <a:lstStyle/>
        <a:p>
          <a:endParaRPr lang="ru-RU"/>
        </a:p>
      </dgm:t>
    </dgm:pt>
    <dgm:pt modelId="{CF76A2ED-4DC4-4159-B0AB-109A6A58DE11}" type="sibTrans" cxnId="{E6530188-0EAA-4FA5-AF97-C0BFEAACBCB1}">
      <dgm:prSet/>
      <dgm:spPr/>
      <dgm:t>
        <a:bodyPr/>
        <a:lstStyle/>
        <a:p>
          <a:endParaRPr lang="ru-RU"/>
        </a:p>
      </dgm:t>
    </dgm:pt>
    <dgm:pt modelId="{41C6FF65-BEFE-4BA1-AAA0-DBD1EF8FECBA}">
      <dgm:prSet/>
      <dgm:spPr/>
      <dgm:t>
        <a:bodyPr/>
        <a:lstStyle/>
        <a:p>
          <a:pPr algn="l"/>
          <a:r>
            <a:rPr lang="ru-RU" b="0" dirty="0"/>
            <a:t>ТЭЦ-4</a:t>
          </a:r>
        </a:p>
      </dgm:t>
    </dgm:pt>
    <dgm:pt modelId="{5827B5CA-D9F5-46AF-824E-12BE8490C0E0}" type="parTrans" cxnId="{37CD298C-0CDB-4E50-8A49-6724EFDDD8CE}">
      <dgm:prSet/>
      <dgm:spPr/>
      <dgm:t>
        <a:bodyPr/>
        <a:lstStyle/>
        <a:p>
          <a:endParaRPr lang="ru-RU"/>
        </a:p>
      </dgm:t>
    </dgm:pt>
    <dgm:pt modelId="{AA4C2CF6-2E55-4CBC-B1D2-7058441D1DB1}" type="sibTrans" cxnId="{37CD298C-0CDB-4E50-8A49-6724EFDDD8CE}">
      <dgm:prSet/>
      <dgm:spPr/>
      <dgm:t>
        <a:bodyPr/>
        <a:lstStyle/>
        <a:p>
          <a:endParaRPr lang="ru-RU"/>
        </a:p>
      </dgm:t>
    </dgm:pt>
    <dgm:pt modelId="{AFE67330-288B-4ABF-8B8C-D06E9E8F3193}">
      <dgm:prSet/>
      <dgm:spPr/>
      <dgm:t>
        <a:bodyPr/>
        <a:lstStyle/>
        <a:p>
          <a:pPr algn="l"/>
          <a:r>
            <a:rPr lang="ru-RU" b="0" dirty="0"/>
            <a:t>ТЭЦ-5</a:t>
          </a:r>
        </a:p>
      </dgm:t>
    </dgm:pt>
    <dgm:pt modelId="{14A01166-794F-44BA-A66E-4D9C044DF38F}" type="parTrans" cxnId="{FC41DF27-0F6D-4011-9964-04DF5F521DA8}">
      <dgm:prSet/>
      <dgm:spPr/>
      <dgm:t>
        <a:bodyPr/>
        <a:lstStyle/>
        <a:p>
          <a:endParaRPr lang="ru-RU"/>
        </a:p>
      </dgm:t>
    </dgm:pt>
    <dgm:pt modelId="{971E3B22-AF96-45C9-8D01-C10EE76ECBDE}" type="sibTrans" cxnId="{FC41DF27-0F6D-4011-9964-04DF5F521DA8}">
      <dgm:prSet/>
      <dgm:spPr/>
      <dgm:t>
        <a:bodyPr/>
        <a:lstStyle/>
        <a:p>
          <a:endParaRPr lang="ru-RU"/>
        </a:p>
      </dgm:t>
    </dgm:pt>
    <dgm:pt modelId="{0D944D3B-F17B-4CA7-B348-148673F95192}">
      <dgm:prSet/>
      <dgm:spPr/>
      <dgm:t>
        <a:bodyPr/>
        <a:lstStyle/>
        <a:p>
          <a:pPr algn="l"/>
          <a:r>
            <a:rPr lang="ru-RU" dirty="0"/>
            <a:t>Ново-Иркутская ТЭЦ</a:t>
          </a:r>
        </a:p>
      </dgm:t>
    </dgm:pt>
    <dgm:pt modelId="{62E12AF5-0B23-4110-8106-807DB971B943}" type="parTrans" cxnId="{4C600B86-CF24-4054-8279-DFF2923BD401}">
      <dgm:prSet/>
      <dgm:spPr/>
      <dgm:t>
        <a:bodyPr/>
        <a:lstStyle/>
        <a:p>
          <a:endParaRPr lang="ru-RU"/>
        </a:p>
      </dgm:t>
    </dgm:pt>
    <dgm:pt modelId="{A5ED9DCF-4D41-4C2D-904A-459F74A95FD2}" type="sibTrans" cxnId="{4C600B86-CF24-4054-8279-DFF2923BD401}">
      <dgm:prSet/>
      <dgm:spPr/>
      <dgm:t>
        <a:bodyPr/>
        <a:lstStyle/>
        <a:p>
          <a:endParaRPr lang="ru-RU"/>
        </a:p>
      </dgm:t>
    </dgm:pt>
    <dgm:pt modelId="{85B5FB48-0B5D-4E9C-9B13-5C39D7C61525}">
      <dgm:prSet/>
      <dgm:spPr/>
      <dgm:t>
        <a:bodyPr/>
        <a:lstStyle/>
        <a:p>
          <a:pPr algn="l"/>
          <a:r>
            <a:rPr lang="ru-RU" dirty="0"/>
            <a:t>ГРЭС-2</a:t>
          </a:r>
        </a:p>
      </dgm:t>
    </dgm:pt>
    <dgm:pt modelId="{8E4B1B7D-2D58-4163-BC9E-1F1CE9BD8351}" type="parTrans" cxnId="{C141E8C1-57A8-4841-9AC1-9480CB065A02}">
      <dgm:prSet/>
      <dgm:spPr/>
      <dgm:t>
        <a:bodyPr/>
        <a:lstStyle/>
        <a:p>
          <a:endParaRPr lang="ru-RU"/>
        </a:p>
      </dgm:t>
    </dgm:pt>
    <dgm:pt modelId="{57D0C8CF-D068-40D4-84FB-0CCC98F3C0A8}" type="sibTrans" cxnId="{C141E8C1-57A8-4841-9AC1-9480CB065A02}">
      <dgm:prSet/>
      <dgm:spPr/>
      <dgm:t>
        <a:bodyPr/>
        <a:lstStyle/>
        <a:p>
          <a:endParaRPr lang="ru-RU"/>
        </a:p>
      </dgm:t>
    </dgm:pt>
    <dgm:pt modelId="{CAE1083C-3783-432D-ADE7-69AF67C5D3FC}">
      <dgm:prSet/>
      <dgm:spPr/>
      <dgm:t>
        <a:bodyPr/>
        <a:lstStyle/>
        <a:p>
          <a:pPr algn="l"/>
          <a:r>
            <a:rPr lang="ru-RU" dirty="0" err="1"/>
            <a:t>Беловская</a:t>
          </a:r>
          <a:r>
            <a:rPr lang="ru-RU" dirty="0"/>
            <a:t> ГРЭС</a:t>
          </a:r>
        </a:p>
      </dgm:t>
    </dgm:pt>
    <dgm:pt modelId="{CB2B6177-969F-4A25-8DCE-E60726957940}" type="parTrans" cxnId="{423279C4-5BAA-41D7-AA31-76E53C65A6B7}">
      <dgm:prSet/>
      <dgm:spPr/>
      <dgm:t>
        <a:bodyPr/>
        <a:lstStyle/>
        <a:p>
          <a:endParaRPr lang="ru-RU"/>
        </a:p>
      </dgm:t>
    </dgm:pt>
    <dgm:pt modelId="{6CC603E6-7D6B-4A4E-8F8B-5D286F45CC4A}" type="sibTrans" cxnId="{423279C4-5BAA-41D7-AA31-76E53C65A6B7}">
      <dgm:prSet/>
      <dgm:spPr/>
      <dgm:t>
        <a:bodyPr/>
        <a:lstStyle/>
        <a:p>
          <a:endParaRPr lang="ru-RU"/>
        </a:p>
      </dgm:t>
    </dgm:pt>
    <dgm:pt modelId="{B3F118A0-2F56-4CE5-A12A-12C7361FE6F7}">
      <dgm:prSet/>
      <dgm:spPr/>
      <dgm:t>
        <a:bodyPr/>
        <a:lstStyle/>
        <a:p>
          <a:pPr algn="l"/>
          <a:r>
            <a:rPr lang="ru-RU" dirty="0"/>
            <a:t>Барабинская ТЭЦ</a:t>
          </a:r>
        </a:p>
      </dgm:t>
    </dgm:pt>
    <dgm:pt modelId="{B36E9BBA-AC8C-415E-844C-836C91499262}" type="parTrans" cxnId="{AD482319-BBB2-4BAC-9D52-99CEBBAD0FED}">
      <dgm:prSet/>
      <dgm:spPr/>
      <dgm:t>
        <a:bodyPr/>
        <a:lstStyle/>
        <a:p>
          <a:endParaRPr lang="ru-RU"/>
        </a:p>
      </dgm:t>
    </dgm:pt>
    <dgm:pt modelId="{D37E86C2-D9F7-4DFE-901A-01AA7BAF7365}" type="sibTrans" cxnId="{AD482319-BBB2-4BAC-9D52-99CEBBAD0FED}">
      <dgm:prSet/>
      <dgm:spPr/>
      <dgm:t>
        <a:bodyPr/>
        <a:lstStyle/>
        <a:p>
          <a:endParaRPr lang="ru-RU"/>
        </a:p>
      </dgm:t>
    </dgm:pt>
    <dgm:pt modelId="{47DD6873-5157-47AF-B3C0-3D096E638898}">
      <dgm:prSet/>
      <dgm:spPr/>
      <dgm:t>
        <a:bodyPr/>
        <a:lstStyle/>
        <a:p>
          <a:pPr algn="l"/>
          <a:r>
            <a:rPr lang="ru-RU" dirty="0"/>
            <a:t>Березовская ГРЭС</a:t>
          </a:r>
        </a:p>
      </dgm:t>
    </dgm:pt>
    <dgm:pt modelId="{1B06F643-58FF-40C9-8E28-E4241C7FC0F4}" type="parTrans" cxnId="{BB0CCB26-5637-45E4-B735-CFB94B277BB1}">
      <dgm:prSet/>
      <dgm:spPr/>
      <dgm:t>
        <a:bodyPr/>
        <a:lstStyle/>
        <a:p>
          <a:endParaRPr lang="ru-RU"/>
        </a:p>
      </dgm:t>
    </dgm:pt>
    <dgm:pt modelId="{D5DC3093-AC20-4D4A-910C-3A39D6EA86A7}" type="sibTrans" cxnId="{BB0CCB26-5637-45E4-B735-CFB94B277BB1}">
      <dgm:prSet/>
      <dgm:spPr/>
      <dgm:t>
        <a:bodyPr/>
        <a:lstStyle/>
        <a:p>
          <a:endParaRPr lang="ru-RU"/>
        </a:p>
      </dgm:t>
    </dgm:pt>
    <dgm:pt modelId="{B7F9E86F-8D05-47A7-9FDB-C17E18626B35}">
      <dgm:prSet/>
      <dgm:spPr/>
      <dgm:t>
        <a:bodyPr/>
        <a:lstStyle/>
        <a:p>
          <a:pPr algn="l"/>
          <a:r>
            <a:rPr lang="ru-RU" dirty="0"/>
            <a:t>ТЭЦ-10</a:t>
          </a:r>
        </a:p>
      </dgm:t>
    </dgm:pt>
    <dgm:pt modelId="{B0A9397E-2E1B-4727-A4F2-9D8E7BECA1B1}" type="parTrans" cxnId="{ACB1B2EB-0BFA-4B0D-A4EE-EF98951FED47}">
      <dgm:prSet/>
      <dgm:spPr/>
      <dgm:t>
        <a:bodyPr/>
        <a:lstStyle/>
        <a:p>
          <a:endParaRPr lang="ru-RU"/>
        </a:p>
      </dgm:t>
    </dgm:pt>
    <dgm:pt modelId="{5374D53E-DBD6-4FC0-8D9F-227D71FDA833}" type="sibTrans" cxnId="{ACB1B2EB-0BFA-4B0D-A4EE-EF98951FED47}">
      <dgm:prSet/>
      <dgm:spPr/>
      <dgm:t>
        <a:bodyPr/>
        <a:lstStyle/>
        <a:p>
          <a:endParaRPr lang="ru-RU"/>
        </a:p>
      </dgm:t>
    </dgm:pt>
    <dgm:pt modelId="{6E5F6357-FB0D-40C2-AF8A-475B5D5D4DA8}" type="pres">
      <dgm:prSet presAssocID="{91C90F6E-E138-416F-8EB8-6C0562A2A2EE}" presName="diagram" presStyleCnt="0">
        <dgm:presLayoutVars>
          <dgm:dir/>
          <dgm:resizeHandles val="exact"/>
        </dgm:presLayoutVars>
      </dgm:prSet>
      <dgm:spPr/>
    </dgm:pt>
    <dgm:pt modelId="{C7B53006-D5A9-4BC4-A1F5-CC2186CD668E}" type="pres">
      <dgm:prSet presAssocID="{FC6B3ACE-B6D7-45C9-9EAB-3C9855240EDF}" presName="node" presStyleLbl="node1" presStyleIdx="0" presStyleCnt="6" custScaleY="100052">
        <dgm:presLayoutVars>
          <dgm:bulletEnabled val="1"/>
        </dgm:presLayoutVars>
      </dgm:prSet>
      <dgm:spPr/>
    </dgm:pt>
    <dgm:pt modelId="{A0CD30D7-B9CB-4DF7-BDCE-0F4B44FD150D}" type="pres">
      <dgm:prSet presAssocID="{A3DCD842-8337-46FC-A732-436E10EEF8A2}" presName="sibTrans" presStyleCnt="0"/>
      <dgm:spPr/>
    </dgm:pt>
    <dgm:pt modelId="{F69BBD88-024B-4A4A-8BB0-07A4613AE3CE}" type="pres">
      <dgm:prSet presAssocID="{EFDB052D-FC64-4013-A011-B3493E45AD71}" presName="node" presStyleLbl="node1" presStyleIdx="1" presStyleCnt="6">
        <dgm:presLayoutVars>
          <dgm:bulletEnabled val="1"/>
        </dgm:presLayoutVars>
      </dgm:prSet>
      <dgm:spPr/>
    </dgm:pt>
    <dgm:pt modelId="{24D5F03A-3117-40EC-9A0B-4655E4E20F97}" type="pres">
      <dgm:prSet presAssocID="{21A96293-E39B-47FA-8B2B-BA6324811B18}" presName="sibTrans" presStyleCnt="0"/>
      <dgm:spPr/>
    </dgm:pt>
    <dgm:pt modelId="{DBB8B1B4-0D95-483A-BC73-5C21C134967A}" type="pres">
      <dgm:prSet presAssocID="{6C76388E-685B-4D1A-A04D-89437181B4B8}" presName="node" presStyleLbl="node1" presStyleIdx="2" presStyleCnt="6">
        <dgm:presLayoutVars>
          <dgm:bulletEnabled val="1"/>
        </dgm:presLayoutVars>
      </dgm:prSet>
      <dgm:spPr/>
    </dgm:pt>
    <dgm:pt modelId="{D1D32F87-B314-4610-88C0-6DB3D6F4454F}" type="pres">
      <dgm:prSet presAssocID="{20CB0EE3-2E8F-44A2-AA23-9EFE5B3A93AF}" presName="sibTrans" presStyleCnt="0"/>
      <dgm:spPr/>
    </dgm:pt>
    <dgm:pt modelId="{040C9279-FB90-437E-9BE1-33B2BB0D2461}" type="pres">
      <dgm:prSet presAssocID="{689A32CB-C156-4955-BA5C-F3DFDFAE7B3B}" presName="node" presStyleLbl="node1" presStyleIdx="3" presStyleCnt="6">
        <dgm:presLayoutVars>
          <dgm:bulletEnabled val="1"/>
        </dgm:presLayoutVars>
      </dgm:prSet>
      <dgm:spPr/>
    </dgm:pt>
    <dgm:pt modelId="{98490458-722A-402D-ADAD-E40F0A707044}" type="pres">
      <dgm:prSet presAssocID="{A712B0BC-B20C-4EEC-8D2E-9E5CFE7BB66A}" presName="sibTrans" presStyleCnt="0"/>
      <dgm:spPr/>
    </dgm:pt>
    <dgm:pt modelId="{92184F6D-C0F4-4E7E-817A-93BF63886836}" type="pres">
      <dgm:prSet presAssocID="{453BC94F-A8A8-4835-A139-4F5CE3D1CD0C}" presName="node" presStyleLbl="node1" presStyleIdx="4" presStyleCnt="6">
        <dgm:presLayoutVars>
          <dgm:bulletEnabled val="1"/>
        </dgm:presLayoutVars>
      </dgm:prSet>
      <dgm:spPr/>
    </dgm:pt>
    <dgm:pt modelId="{04F547CE-2E30-4A6A-B178-4552B62C7C0F}" type="pres">
      <dgm:prSet presAssocID="{D7A30116-F5C0-4DB5-91D0-C0697564DCF1}" presName="sibTrans" presStyleCnt="0"/>
      <dgm:spPr/>
    </dgm:pt>
    <dgm:pt modelId="{E40197C4-31B0-4E1C-8BA1-D81B3C65A5E7}" type="pres">
      <dgm:prSet presAssocID="{FDEB1807-6C85-443D-B796-A0AC7A8A236B}" presName="node" presStyleLbl="node1" presStyleIdx="5" presStyleCnt="6">
        <dgm:presLayoutVars>
          <dgm:bulletEnabled val="1"/>
        </dgm:presLayoutVars>
      </dgm:prSet>
      <dgm:spPr/>
    </dgm:pt>
  </dgm:ptLst>
  <dgm:cxnLst>
    <dgm:cxn modelId="{C6854703-82AF-4BDB-A333-FBF3454F09DD}" type="presOf" srcId="{AFE67330-288B-4ABF-8B8C-D06E9E8F3193}" destId="{C7B53006-D5A9-4BC4-A1F5-CC2186CD668E}" srcOrd="0" destOrd="3" presId="urn:microsoft.com/office/officeart/2005/8/layout/default#3"/>
    <dgm:cxn modelId="{B4568205-AD6D-4E11-8D48-CA9198561FA8}" type="presOf" srcId="{85B5FB48-0B5D-4E9C-9B13-5C39D7C61525}" destId="{DBB8B1B4-0D95-483A-BC73-5C21C134967A}" srcOrd="0" destOrd="1" presId="urn:microsoft.com/office/officeart/2005/8/layout/default#3"/>
    <dgm:cxn modelId="{28D34509-FADE-4D84-A32E-2C0CB4AACCE1}" type="presOf" srcId="{FDEB1807-6C85-443D-B796-A0AC7A8A236B}" destId="{E40197C4-31B0-4E1C-8BA1-D81B3C65A5E7}" srcOrd="0" destOrd="0" presId="urn:microsoft.com/office/officeart/2005/8/layout/default#3"/>
    <dgm:cxn modelId="{AD482319-BBB2-4BAC-9D52-99CEBBAD0FED}" srcId="{453BC94F-A8A8-4835-A139-4F5CE3D1CD0C}" destId="{B3F118A0-2F56-4CE5-A12A-12C7361FE6F7}" srcOrd="0" destOrd="0" parTransId="{B36E9BBA-AC8C-415E-844C-836C91499262}" sibTransId="{D37E86C2-D9F7-4DFE-901A-01AA7BAF7365}"/>
    <dgm:cxn modelId="{371B121E-0535-48A6-9855-0C9D40D8FBAE}" srcId="{91C90F6E-E138-416F-8EB8-6C0562A2A2EE}" destId="{FC6B3ACE-B6D7-45C9-9EAB-3C9855240EDF}" srcOrd="0" destOrd="0" parTransId="{498D91AE-51B7-4AD8-9C43-1A4AB7441A74}" sibTransId="{A3DCD842-8337-46FC-A732-436E10EEF8A2}"/>
    <dgm:cxn modelId="{DAF7AC23-296D-4010-8A4C-5A7095C33B34}" type="presOf" srcId="{FC6B3ACE-B6D7-45C9-9EAB-3C9855240EDF}" destId="{C7B53006-D5A9-4BC4-A1F5-CC2186CD668E}" srcOrd="0" destOrd="0" presId="urn:microsoft.com/office/officeart/2005/8/layout/default#3"/>
    <dgm:cxn modelId="{BB0CCB26-5637-45E4-B735-CFB94B277BB1}" srcId="{FDEB1807-6C85-443D-B796-A0AC7A8A236B}" destId="{47DD6873-5157-47AF-B3C0-3D096E638898}" srcOrd="0" destOrd="0" parTransId="{1B06F643-58FF-40C9-8E28-E4241C7FC0F4}" sibTransId="{D5DC3093-AC20-4D4A-910C-3A39D6EA86A7}"/>
    <dgm:cxn modelId="{FC41DF27-0F6D-4011-9964-04DF5F521DA8}" srcId="{FC6B3ACE-B6D7-45C9-9EAB-3C9855240EDF}" destId="{AFE67330-288B-4ABF-8B8C-D06E9E8F3193}" srcOrd="2" destOrd="0" parTransId="{14A01166-794F-44BA-A66E-4D9C044DF38F}" sibTransId="{971E3B22-AF96-45C9-8D01-C10EE76ECBDE}"/>
    <dgm:cxn modelId="{A6F93B5F-F188-4F64-8459-1BC3350FFFE1}" type="presOf" srcId="{EB9FA6D1-6F89-4D10-AABB-008F24A58EBD}" destId="{C7B53006-D5A9-4BC4-A1F5-CC2186CD668E}" srcOrd="0" destOrd="1" presId="urn:microsoft.com/office/officeart/2005/8/layout/default#3"/>
    <dgm:cxn modelId="{A0BC3F65-31F1-46B7-A854-5293CCE72B92}" type="presOf" srcId="{0D944D3B-F17B-4CA7-B348-148673F95192}" destId="{F69BBD88-024B-4A4A-8BB0-07A4613AE3CE}" srcOrd="0" destOrd="1" presId="urn:microsoft.com/office/officeart/2005/8/layout/default#3"/>
    <dgm:cxn modelId="{7428B25A-0195-47E8-B956-26B9A2D1E54A}" type="presOf" srcId="{EFDB052D-FC64-4013-A011-B3493E45AD71}" destId="{F69BBD88-024B-4A4A-8BB0-07A4613AE3CE}" srcOrd="0" destOrd="0" presId="urn:microsoft.com/office/officeart/2005/8/layout/default#3"/>
    <dgm:cxn modelId="{17C1BB7D-C3CE-4004-B818-D3F1B83BD648}" srcId="{91C90F6E-E138-416F-8EB8-6C0562A2A2EE}" destId="{EFDB052D-FC64-4013-A011-B3493E45AD71}" srcOrd="1" destOrd="0" parTransId="{2C20D303-AB7F-4A03-B508-47B20AE85FA4}" sibTransId="{21A96293-E39B-47FA-8B2B-BA6324811B18}"/>
    <dgm:cxn modelId="{2455C97E-4227-4411-8A7A-04420EC13AA3}" type="presOf" srcId="{CAE1083C-3783-432D-ADE7-69AF67C5D3FC}" destId="{040C9279-FB90-437E-9BE1-33B2BB0D2461}" srcOrd="0" destOrd="1" presId="urn:microsoft.com/office/officeart/2005/8/layout/default#3"/>
    <dgm:cxn modelId="{F9CDF380-C66E-4A67-8F00-97762428E323}" type="presOf" srcId="{B3F118A0-2F56-4CE5-A12A-12C7361FE6F7}" destId="{92184F6D-C0F4-4E7E-817A-93BF63886836}" srcOrd="0" destOrd="1" presId="urn:microsoft.com/office/officeart/2005/8/layout/default#3"/>
    <dgm:cxn modelId="{1450EE82-6117-4089-8CA7-AB3F25C744AA}" srcId="{91C90F6E-E138-416F-8EB8-6C0562A2A2EE}" destId="{FDEB1807-6C85-443D-B796-A0AC7A8A236B}" srcOrd="5" destOrd="0" parTransId="{0014882C-3AC9-41D4-8CF3-B80F5EDB5DCA}" sibTransId="{08B758F7-24EF-4849-82AF-4B104D0392BC}"/>
    <dgm:cxn modelId="{4C600B86-CF24-4054-8279-DFF2923BD401}" srcId="{EFDB052D-FC64-4013-A011-B3493E45AD71}" destId="{0D944D3B-F17B-4CA7-B348-148673F95192}" srcOrd="0" destOrd="0" parTransId="{62E12AF5-0B23-4110-8106-807DB971B943}" sibTransId="{A5ED9DCF-4D41-4C2D-904A-459F74A95FD2}"/>
    <dgm:cxn modelId="{E6530188-0EAA-4FA5-AF97-C0BFEAACBCB1}" srcId="{FC6B3ACE-B6D7-45C9-9EAB-3C9855240EDF}" destId="{EB9FA6D1-6F89-4D10-AABB-008F24A58EBD}" srcOrd="0" destOrd="0" parTransId="{1484DC5C-D369-4190-92AB-72143B1BAA8E}" sibTransId="{CF76A2ED-4DC4-4159-B0AB-109A6A58DE11}"/>
    <dgm:cxn modelId="{37CD298C-0CDB-4E50-8A49-6724EFDDD8CE}" srcId="{FC6B3ACE-B6D7-45C9-9EAB-3C9855240EDF}" destId="{41C6FF65-BEFE-4BA1-AAA0-DBD1EF8FECBA}" srcOrd="1" destOrd="0" parTransId="{5827B5CA-D9F5-46AF-824E-12BE8490C0E0}" sibTransId="{AA4C2CF6-2E55-4CBC-B1D2-7058441D1DB1}"/>
    <dgm:cxn modelId="{1C27CA9C-E00D-4F84-93D2-D131EECABBCA}" type="presOf" srcId="{689A32CB-C156-4955-BA5C-F3DFDFAE7B3B}" destId="{040C9279-FB90-437E-9BE1-33B2BB0D2461}" srcOrd="0" destOrd="0" presId="urn:microsoft.com/office/officeart/2005/8/layout/default#3"/>
    <dgm:cxn modelId="{906945A3-EAF2-4ADC-8092-1BF40258D200}" type="presOf" srcId="{6C76388E-685B-4D1A-A04D-89437181B4B8}" destId="{DBB8B1B4-0D95-483A-BC73-5C21C134967A}" srcOrd="0" destOrd="0" presId="urn:microsoft.com/office/officeart/2005/8/layout/default#3"/>
    <dgm:cxn modelId="{C88818B2-3846-4820-AF31-DECE8C83E27F}" type="presOf" srcId="{41C6FF65-BEFE-4BA1-AAA0-DBD1EF8FECBA}" destId="{C7B53006-D5A9-4BC4-A1F5-CC2186CD668E}" srcOrd="0" destOrd="2" presId="urn:microsoft.com/office/officeart/2005/8/layout/default#3"/>
    <dgm:cxn modelId="{808DB8BE-5C7D-4784-89FF-E879719C9051}" type="presOf" srcId="{B7F9E86F-8D05-47A7-9FDB-C17E18626B35}" destId="{F69BBD88-024B-4A4A-8BB0-07A4613AE3CE}" srcOrd="0" destOrd="2" presId="urn:microsoft.com/office/officeart/2005/8/layout/default#3"/>
    <dgm:cxn modelId="{C141E8C1-57A8-4841-9AC1-9480CB065A02}" srcId="{6C76388E-685B-4D1A-A04D-89437181B4B8}" destId="{85B5FB48-0B5D-4E9C-9B13-5C39D7C61525}" srcOrd="0" destOrd="0" parTransId="{8E4B1B7D-2D58-4163-BC9E-1F1CE9BD8351}" sibTransId="{57D0C8CF-D068-40D4-84FB-0CCC98F3C0A8}"/>
    <dgm:cxn modelId="{423279C4-5BAA-41D7-AA31-76E53C65A6B7}" srcId="{689A32CB-C156-4955-BA5C-F3DFDFAE7B3B}" destId="{CAE1083C-3783-432D-ADE7-69AF67C5D3FC}" srcOrd="0" destOrd="0" parTransId="{CB2B6177-969F-4A25-8DCE-E60726957940}" sibTransId="{6CC603E6-7D6B-4A4E-8F8B-5D286F45CC4A}"/>
    <dgm:cxn modelId="{0E7089C7-B584-4E86-B50A-C20838D3B80D}" type="presOf" srcId="{91C90F6E-E138-416F-8EB8-6C0562A2A2EE}" destId="{6E5F6357-FB0D-40C2-AF8A-475B5D5D4DA8}" srcOrd="0" destOrd="0" presId="urn:microsoft.com/office/officeart/2005/8/layout/default#3"/>
    <dgm:cxn modelId="{4C9377D8-2FAF-462C-88AC-250044AF52BF}" srcId="{91C90F6E-E138-416F-8EB8-6C0562A2A2EE}" destId="{453BC94F-A8A8-4835-A139-4F5CE3D1CD0C}" srcOrd="4" destOrd="0" parTransId="{10994206-2BC8-46A8-84A5-8C1EC02959A5}" sibTransId="{D7A30116-F5C0-4DB5-91D0-C0697564DCF1}"/>
    <dgm:cxn modelId="{ACB1B2EB-0BFA-4B0D-A4EE-EF98951FED47}" srcId="{EFDB052D-FC64-4013-A011-B3493E45AD71}" destId="{B7F9E86F-8D05-47A7-9FDB-C17E18626B35}" srcOrd="1" destOrd="0" parTransId="{B0A9397E-2E1B-4727-A4F2-9D8E7BECA1B1}" sibTransId="{5374D53E-DBD6-4FC0-8D9F-227D71FDA833}"/>
    <dgm:cxn modelId="{18A7A9ED-F1B3-40DA-9419-3ADC297BB2A4}" type="presOf" srcId="{453BC94F-A8A8-4835-A139-4F5CE3D1CD0C}" destId="{92184F6D-C0F4-4E7E-817A-93BF63886836}" srcOrd="0" destOrd="0" presId="urn:microsoft.com/office/officeart/2005/8/layout/default#3"/>
    <dgm:cxn modelId="{AA74ACEE-4531-4EC8-A3CE-62A5A2359C68}" type="presOf" srcId="{47DD6873-5157-47AF-B3C0-3D096E638898}" destId="{E40197C4-31B0-4E1C-8BA1-D81B3C65A5E7}" srcOrd="0" destOrd="1" presId="urn:microsoft.com/office/officeart/2005/8/layout/default#3"/>
    <dgm:cxn modelId="{5E3CF7F2-BB79-48F5-B83B-EFDC1EB61DC1}" srcId="{91C90F6E-E138-416F-8EB8-6C0562A2A2EE}" destId="{689A32CB-C156-4955-BA5C-F3DFDFAE7B3B}" srcOrd="3" destOrd="0" parTransId="{6DEC8D47-C58C-4B17-837D-B104AADC66C5}" sibTransId="{A712B0BC-B20C-4EEC-8D2E-9E5CFE7BB66A}"/>
    <dgm:cxn modelId="{520DE2FD-F130-4ED3-8071-73710187B8DB}" srcId="{91C90F6E-E138-416F-8EB8-6C0562A2A2EE}" destId="{6C76388E-685B-4D1A-A04D-89437181B4B8}" srcOrd="2" destOrd="0" parTransId="{84902C2B-CC00-4172-A23A-15C932EEC306}" sibTransId="{20CB0EE3-2E8F-44A2-AA23-9EFE5B3A93AF}"/>
    <dgm:cxn modelId="{9FD3ADD1-3516-4FB8-9CE0-209BDE05991A}" type="presParOf" srcId="{6E5F6357-FB0D-40C2-AF8A-475B5D5D4DA8}" destId="{C7B53006-D5A9-4BC4-A1F5-CC2186CD668E}" srcOrd="0" destOrd="0" presId="urn:microsoft.com/office/officeart/2005/8/layout/default#3"/>
    <dgm:cxn modelId="{436A8833-4859-4D66-9675-FC3670E7A923}" type="presParOf" srcId="{6E5F6357-FB0D-40C2-AF8A-475B5D5D4DA8}" destId="{A0CD30D7-B9CB-4DF7-BDCE-0F4B44FD150D}" srcOrd="1" destOrd="0" presId="urn:microsoft.com/office/officeart/2005/8/layout/default#3"/>
    <dgm:cxn modelId="{3E37F029-F7E8-44B8-B8F8-9D6E74C5ABCA}" type="presParOf" srcId="{6E5F6357-FB0D-40C2-AF8A-475B5D5D4DA8}" destId="{F69BBD88-024B-4A4A-8BB0-07A4613AE3CE}" srcOrd="2" destOrd="0" presId="urn:microsoft.com/office/officeart/2005/8/layout/default#3"/>
    <dgm:cxn modelId="{4DAADD54-BE17-452A-957B-A3CE49A92194}" type="presParOf" srcId="{6E5F6357-FB0D-40C2-AF8A-475B5D5D4DA8}" destId="{24D5F03A-3117-40EC-9A0B-4655E4E20F97}" srcOrd="3" destOrd="0" presId="urn:microsoft.com/office/officeart/2005/8/layout/default#3"/>
    <dgm:cxn modelId="{CD9A461C-CE86-4888-BFB0-F5D8B072C9A9}" type="presParOf" srcId="{6E5F6357-FB0D-40C2-AF8A-475B5D5D4DA8}" destId="{DBB8B1B4-0D95-483A-BC73-5C21C134967A}" srcOrd="4" destOrd="0" presId="urn:microsoft.com/office/officeart/2005/8/layout/default#3"/>
    <dgm:cxn modelId="{EE465824-4A1E-4627-B3FB-6B495E908761}" type="presParOf" srcId="{6E5F6357-FB0D-40C2-AF8A-475B5D5D4DA8}" destId="{D1D32F87-B314-4610-88C0-6DB3D6F4454F}" srcOrd="5" destOrd="0" presId="urn:microsoft.com/office/officeart/2005/8/layout/default#3"/>
    <dgm:cxn modelId="{AAD8A67F-E24C-4931-87B9-3D1C679A3EBD}" type="presParOf" srcId="{6E5F6357-FB0D-40C2-AF8A-475B5D5D4DA8}" destId="{040C9279-FB90-437E-9BE1-33B2BB0D2461}" srcOrd="6" destOrd="0" presId="urn:microsoft.com/office/officeart/2005/8/layout/default#3"/>
    <dgm:cxn modelId="{05C78F89-99AB-4BDC-9BC9-281E7D6181D7}" type="presParOf" srcId="{6E5F6357-FB0D-40C2-AF8A-475B5D5D4DA8}" destId="{98490458-722A-402D-ADAD-E40F0A707044}" srcOrd="7" destOrd="0" presId="urn:microsoft.com/office/officeart/2005/8/layout/default#3"/>
    <dgm:cxn modelId="{D13405FD-E53D-4C5B-AD13-5D00B8DBAA3C}" type="presParOf" srcId="{6E5F6357-FB0D-40C2-AF8A-475B5D5D4DA8}" destId="{92184F6D-C0F4-4E7E-817A-93BF63886836}" srcOrd="8" destOrd="0" presId="urn:microsoft.com/office/officeart/2005/8/layout/default#3"/>
    <dgm:cxn modelId="{4F855291-75A5-40D5-B379-7EB5A32573EC}" type="presParOf" srcId="{6E5F6357-FB0D-40C2-AF8A-475B5D5D4DA8}" destId="{04F547CE-2E30-4A6A-B178-4552B62C7C0F}" srcOrd="9" destOrd="0" presId="urn:microsoft.com/office/officeart/2005/8/layout/default#3"/>
    <dgm:cxn modelId="{51F1ECDB-FE58-491D-90AD-659A1414D57A}" type="presParOf" srcId="{6E5F6357-FB0D-40C2-AF8A-475B5D5D4DA8}" destId="{E40197C4-31B0-4E1C-8BA1-D81B3C65A5E7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53006-D5A9-4BC4-A1F5-CC2186CD668E}">
      <dsp:nvSpPr>
        <dsp:cNvPr id="0" name=""/>
        <dsp:cNvSpPr/>
      </dsp:nvSpPr>
      <dsp:spPr>
        <a:xfrm>
          <a:off x="181074" y="3633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Гранулометрический (зерновой) состав</a:t>
          </a:r>
          <a:endParaRPr lang="ru-RU" sz="2200" kern="1200" dirty="0"/>
        </a:p>
      </dsp:txBody>
      <dsp:txXfrm>
        <a:off x="181074" y="3633"/>
        <a:ext cx="2784016" cy="1670409"/>
      </dsp:txXfrm>
    </dsp:sp>
    <dsp:sp modelId="{F69BBD88-024B-4A4A-8BB0-07A4613AE3CE}">
      <dsp:nvSpPr>
        <dsp:cNvPr id="0" name=""/>
        <dsp:cNvSpPr/>
      </dsp:nvSpPr>
      <dsp:spPr>
        <a:xfrm>
          <a:off x="3243491" y="3633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Максимальная плотность и оптимальная влажность</a:t>
          </a:r>
        </a:p>
      </dsp:txBody>
      <dsp:txXfrm>
        <a:off x="3243491" y="3633"/>
        <a:ext cx="2784016" cy="1670409"/>
      </dsp:txXfrm>
    </dsp:sp>
    <dsp:sp modelId="{DBB8B1B4-0D95-483A-BC73-5C21C134967A}">
      <dsp:nvSpPr>
        <dsp:cNvPr id="0" name=""/>
        <dsp:cNvSpPr/>
      </dsp:nvSpPr>
      <dsp:spPr>
        <a:xfrm>
          <a:off x="6305909" y="3633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Модуль упругости слоя из ЗШС</a:t>
          </a:r>
          <a:endParaRPr lang="ru-RU" sz="2200" kern="1200" dirty="0"/>
        </a:p>
      </dsp:txBody>
      <dsp:txXfrm>
        <a:off x="6305909" y="3633"/>
        <a:ext cx="2784016" cy="1670409"/>
      </dsp:txXfrm>
    </dsp:sp>
    <dsp:sp modelId="{040C9279-FB90-437E-9BE1-33B2BB0D2461}">
      <dsp:nvSpPr>
        <dsp:cNvPr id="0" name=""/>
        <dsp:cNvSpPr/>
      </dsp:nvSpPr>
      <dsp:spPr>
        <a:xfrm>
          <a:off x="181074" y="1952445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Удельное сцепление и угол внутреннего трения</a:t>
          </a:r>
        </a:p>
      </dsp:txBody>
      <dsp:txXfrm>
        <a:off x="181074" y="1952445"/>
        <a:ext cx="2784016" cy="1670409"/>
      </dsp:txXfrm>
    </dsp:sp>
    <dsp:sp modelId="{92184F6D-C0F4-4E7E-817A-93BF63886836}">
      <dsp:nvSpPr>
        <dsp:cNvPr id="0" name=""/>
        <dsp:cNvSpPr/>
      </dsp:nvSpPr>
      <dsp:spPr>
        <a:xfrm>
          <a:off x="3243491" y="1952445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Коэффициент теплопроводности</a:t>
          </a:r>
          <a:endParaRPr lang="ru-RU" sz="2200" kern="1200" dirty="0"/>
        </a:p>
      </dsp:txBody>
      <dsp:txXfrm>
        <a:off x="3243491" y="1952445"/>
        <a:ext cx="2784016" cy="1670409"/>
      </dsp:txXfrm>
    </dsp:sp>
    <dsp:sp modelId="{E40197C4-31B0-4E1C-8BA1-D81B3C65A5E7}">
      <dsp:nvSpPr>
        <dsp:cNvPr id="0" name=""/>
        <dsp:cNvSpPr/>
      </dsp:nvSpPr>
      <dsp:spPr>
        <a:xfrm>
          <a:off x="6305909" y="1952445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Влажность (фактическая, допустимая, полная влагоемкость)</a:t>
          </a:r>
        </a:p>
      </dsp:txBody>
      <dsp:txXfrm>
        <a:off x="6305909" y="1952445"/>
        <a:ext cx="2784016" cy="1670409"/>
      </dsp:txXfrm>
    </dsp:sp>
    <dsp:sp modelId="{A87921AB-7B10-467B-ADA5-91FE120D4C54}">
      <dsp:nvSpPr>
        <dsp:cNvPr id="0" name=""/>
        <dsp:cNvSpPr/>
      </dsp:nvSpPr>
      <dsp:spPr>
        <a:xfrm>
          <a:off x="181074" y="3901256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Коэффициент фильтрации, коэффициент </a:t>
          </a:r>
          <a:r>
            <a:rPr lang="ru-RU" sz="2200" b="1" kern="1200" dirty="0" err="1"/>
            <a:t>влагопроводности</a:t>
          </a:r>
          <a:endParaRPr lang="ru-RU" sz="2200" b="1" kern="1200" dirty="0"/>
        </a:p>
      </dsp:txBody>
      <dsp:txXfrm>
        <a:off x="181074" y="3901256"/>
        <a:ext cx="2784016" cy="1670409"/>
      </dsp:txXfrm>
    </dsp:sp>
    <dsp:sp modelId="{79899F04-A565-4292-9024-4EC350D336D4}">
      <dsp:nvSpPr>
        <dsp:cNvPr id="0" name=""/>
        <dsp:cNvSpPr/>
      </dsp:nvSpPr>
      <dsp:spPr>
        <a:xfrm>
          <a:off x="3243491" y="3901256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Высота и скорость капиллярного поднятия</a:t>
          </a:r>
        </a:p>
      </dsp:txBody>
      <dsp:txXfrm>
        <a:off x="3243491" y="3901256"/>
        <a:ext cx="2784016" cy="1670409"/>
      </dsp:txXfrm>
    </dsp:sp>
    <dsp:sp modelId="{57302421-31CC-472C-BCEA-6A4DC0AEAB0B}">
      <dsp:nvSpPr>
        <dsp:cNvPr id="0" name=""/>
        <dsp:cNvSpPr/>
      </dsp:nvSpPr>
      <dsp:spPr>
        <a:xfrm>
          <a:off x="6305909" y="3901256"/>
          <a:ext cx="2784016" cy="16704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Относительная деформация морозного пучения</a:t>
          </a:r>
        </a:p>
      </dsp:txBody>
      <dsp:txXfrm>
        <a:off x="6305909" y="3901256"/>
        <a:ext cx="2784016" cy="1670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53006-D5A9-4BC4-A1F5-CC2186CD668E}">
      <dsp:nvSpPr>
        <dsp:cNvPr id="0" name=""/>
        <dsp:cNvSpPr/>
      </dsp:nvSpPr>
      <dsp:spPr>
        <a:xfrm>
          <a:off x="0" y="869915"/>
          <a:ext cx="3147565" cy="18895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Омск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/>
            <a:t>ТЭЦ-2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/>
            <a:t>ТЭЦ-4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kern="1200" dirty="0"/>
            <a:t>ТЭЦ-5</a:t>
          </a:r>
        </a:p>
      </dsp:txBody>
      <dsp:txXfrm>
        <a:off x="0" y="869915"/>
        <a:ext cx="3147565" cy="1889521"/>
      </dsp:txXfrm>
    </dsp:sp>
    <dsp:sp modelId="{F69BBD88-024B-4A4A-8BB0-07A4613AE3CE}">
      <dsp:nvSpPr>
        <dsp:cNvPr id="0" name=""/>
        <dsp:cNvSpPr/>
      </dsp:nvSpPr>
      <dsp:spPr>
        <a:xfrm>
          <a:off x="3462321" y="870406"/>
          <a:ext cx="3147565" cy="188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Иркутск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Ново-Иркутская ТЭЦ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ТЭЦ-10</a:t>
          </a:r>
        </a:p>
      </dsp:txBody>
      <dsp:txXfrm>
        <a:off x="3462321" y="870406"/>
        <a:ext cx="3147565" cy="1888539"/>
      </dsp:txXfrm>
    </dsp:sp>
    <dsp:sp modelId="{DBB8B1B4-0D95-483A-BC73-5C21C134967A}">
      <dsp:nvSpPr>
        <dsp:cNvPr id="0" name=""/>
        <dsp:cNvSpPr/>
      </dsp:nvSpPr>
      <dsp:spPr>
        <a:xfrm>
          <a:off x="6924643" y="870406"/>
          <a:ext cx="3147565" cy="188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Томск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ГРЭС-2</a:t>
          </a:r>
        </a:p>
      </dsp:txBody>
      <dsp:txXfrm>
        <a:off x="6924643" y="870406"/>
        <a:ext cx="3147565" cy="1888539"/>
      </dsp:txXfrm>
    </dsp:sp>
    <dsp:sp modelId="{040C9279-FB90-437E-9BE1-33B2BB0D2461}">
      <dsp:nvSpPr>
        <dsp:cNvPr id="0" name=""/>
        <dsp:cNvSpPr/>
      </dsp:nvSpPr>
      <dsp:spPr>
        <a:xfrm>
          <a:off x="0" y="3074193"/>
          <a:ext cx="3147565" cy="188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Белово (Кемеровская область)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 err="1"/>
            <a:t>Беловская</a:t>
          </a:r>
          <a:r>
            <a:rPr lang="ru-RU" sz="2200" kern="1200" dirty="0"/>
            <a:t> ГРЭС</a:t>
          </a:r>
        </a:p>
      </dsp:txBody>
      <dsp:txXfrm>
        <a:off x="0" y="3074193"/>
        <a:ext cx="3147565" cy="1888539"/>
      </dsp:txXfrm>
    </dsp:sp>
    <dsp:sp modelId="{92184F6D-C0F4-4E7E-817A-93BF63886836}">
      <dsp:nvSpPr>
        <dsp:cNvPr id="0" name=""/>
        <dsp:cNvSpPr/>
      </dsp:nvSpPr>
      <dsp:spPr>
        <a:xfrm>
          <a:off x="3462321" y="3074193"/>
          <a:ext cx="3147565" cy="188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Барабинск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Барабинская ТЭЦ</a:t>
          </a:r>
        </a:p>
      </dsp:txBody>
      <dsp:txXfrm>
        <a:off x="3462321" y="3074193"/>
        <a:ext cx="3147565" cy="1888539"/>
      </dsp:txXfrm>
    </dsp:sp>
    <dsp:sp modelId="{E40197C4-31B0-4E1C-8BA1-D81B3C65A5E7}">
      <dsp:nvSpPr>
        <dsp:cNvPr id="0" name=""/>
        <dsp:cNvSpPr/>
      </dsp:nvSpPr>
      <dsp:spPr>
        <a:xfrm>
          <a:off x="6924643" y="3074193"/>
          <a:ext cx="3147565" cy="188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г. Шарыпово (Красноярский край)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Березовская ГРЭС</a:t>
          </a:r>
        </a:p>
      </dsp:txBody>
      <dsp:txXfrm>
        <a:off x="6924643" y="3074193"/>
        <a:ext cx="3147565" cy="1888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657964F-5735-419C-B824-0A89EDDED932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7F7CD74F-42DC-4520-99E2-FFA1FDB3B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0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07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1D6D-1C68-4C5B-AC78-7AEDD2A0093E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1D6D-1C68-4C5B-AC78-7AEDD2A0093E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76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1D6D-1C68-4C5B-AC78-7AEDD2A0093E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84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EB1D6D-1C68-4C5B-AC78-7AEDD2A0093E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6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505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589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0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B1D6D-1C68-4C5B-AC78-7AEDD2A0093E}" type="slidenum">
              <a:rPr kumimoji="0" lang="ru-RU" alt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438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38" indent="-30955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12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497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781" indent="-24764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06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351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636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920" indent="-2476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E9264-4BAA-437B-B5A2-6A864B9A2BC8}" type="slidenum">
              <a:rPr lang="ru-RU" alt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39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D74F-42DC-4520-99E2-FFA1FDB3BED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D74F-42DC-4520-99E2-FFA1FDB3BE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0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6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8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CD74F-42DC-4520-99E2-FFA1FDB3BED6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00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D74F-42DC-4520-99E2-FFA1FDB3BED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2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63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96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11CF-5B0D-4DD5-ACC9-ED8D31C051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47EF-B19B-4E12-8CF0-667BCB7F4F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0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77CB2-525A-45B3-8C3D-53D804C44F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8406D-DF03-4EA8-A9ED-13B9F0E530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7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7B8D8-FC07-4E51-97E4-0B1950B158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A9F1-24A6-4A9A-BCBF-9D8AB9BBBA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3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B20BF-F812-4FFC-851F-0C56F75A51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AD13C-9A7B-41C6-BEDD-FE079AA41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6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AE82-EBEE-41DE-B071-D928553A7B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2338B-8214-468E-A98D-57293605D4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1F246-0C14-4705-BE10-26E99E8E26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778A4-44A0-4EB9-B702-9DB9E234D5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3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8693-40A9-4E0E-B24F-FDAB5D4C76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4C778-0D7F-45DF-B354-13B6382C63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52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4C578-79CC-47B2-9DE8-265FBE9DA0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82766-1CD2-4299-A934-B2C720E07C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6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21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79459-F903-40F1-B516-35427075B3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3C2DD-4573-4BCC-B637-4DB84E8529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15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7D79-ABC8-41DA-B660-AB6F5D7FA3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3E0E9-142C-46F2-B270-067445823F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5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5FC4-B394-4902-9256-EAB6DB5FD6F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51204-D067-44FF-A904-56FFF77760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8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82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89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11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16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0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54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3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98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55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12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3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86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0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30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17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19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29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5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10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59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5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57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55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63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60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4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1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46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1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692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92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32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1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1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60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3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48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04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5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089CE-F894-4BEF-AC74-7B68BCED1B2B}" type="datetimeFigureOut">
              <a:rPr lang="ru-RU" smtClean="0"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E2FA-DA7E-495F-935E-DD1432CEE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4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D4EB25-404B-4C49-9CC3-319B28129B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851994-EF9F-4AFE-8BE5-20562E8A8C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0"/>
            <a:lum bright="1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3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8DCC1-630B-48DF-8CC0-6D88113E17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CECE8-9FC3-4956-98DA-294EB39FE0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0"/>
            <a:lum bright="10000"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9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100.jpg"/><Relationship Id="rId4" Type="http://schemas.openxmlformats.org/officeDocument/2006/relationships/image" Target="../media/image39.jpeg"/><Relationship Id="rId9" Type="http://schemas.openxmlformats.org/officeDocument/2006/relationships/image" Target="../media/image9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1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5725" y="2061361"/>
            <a:ext cx="12192001" cy="190211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отходов теплоэнергетики 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для сооружения насыпей земляного полотна автомобильных дорог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20125" y="4165560"/>
            <a:ext cx="3486151" cy="1864200"/>
          </a:xfrm>
        </p:spPr>
        <p:txBody>
          <a:bodyPr>
            <a:normAutofit fontScale="92500"/>
          </a:bodyPr>
          <a:lstStyle/>
          <a:p>
            <a:pPr algn="just"/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Д-р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техн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. наук,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профессор</a:t>
            </a: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В.В. Сиротюк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9833" y="6142513"/>
            <a:ext cx="3296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Сочи - 2018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4" y="421029"/>
            <a:ext cx="1459293" cy="1459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20187"/>
          <a:stretch/>
        </p:blipFill>
        <p:spPr>
          <a:xfrm>
            <a:off x="9956125" y="541718"/>
            <a:ext cx="1322227" cy="131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313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-3" y="0"/>
            <a:ext cx="12192001" cy="70485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Оценка экологической безопасности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1"/>
          <a:stretch/>
        </p:blipFill>
        <p:spPr>
          <a:xfrm>
            <a:off x="368300" y="3287484"/>
            <a:ext cx="5589803" cy="34246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72563" y="1282910"/>
            <a:ext cx="609600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удельной эффективной активности природных радионуклидов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спектрометрического</a:t>
            </a:r>
            <a:r>
              <a:rPr lang="en-US" altLang="ru-RU" sz="27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7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«Прогресс БГ-АР»</a:t>
            </a:r>
          </a:p>
        </p:txBody>
      </p:sp>
      <p:pic>
        <p:nvPicPr>
          <p:cNvPr id="43012" name="Picture 4" descr="https://www.nord-stream2.com/media/images/en/2017/04/_z6o4688_large_rgb.jpeg.960x560_q90_crop_upsca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r="769"/>
          <a:stretch/>
        </p:blipFill>
        <p:spPr bwMode="auto">
          <a:xfrm>
            <a:off x="6306459" y="3287483"/>
            <a:ext cx="5696856" cy="341797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6233892" y="1252132"/>
            <a:ext cx="583475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биотестирования водных вытяжек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на организмах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Daphnia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Straus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Scenedesmus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quadricanda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9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-3" y="0"/>
            <a:ext cx="12192001" cy="70485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Оценка степени радиоактивности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Рисунок 4 - результаты определения свойств радиоактивности проб ЗШО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"/>
          <a:stretch/>
        </p:blipFill>
        <p:spPr bwMode="auto">
          <a:xfrm>
            <a:off x="371473" y="845905"/>
            <a:ext cx="11347383" cy="3268316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87800"/>
              </p:ext>
            </p:extLst>
          </p:nvPr>
        </p:nvGraphicFramePr>
        <p:xfrm>
          <a:off x="371473" y="4255276"/>
          <a:ext cx="11347383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1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4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 материала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Суммарная удельная активность (</a:t>
                      </a:r>
                      <a:r>
                        <a:rPr lang="ru-RU" sz="1600" b="1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b="1" i="1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Бк/кг)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Возможные виды использования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i="1" cap="none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строительства без ограничений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i="1" cap="none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Промышленное и дорожное строительство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i="1" cap="none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2800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вне населенных пунктов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i="1" cap="none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3700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Основания дорог, вне населенных пунктов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1600" i="1" cap="none" baseline="-25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</a:t>
                      </a: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3700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должны использоваться строительными организациями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71473" y="4826000"/>
            <a:ext cx="11347383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9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70485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биотестирования водных вытяжек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aqualover.ru/wp-content/uploads/2012/11/daphnia6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0"/>
          <a:stretch/>
        </p:blipFill>
        <p:spPr bwMode="auto">
          <a:xfrm>
            <a:off x="441359" y="1262466"/>
            <a:ext cx="5262756" cy="28947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048" y="704851"/>
            <a:ext cx="52060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Daphnia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Straus</a:t>
            </a:r>
            <a:endParaRPr lang="ru-RU" sz="2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 b="12852"/>
          <a:stretch/>
        </p:blipFill>
        <p:spPr>
          <a:xfrm>
            <a:off x="6508748" y="1262466"/>
            <a:ext cx="5302252" cy="2894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508748" y="704850"/>
            <a:ext cx="52081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Scenedesmus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i="1" dirty="0" err="1">
                <a:latin typeface="Arial" panose="020B0604020202020204" pitchFamily="34" charset="0"/>
                <a:cs typeface="Arial" panose="020B0604020202020204" pitchFamily="34" charset="0"/>
              </a:rPr>
              <a:t>quadricauda</a:t>
            </a:r>
            <a:endParaRPr lang="ru-RU" sz="2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742950" y="4206999"/>
            <a:ext cx="48849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Время выдержки 96 часов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Реакция водной вытяжки (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</a:t>
            </a: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spc="-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Отклонение</a:t>
            </a:r>
            <a:r>
              <a:rPr lang="en-US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численности популяции от контроля (3,3 % порог 10 %)</a:t>
            </a:r>
            <a:r>
              <a:rPr lang="en-US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kern="1000" spc="-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Безопасная кратность разбавления 1.</a:t>
            </a:r>
            <a:endParaRPr lang="en-US" altLang="ru-RU" sz="2000" kern="1000" spc="-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6670325" y="4206998"/>
            <a:ext cx="48849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Время выдержки 72 часа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Реакция водной вытяжки (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</a:t>
            </a: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</a:t>
            </a:r>
            <a:r>
              <a:rPr lang="ru-RU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2000" kern="1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spc="-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Отклонение</a:t>
            </a:r>
            <a:r>
              <a:rPr lang="en-US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численности популяции от контроля (9,0 % / порог 20 %)</a:t>
            </a:r>
            <a:r>
              <a:rPr lang="en-US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2000" kern="1000" spc="-9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kern="10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Безопасная кратность разбавления 1.</a:t>
            </a:r>
            <a:endParaRPr lang="en-US" altLang="ru-RU" sz="2000" kern="1000" spc="-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6700" y="6332014"/>
            <a:ext cx="116967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Материал относится к </a:t>
            </a: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2700" i="1" dirty="0">
                <a:latin typeface="Arial" panose="020B0604020202020204" pitchFamily="34" charset="0"/>
                <a:cs typeface="Arial" panose="020B0604020202020204" pitchFamily="34" charset="0"/>
              </a:rPr>
              <a:t>классу (практически неопасные отходы)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1358" y="6332013"/>
            <a:ext cx="11369642" cy="507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5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940"/>
            <a:ext cx="12192000" cy="12995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spc="-7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химического состава </a:t>
            </a:r>
            <a:br>
              <a:rPr lang="ru-RU" sz="4000" spc="-7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-7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золошлаковых</a:t>
            </a:r>
            <a:r>
              <a:rPr lang="ru-RU" sz="4000" spc="-70" dirty="0">
                <a:latin typeface="Arial" panose="020B0604020202020204" pitchFamily="34" charset="0"/>
                <a:cs typeface="Arial" panose="020B0604020202020204" pitchFamily="34" charset="0"/>
              </a:rPr>
              <a:t> смесей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69" y="1329504"/>
            <a:ext cx="11065562" cy="54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2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7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46504" y="41835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Экологические заключения ФБУЗ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ЦГиЭ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в Омской области</a:t>
            </a:r>
            <a:br>
              <a:rPr lang="ru-RU" sz="5400" b="1" dirty="0"/>
            </a:br>
            <a:endParaRPr lang="ru-RU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64" y="1577892"/>
            <a:ext cx="2520305" cy="3552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433" y="1577892"/>
            <a:ext cx="2513487" cy="3552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61355"/>
            <a:ext cx="2530768" cy="3570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656" y="1561356"/>
            <a:ext cx="2538648" cy="3583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287" y="2930674"/>
            <a:ext cx="2740799" cy="35523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6444" y="2930674"/>
            <a:ext cx="2744425" cy="3552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241" y="2930674"/>
            <a:ext cx="2747859" cy="3552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2" r="42685" b="55570"/>
          <a:stretch/>
        </p:blipFill>
        <p:spPr>
          <a:xfrm>
            <a:off x="143279" y="100427"/>
            <a:ext cx="806450" cy="7194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2" r="42685" b="55570"/>
          <a:stretch/>
        </p:blipFill>
        <p:spPr>
          <a:xfrm>
            <a:off x="11202208" y="108695"/>
            <a:ext cx="806450" cy="7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этапа исследований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78904" y="893193"/>
            <a:ext cx="11234191" cy="1524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2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Исследованные ЗШС являются полностью экологически безопасными для целей строительства (1 класс по УЭАЕР и </a:t>
            </a:r>
            <a:r>
              <a:rPr lang="ru-RU" sz="3200" b="1" i="1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класс по степени опасности для окружающей среды</a:t>
            </a:r>
            <a:r>
              <a:rPr lang="ru-RU" sz="32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59F7E85-EAE2-4ED4-B53D-F69A3DEDD56E}"/>
              </a:ext>
            </a:extLst>
          </p:cNvPr>
          <p:cNvSpPr txBox="1">
            <a:spLocks/>
          </p:cNvSpPr>
          <p:nvPr/>
        </p:nvSpPr>
        <p:spPr>
          <a:xfrm>
            <a:off x="7508355" y="2625110"/>
            <a:ext cx="4683645" cy="2124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Установить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класс опасности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отхода производства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72535EAB-C388-43F6-BECD-7A3564E9D851}"/>
              </a:ext>
            </a:extLst>
          </p:cNvPr>
          <p:cNvSpPr txBox="1">
            <a:spLocks/>
          </p:cNvSpPr>
          <p:nvPr/>
        </p:nvSpPr>
        <p:spPr>
          <a:xfrm>
            <a:off x="7508354" y="4770051"/>
            <a:ext cx="4683645" cy="751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должен быть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класс</a:t>
            </a:r>
          </a:p>
        </p:txBody>
      </p:sp>
      <p:pic>
        <p:nvPicPr>
          <p:cNvPr id="27" name="Рисунок 26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DD974C-0E8F-492C-BF00-1A21607AE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511" y="2606490"/>
            <a:ext cx="3223596" cy="313876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AD03575-8369-4DE9-A599-4E8B25CBD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110" y="4031837"/>
            <a:ext cx="3467610" cy="17134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81FE3FB-27BB-401F-9C83-A7DE2570E1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538" y="3021224"/>
            <a:ext cx="1396718" cy="1748827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B3E09FD-D3BD-4002-8209-B674E4CF59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779" y="4092400"/>
            <a:ext cx="1532371" cy="888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7BA87D-F0F9-46EF-A2FC-27B98E8DCC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4" y="5575266"/>
            <a:ext cx="1254657" cy="1254657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31D502BC-BF59-4AAE-952A-1DA4685D53D5}"/>
              </a:ext>
            </a:extLst>
          </p:cNvPr>
          <p:cNvSpPr txBox="1">
            <a:spLocks/>
          </p:cNvSpPr>
          <p:nvPr/>
        </p:nvSpPr>
        <p:spPr>
          <a:xfrm>
            <a:off x="1424785" y="5988659"/>
            <a:ext cx="8919365" cy="751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штрафы (за складирование ЗШО)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</a:t>
            </a: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вложения (новые отвалы)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8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371475" y="1498049"/>
            <a:ext cx="11496675" cy="1690201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физико-механических характеристик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этапе исследований свойств материала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A02681E-5499-49EC-AFC2-A60197D44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3552" y="3429000"/>
            <a:ext cx="2789747" cy="30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2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-1"/>
            <a:ext cx="11449050" cy="1248229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исследования особенностей водно-теплового режима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Группа 2"/>
          <p:cNvGrpSpPr>
            <a:grpSpLocks/>
          </p:cNvGrpSpPr>
          <p:nvPr/>
        </p:nvGrpSpPr>
        <p:grpSpPr bwMode="auto">
          <a:xfrm>
            <a:off x="547915" y="3131457"/>
            <a:ext cx="5548085" cy="3410857"/>
            <a:chOff x="0" y="0"/>
            <a:chExt cx="55626" cy="36004"/>
          </a:xfrm>
        </p:grpSpPr>
        <p:pic>
          <p:nvPicPr>
            <p:cNvPr id="577" name="Рисунок 577" descr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955" cy="3600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6" name="Рисунок 576" descr="Разрез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0" y="0"/>
              <a:ext cx="26766" cy="3600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17"/>
          <p:cNvSpPr txBox="1">
            <a:spLocks noChangeArrowheads="1"/>
          </p:cNvSpPr>
          <p:nvPr/>
        </p:nvSpPr>
        <p:spPr bwMode="auto">
          <a:xfrm>
            <a:off x="427209" y="1444170"/>
            <a:ext cx="566879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700" b="0" i="0" u="none" strike="noStrike" kern="10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относительной деформации морозного пучения  в лабораторных условиях и на опытном участке</a:t>
            </a:r>
            <a:endParaRPr kumimoji="0" lang="ru-RU" altLang="ru-RU" sz="2700" b="0" i="0" u="none" strike="noStrike" kern="1200" cap="none" spc="-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Box 17"/>
          <p:cNvSpPr txBox="1">
            <a:spLocks noChangeArrowheads="1"/>
          </p:cNvSpPr>
          <p:nvPr/>
        </p:nvSpPr>
        <p:spPr bwMode="auto">
          <a:xfrm>
            <a:off x="6792686" y="1462196"/>
            <a:ext cx="510766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700" b="0" i="0" u="none" strike="noStrike" kern="10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Исследование процессов промерзания опытного участка в зимний период</a:t>
            </a:r>
            <a:endParaRPr kumimoji="0" lang="ru-RU" altLang="ru-RU" sz="2700" b="0" i="0" u="none" strike="noStrike" kern="1200" cap="none" spc="-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b="8367"/>
          <a:stretch/>
        </p:blipFill>
        <p:spPr>
          <a:xfrm>
            <a:off x="6792686" y="3131457"/>
            <a:ext cx="4978400" cy="3410857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3720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Исследуемые свойства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золошлаковых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смесей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2AB40DD-70CF-4241-B330-370B043B37F0}"/>
              </a:ext>
            </a:extLst>
          </p:cNvPr>
          <p:cNvGraphicFramePr/>
          <p:nvPr/>
        </p:nvGraphicFramePr>
        <p:xfrm>
          <a:off x="1831974" y="1104900"/>
          <a:ext cx="9271000" cy="557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Скругленный прямоугольник 2">
            <a:extLst>
              <a:ext uri="{FF2B5EF4-FFF2-40B4-BE49-F238E27FC236}">
                <a16:creationId xmlns:a16="http://schemas.microsoft.com/office/drawing/2014/main" id="{803628D8-DD21-4AED-AEF0-1DE90A67362E}"/>
              </a:ext>
            </a:extLst>
          </p:cNvPr>
          <p:cNvSpPr/>
          <p:nvPr/>
        </p:nvSpPr>
        <p:spPr>
          <a:xfrm>
            <a:off x="8189914" y="5245100"/>
            <a:ext cx="2668586" cy="1257300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морозного пучения ЗШМ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TextBox 17"/>
          <p:cNvSpPr txBox="1">
            <a:spLocks noChangeArrowheads="1"/>
          </p:cNvSpPr>
          <p:nvPr/>
        </p:nvSpPr>
        <p:spPr bwMode="auto">
          <a:xfrm>
            <a:off x="4748603" y="857249"/>
            <a:ext cx="7443398" cy="217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подставка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– поддон для воды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altLang="ru-RU" sz="24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сборная обойма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– патрубок для воды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ru-RU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индикаторы ИЧ-10</a:t>
            </a:r>
            <a:r>
              <a:rPr lang="en-US" altLang="ru-RU" sz="2400" kern="1000" spc="-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kern="1000" spc="-7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термопреобразователь</a:t>
            </a:r>
            <a:r>
              <a:rPr lang="ru-RU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сопротивления ТСП 9307</a:t>
            </a:r>
            <a:r>
              <a:rPr lang="en-US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измеритель температуры ИТПЦ-ТС-0-1</a:t>
            </a:r>
            <a:r>
              <a:rPr lang="en-US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</a:t>
            </a:r>
            <a:r>
              <a:rPr lang="ru-RU" altLang="ru-RU" sz="2400" kern="1000" spc="-7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подставка с отверстиями под образец.</a:t>
            </a:r>
            <a:endParaRPr lang="en-US" altLang="ru-RU" sz="2400" kern="1000" spc="-7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552"/>
          <a:stretch/>
        </p:blipFill>
        <p:spPr>
          <a:xfrm>
            <a:off x="371474" y="857248"/>
            <a:ext cx="4377129" cy="5886485"/>
          </a:xfrm>
          <a:prstGeom prst="rect">
            <a:avLst/>
          </a:prstGeom>
        </p:spPr>
      </p:pic>
      <p:grpSp>
        <p:nvGrpSpPr>
          <p:cNvPr id="29" name="Group 22"/>
          <p:cNvGrpSpPr>
            <a:grpSpLocks/>
          </p:cNvGrpSpPr>
          <p:nvPr/>
        </p:nvGrpSpPr>
        <p:grpSpPr bwMode="auto">
          <a:xfrm>
            <a:off x="5017193" y="4270376"/>
            <a:ext cx="6831103" cy="2433698"/>
            <a:chOff x="2352" y="12683"/>
            <a:chExt cx="9499" cy="3384"/>
          </a:xfrm>
        </p:grpSpPr>
        <p:pic>
          <p:nvPicPr>
            <p:cNvPr id="12311" name="Рисунок 595" descr="D:\Аспирантура\Фото\Испытания образцов\21-27.10.10\SDC1296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2683"/>
              <a:ext cx="4530" cy="33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312" name="Рисунок 596" descr="D:\Аспирантура\Фото\Испытания образцов\21-27.10.10\SDC1298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" y="12692"/>
              <a:ext cx="4530" cy="33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2" name="Прямоугольник 41"/>
          <p:cNvSpPr/>
          <p:nvPr/>
        </p:nvSpPr>
        <p:spPr>
          <a:xfrm>
            <a:off x="5083043" y="3304861"/>
            <a:ext cx="70151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Приборы для определения степени морозного пучения в морозильной камере фирмы «</a:t>
            </a:r>
            <a:r>
              <a:rPr lang="en-US" sz="2400" dirty="0"/>
              <a:t>Erfurt</a:t>
            </a:r>
            <a:r>
              <a:rPr lang="ru-RU" sz="22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»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4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 производства энергии на теплоэлектростанциях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(ТЭС)</a:t>
            </a:r>
          </a:p>
        </p:txBody>
      </p:sp>
      <p:pic>
        <p:nvPicPr>
          <p:cNvPr id="19" name="Picture 6" descr="http://dmir.ru/images/zheleznodorozhnye-perevozki-20220505.jpg"/>
          <p:cNvPicPr>
            <a:picLocks noChangeAspect="1" noChangeArrowheads="1"/>
          </p:cNvPicPr>
          <p:nvPr/>
        </p:nvPicPr>
        <p:blipFill rotWithShape="1">
          <a:blip r:embed="rId3" cstate="print"/>
          <a:srcRect l="1845" t="-76" r="1845"/>
          <a:stretch/>
        </p:blipFill>
        <p:spPr bwMode="auto">
          <a:xfrm>
            <a:off x="190500" y="1826578"/>
            <a:ext cx="3556893" cy="214730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20" name="Picture 8" descr="http://img-3.photosight.ru/1b7/4981565_xlarge.jpg"/>
          <p:cNvPicPr>
            <a:picLocks noChangeAspect="1" noChangeArrowheads="1"/>
          </p:cNvPicPr>
          <p:nvPr/>
        </p:nvPicPr>
        <p:blipFill rotWithShape="1">
          <a:blip r:embed="rId4" cstate="print"/>
          <a:srcRect b="1776"/>
          <a:stretch/>
        </p:blipFill>
        <p:spPr bwMode="auto">
          <a:xfrm>
            <a:off x="4292714" y="1826578"/>
            <a:ext cx="3627399" cy="214730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8" name="Рисунок 37" descr="C:\Users\Александр\Desktop\Диссертация\zolootval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/>
          <a:stretch/>
        </p:blipFill>
        <p:spPr bwMode="auto">
          <a:xfrm>
            <a:off x="8465435" y="1826579"/>
            <a:ext cx="3536065" cy="2147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Прямая со стрелкой 60"/>
          <p:cNvCxnSpPr>
            <a:stCxn id="19" idx="3"/>
            <a:endCxn id="20" idx="1"/>
          </p:cNvCxnSpPr>
          <p:nvPr/>
        </p:nvCxnSpPr>
        <p:spPr>
          <a:xfrm>
            <a:off x="3747393" y="2900229"/>
            <a:ext cx="545321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7920113" y="2900228"/>
            <a:ext cx="545321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89647" y="4499726"/>
            <a:ext cx="12102353" cy="19296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России накоплено 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 млрд тонн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золошлака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(ЗШС)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Переход к новым источникам энергии в СФО и ДФО не начался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ru-RU" sz="32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Ежегодно утилизируется не более 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10 %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 годового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выпуска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2030му году их количество достигнет 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 млрд тонн.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64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морозного пучения ЗШМ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38876" y="41452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3" name="Диаграмма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5080" r="1057" b="3265"/>
          <a:stretch>
            <a:fillRect/>
          </a:stretch>
        </p:blipFill>
        <p:spPr bwMode="auto">
          <a:xfrm>
            <a:off x="152400" y="1791976"/>
            <a:ext cx="5825042" cy="35744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0" y="1791975"/>
            <a:ext cx="5849620" cy="35744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57480" y="960978"/>
            <a:ext cx="5819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Испытания по «закрытой» схеме</a:t>
            </a:r>
            <a:r>
              <a:rPr lang="en-US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endParaRPr lang="ru-RU" sz="2400" spc="-4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/>
            <a:r>
              <a:rPr lang="en-US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ru-RU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без подтока воды)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1880" y="960978"/>
            <a:ext cx="593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Испытания по «открытой» схеме</a:t>
            </a:r>
          </a:p>
          <a:p>
            <a:pPr algn="ctr"/>
            <a:r>
              <a:rPr lang="en-US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ru-RU" sz="2400" spc="-4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 подтоком воды)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248400" y="5366434"/>
            <a:ext cx="6040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30" dirty="0">
                <a:latin typeface="Arial" panose="020B0604020202020204" pitchFamily="34" charset="0"/>
                <a:cs typeface="Arial" panose="020B0604020202020204" pitchFamily="34" charset="0"/>
              </a:rPr>
              <a:t>1, 2, 3 – значения относительной деформации пучения</a:t>
            </a:r>
            <a:r>
              <a:rPr lang="en-US" sz="2000" spc="-13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при температуре минус 4 °С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при температуре минус 6 °С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при температуре минус 8 °С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endParaRPr lang="en-US" sz="2000" spc="-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366434"/>
            <a:ext cx="6146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130" dirty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относительной деформации пучения ЗШС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относительной деформации пучения песка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относительной деформации пучения супеси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относительной деформации пучения суглинка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000" spc="-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7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механических свойств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TextBox 17"/>
          <p:cNvSpPr txBox="1">
            <a:spLocks noChangeArrowheads="1"/>
          </p:cNvSpPr>
          <p:nvPr/>
        </p:nvSpPr>
        <p:spPr bwMode="auto">
          <a:xfrm>
            <a:off x="200024" y="1257300"/>
            <a:ext cx="488233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Исследованы прочностные свойства ЗШС</a:t>
            </a:r>
            <a:r>
              <a:rPr lang="en-US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024" y="2314228"/>
            <a:ext cx="4882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Исследованы деформационные свойства ЗШС в лабораторных условиях</a:t>
            </a:r>
            <a:r>
              <a:rPr lang="en-US" sz="28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spc="-8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Box 19"/>
          <p:cNvSpPr txBox="1">
            <a:spLocks noChangeArrowheads="1"/>
          </p:cNvSpPr>
          <p:nvPr/>
        </p:nvSpPr>
        <p:spPr bwMode="auto">
          <a:xfrm>
            <a:off x="200025" y="3894091"/>
            <a:ext cx="4882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ru-RU" sz="28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Исследованы деформационные свойства ЗШС в натурных условиях</a:t>
            </a:r>
            <a:r>
              <a:rPr lang="en-US" sz="28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spc="-8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Box 20"/>
          <p:cNvSpPr txBox="1">
            <a:spLocks noChangeArrowheads="1"/>
          </p:cNvSpPr>
          <p:nvPr/>
        </p:nvSpPr>
        <p:spPr bwMode="auto">
          <a:xfrm>
            <a:off x="200024" y="5475741"/>
            <a:ext cx="43894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Определены </a:t>
            </a:r>
            <a:r>
              <a:rPr lang="en-US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CBR </a:t>
            </a:r>
            <a:r>
              <a:rPr lang="ru-RU" alt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золошлаковых</a:t>
            </a:r>
            <a:r>
              <a:rPr lang="ru-RU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смесей</a:t>
            </a:r>
            <a:r>
              <a:rPr lang="en-US" alt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2" descr="IMG_20160709_1229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/>
          <a:stretch/>
        </p:blipFill>
        <p:spPr bwMode="auto">
          <a:xfrm>
            <a:off x="5300512" y="1326339"/>
            <a:ext cx="3248630" cy="241539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3" descr="1474343341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36" y="1326339"/>
            <a:ext cx="3256842" cy="239555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r="12099" b="14614"/>
          <a:stretch/>
        </p:blipFill>
        <p:spPr>
          <a:xfrm>
            <a:off x="8767294" y="3847207"/>
            <a:ext cx="3260020" cy="25826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Рисунок 21" descr="E:\Фото\Опыты\Штампы\IMG_20170713_16593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 b="11126"/>
          <a:stretch/>
        </p:blipFill>
        <p:spPr bwMode="auto">
          <a:xfrm>
            <a:off x="5300512" y="3847208"/>
            <a:ext cx="3248630" cy="2582621"/>
          </a:xfrm>
          <a:prstGeom prst="rect">
            <a:avLst/>
          </a:prstGeom>
          <a:noFill/>
          <a:ln w="635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8682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82541" y="1435408"/>
            <a:ext cx="11471183" cy="476693"/>
          </a:xfrm>
        </p:spPr>
        <p:txBody>
          <a:bodyPr anchor="ctr"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Сопротивления сдвигу при разных условиях</a:t>
            </a: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/>
          </p:nvPr>
        </p:nvGraphicFramePr>
        <p:xfrm>
          <a:off x="0" y="1926025"/>
          <a:ext cx="6076950" cy="418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097639"/>
              </p:ext>
            </p:extLst>
          </p:nvPr>
        </p:nvGraphicFramePr>
        <p:xfrm>
          <a:off x="6344370" y="1926024"/>
          <a:ext cx="5737507" cy="418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AutoShape 1"/>
          <p:cNvSpPr>
            <a:spLocks noChangeArrowheads="1"/>
          </p:cNvSpPr>
          <p:nvPr/>
        </p:nvSpPr>
        <p:spPr bwMode="auto">
          <a:xfrm>
            <a:off x="6118133" y="6379326"/>
            <a:ext cx="147674" cy="134380"/>
          </a:xfrm>
          <a:prstGeom prst="diamond">
            <a:avLst/>
          </a:prstGeom>
          <a:solidFill>
            <a:srgbClr val="7030A0">
              <a:alpha val="9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506711" y="6210228"/>
            <a:ext cx="118265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Сопротивление сдвигу при напряжении:      - 100 кПа</a:t>
            </a:r>
            <a:r>
              <a:rPr lang="en-US" alt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   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 кПа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 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 кПа</a:t>
            </a:r>
            <a:r>
              <a:rPr lang="en-US" alt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1"/>
          <p:cNvSpPr>
            <a:spLocks noChangeArrowheads="1"/>
          </p:cNvSpPr>
          <p:nvPr/>
        </p:nvSpPr>
        <p:spPr bwMode="auto">
          <a:xfrm>
            <a:off x="7586607" y="6379326"/>
            <a:ext cx="147674" cy="134380"/>
          </a:xfrm>
          <a:prstGeom prst="diamond">
            <a:avLst/>
          </a:prstGeom>
          <a:solidFill>
            <a:srgbClr val="FF0000">
              <a:alpha val="9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AutoShape 1"/>
          <p:cNvSpPr>
            <a:spLocks noChangeArrowheads="1"/>
          </p:cNvSpPr>
          <p:nvPr/>
        </p:nvSpPr>
        <p:spPr bwMode="auto">
          <a:xfrm>
            <a:off x="8907407" y="6379326"/>
            <a:ext cx="147674" cy="134380"/>
          </a:xfrm>
          <a:prstGeom prst="diamond">
            <a:avLst/>
          </a:prstGeom>
          <a:solidFill>
            <a:srgbClr val="0070C0">
              <a:alpha val="8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2950" y="6498"/>
            <a:ext cx="11449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прочностных характеристик в инженерно-геологической лаборатории</a:t>
            </a:r>
          </a:p>
        </p:txBody>
      </p:sp>
    </p:spTree>
    <p:extLst>
      <p:ext uri="{BB962C8B-B14F-4D97-AF65-F5344CB8AC3E}">
        <p14:creationId xmlns:p14="http://schemas.microsoft.com/office/powerpoint/2010/main" val="2696814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определения модуля упругости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золошлаковой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смеси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322987" y="1882588"/>
          <a:ext cx="5783099" cy="408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6239433" y="1882588"/>
          <a:ext cx="5754133" cy="408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03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56768" y="6246461"/>
            <a:ext cx="118265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Сопротивление сдвигу при напряжении:      - 100 кПа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    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 кПа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  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 кПа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alt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модуля деформации при разных значениях влажности и степени уплотнения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367989"/>
              </p:ext>
            </p:extLst>
          </p:nvPr>
        </p:nvGraphicFramePr>
        <p:xfrm>
          <a:off x="6265807" y="2082018"/>
          <a:ext cx="5800564" cy="379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875154"/>
              </p:ext>
            </p:extLst>
          </p:nvPr>
        </p:nvGraphicFramePr>
        <p:xfrm>
          <a:off x="281263" y="2082018"/>
          <a:ext cx="5814734" cy="379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6022160" y="6379326"/>
            <a:ext cx="147674" cy="134380"/>
          </a:xfrm>
          <a:prstGeom prst="diamond">
            <a:avLst/>
          </a:prstGeom>
          <a:solidFill>
            <a:srgbClr val="7030A0">
              <a:alpha val="9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AutoShape 1"/>
          <p:cNvSpPr>
            <a:spLocks noChangeArrowheads="1"/>
          </p:cNvSpPr>
          <p:nvPr/>
        </p:nvSpPr>
        <p:spPr bwMode="auto">
          <a:xfrm>
            <a:off x="7586607" y="6379326"/>
            <a:ext cx="147674" cy="134380"/>
          </a:xfrm>
          <a:prstGeom prst="diamond">
            <a:avLst/>
          </a:prstGeom>
          <a:solidFill>
            <a:srgbClr val="FF0000">
              <a:alpha val="9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AutoShape 1"/>
          <p:cNvSpPr>
            <a:spLocks noChangeArrowheads="1"/>
          </p:cNvSpPr>
          <p:nvPr/>
        </p:nvSpPr>
        <p:spPr bwMode="auto">
          <a:xfrm>
            <a:off x="9018415" y="6379326"/>
            <a:ext cx="147674" cy="134380"/>
          </a:xfrm>
          <a:prstGeom prst="diamond">
            <a:avLst/>
          </a:prstGeom>
          <a:solidFill>
            <a:srgbClr val="0070C0">
              <a:alpha val="89999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79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Калифорнийского числа несущей способности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71" y="4702622"/>
            <a:ext cx="3798653" cy="198479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59" y="4702629"/>
            <a:ext cx="3937572" cy="2004318"/>
          </a:xfrm>
          <a:prstGeom prst="rect">
            <a:avLst/>
          </a:prstGeom>
        </p:spPr>
      </p:pic>
      <p:pic>
        <p:nvPicPr>
          <p:cNvPr id="15" name="Рисунок 14" descr="C:\Users\Александр\Desktop\IMG_20170406_1759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"/>
          <a:stretch/>
        </p:blipFill>
        <p:spPr bwMode="auto">
          <a:xfrm>
            <a:off x="4122171" y="1725408"/>
            <a:ext cx="3798653" cy="2031057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Александр\Downloads\IMG_20170406_1709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3" b="-285"/>
          <a:stretch/>
        </p:blipFill>
        <p:spPr bwMode="auto">
          <a:xfrm>
            <a:off x="171429" y="1755783"/>
            <a:ext cx="3775507" cy="2000683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8" y="4702621"/>
            <a:ext cx="3775508" cy="1984792"/>
          </a:xfrm>
          <a:prstGeom prst="rect">
            <a:avLst/>
          </a:prstGeom>
        </p:spPr>
      </p:pic>
      <p:pic>
        <p:nvPicPr>
          <p:cNvPr id="18" name="Рисунок 17" descr="C:\Users\Александр\Downloads\IMG_20170406_1722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059" y="1725408"/>
            <a:ext cx="3937572" cy="203105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71427" y="3997770"/>
            <a:ext cx="3775509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CBR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коэффициенте уплотнения 0,95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145315" y="4005481"/>
            <a:ext cx="3775509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CBR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коэффициенте уплотнения 1,00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119203" y="4022708"/>
            <a:ext cx="3775509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CBR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коэффициенте уплотнения 1,05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71427" y="1254600"/>
            <a:ext cx="3775510" cy="47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Формовка образца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122171" y="1254600"/>
            <a:ext cx="3775510" cy="47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Начало испытания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119203" y="1247369"/>
            <a:ext cx="3914428" cy="47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Окончание испытаний</a:t>
            </a:r>
          </a:p>
        </p:txBody>
      </p:sp>
    </p:spTree>
    <p:extLst>
      <p:ext uri="{BB962C8B-B14F-4D97-AF65-F5344CB8AC3E}">
        <p14:creationId xmlns:p14="http://schemas.microsoft.com/office/powerpoint/2010/main" val="2279334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71476" y="7620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Исследованные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золошлаковые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смеси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7E2361F5-947D-4C5C-B4F0-519D93A55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367740"/>
              </p:ext>
            </p:extLst>
          </p:nvPr>
        </p:nvGraphicFramePr>
        <p:xfrm>
          <a:off x="1384360" y="949152"/>
          <a:ext cx="1007220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784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Гранулометрический (зерновой) состав ЗШС из отвала ТЭЦ-4  г. Омска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689FA00F-D922-4F45-A8CD-F709E846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2304" r="726" b="7091"/>
          <a:stretch>
            <a:fillRect/>
          </a:stretch>
        </p:blipFill>
        <p:spPr bwMode="auto">
          <a:xfrm>
            <a:off x="2347912" y="1257300"/>
            <a:ext cx="7496175" cy="52546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845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Гранулометрический (зерновой) состав ЗШС из отвалов различных ТЭЦ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785B040E-08B0-4552-B8CB-D5481D3B8CE3}"/>
              </a:ext>
            </a:extLst>
          </p:cNvPr>
          <p:cNvGrpSpPr>
            <a:grpSpLocks/>
          </p:cNvGrpSpPr>
          <p:nvPr/>
        </p:nvGrpSpPr>
        <p:grpSpPr bwMode="auto">
          <a:xfrm>
            <a:off x="1504335" y="1257300"/>
            <a:ext cx="9383306" cy="4730545"/>
            <a:chOff x="140964" y="1168388"/>
            <a:chExt cx="7956860" cy="445662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CA16619-BB25-4119-B806-336080A61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45" y="1168388"/>
              <a:ext cx="3447628" cy="2088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EB9E8E-81B4-4303-83D6-8935761BD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64" y="3501008"/>
              <a:ext cx="4441092" cy="212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14">
              <a:extLst>
                <a:ext uri="{FF2B5EF4-FFF2-40B4-BE49-F238E27FC236}">
                  <a16:creationId xmlns:a16="http://schemas.microsoft.com/office/drawing/2014/main" id="{B2B5F977-AD99-4400-9852-62130BF80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" t="1865" r="1714" b="4596"/>
            <a:stretch>
              <a:fillRect/>
            </a:stretch>
          </p:blipFill>
          <p:spPr bwMode="auto">
            <a:xfrm>
              <a:off x="3702830" y="1168388"/>
              <a:ext cx="4389920" cy="2088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629">
              <a:extLst>
                <a:ext uri="{FF2B5EF4-FFF2-40B4-BE49-F238E27FC236}">
                  <a16:creationId xmlns:a16="http://schemas.microsoft.com/office/drawing/2014/main" id="{C490DF85-6977-4316-8F5F-AF2FBFF531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" t="12050" r="778" b="978"/>
            <a:stretch>
              <a:fillRect/>
            </a:stretch>
          </p:blipFill>
          <p:spPr bwMode="auto">
            <a:xfrm>
              <a:off x="4717299" y="3501008"/>
              <a:ext cx="3380525" cy="212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C8F7A4-17D9-4A04-87C1-BEFE2014EB85}"/>
              </a:ext>
            </a:extLst>
          </p:cNvPr>
          <p:cNvSpPr/>
          <p:nvPr/>
        </p:nvSpPr>
        <p:spPr bwMode="auto">
          <a:xfrm>
            <a:off x="130629" y="5914320"/>
            <a:ext cx="12061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defRPr/>
            </a:pPr>
            <a:r>
              <a:rPr lang="ru-RU" sz="2800" dirty="0">
                <a:ea typeface="Calibri" pitchFamily="34" charset="0"/>
                <a:cs typeface="Times New Roman" pitchFamily="18" charset="0"/>
              </a:rPr>
              <a:t>По гранулометрическому составу большинство ЗШС соответствуют пескам мелким и пескам пылеватым</a:t>
            </a:r>
          </a:p>
        </p:txBody>
      </p:sp>
    </p:spTree>
    <p:extLst>
      <p:ext uri="{BB962C8B-B14F-4D97-AF65-F5344CB8AC3E}">
        <p14:creationId xmlns:p14="http://schemas.microsoft.com/office/powerpoint/2010/main" val="5561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371475" y="1031148"/>
            <a:ext cx="11496675" cy="1996945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опытного строительства - полигона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этапе исследований свойств материала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243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A02681E-5499-49EC-AFC2-A60197D44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2410" y="3677507"/>
            <a:ext cx="2789747" cy="302809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877C3A7-7115-4B5B-B5FF-0CE592317888}"/>
              </a:ext>
            </a:extLst>
          </p:cNvPr>
          <p:cNvSpPr txBox="1">
            <a:spLocks/>
          </p:cNvSpPr>
          <p:nvPr/>
        </p:nvSpPr>
        <p:spPr bwMode="auto">
          <a:xfrm>
            <a:off x="371475" y="3732942"/>
            <a:ext cx="7901668" cy="298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Апробирование технологий </a:t>
            </a:r>
          </a:p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Геосинтетические</a:t>
            </a:r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материалы»:</a:t>
            </a:r>
          </a:p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армирование</a:t>
            </a:r>
          </a:p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гидроизоляция </a:t>
            </a:r>
          </a:p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борьба с эрозией</a:t>
            </a:r>
          </a:p>
        </p:txBody>
      </p:sp>
    </p:spTree>
    <p:extLst>
      <p:ext uri="{BB962C8B-B14F-4D97-AF65-F5344CB8AC3E}">
        <p14:creationId xmlns:p14="http://schemas.microsoft.com/office/powerpoint/2010/main" val="228549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8640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Локализация крупнейших угольных отвалов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C69860C-45D2-43D8-B282-7225DAFFF7F0}"/>
              </a:ext>
            </a:extLst>
          </p:cNvPr>
          <p:cNvGrpSpPr/>
          <p:nvPr/>
        </p:nvGrpSpPr>
        <p:grpSpPr>
          <a:xfrm>
            <a:off x="0" y="1577412"/>
            <a:ext cx="11976888" cy="5280588"/>
            <a:chOff x="0" y="843980"/>
            <a:chExt cx="8982666" cy="396044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E9B891C-C8AF-4748-94D1-340DC4580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33" b="28855"/>
            <a:stretch/>
          </p:blipFill>
          <p:spPr>
            <a:xfrm>
              <a:off x="0" y="843980"/>
              <a:ext cx="8982666" cy="3960441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858CEBE-EFF4-478B-BA12-814553E7FC6B}"/>
                </a:ext>
              </a:extLst>
            </p:cNvPr>
            <p:cNvGrpSpPr/>
            <p:nvPr/>
          </p:nvGrpSpPr>
          <p:grpSpPr>
            <a:xfrm>
              <a:off x="505564" y="2292953"/>
              <a:ext cx="7974522" cy="2241995"/>
              <a:chOff x="505564" y="2292953"/>
              <a:chExt cx="7974522" cy="2241995"/>
            </a:xfrm>
          </p:grpSpPr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A5E10E75-B39B-4DF5-A232-34068F7BDB71}"/>
                  </a:ext>
                </a:extLst>
              </p:cNvPr>
              <p:cNvSpPr/>
              <p:nvPr/>
            </p:nvSpPr>
            <p:spPr>
              <a:xfrm>
                <a:off x="2822144" y="3472872"/>
                <a:ext cx="82042" cy="790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8C8CE6A9-FA91-40AB-9B45-04ED40545E14}"/>
                  </a:ext>
                </a:extLst>
              </p:cNvPr>
              <p:cNvSpPr/>
              <p:nvPr/>
            </p:nvSpPr>
            <p:spPr>
              <a:xfrm>
                <a:off x="2134479" y="3323704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71A283E8-B936-48D8-ADB1-BB1FBA23C0A1}"/>
                  </a:ext>
                </a:extLst>
              </p:cNvPr>
              <p:cNvSpPr/>
              <p:nvPr/>
            </p:nvSpPr>
            <p:spPr>
              <a:xfrm>
                <a:off x="2771427" y="2431679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534E043E-1424-4528-A9D4-828A1A165780}"/>
                  </a:ext>
                </a:extLst>
              </p:cNvPr>
              <p:cNvSpPr/>
              <p:nvPr/>
            </p:nvSpPr>
            <p:spPr>
              <a:xfrm>
                <a:off x="2822144" y="2568913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3F0E32C1-7CC8-4B91-ABC5-72D401288650}"/>
                  </a:ext>
                </a:extLst>
              </p:cNvPr>
              <p:cNvSpPr/>
              <p:nvPr/>
            </p:nvSpPr>
            <p:spPr>
              <a:xfrm>
                <a:off x="2690876" y="3020893"/>
                <a:ext cx="80551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FC5627A3-1AC1-4158-BCCF-D691F1F3DF85}"/>
                  </a:ext>
                </a:extLst>
              </p:cNvPr>
              <p:cNvSpPr/>
              <p:nvPr/>
            </p:nvSpPr>
            <p:spPr>
              <a:xfrm>
                <a:off x="4409291" y="2737474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32484042-2D80-4B85-B253-5991104589C9}"/>
                  </a:ext>
                </a:extLst>
              </p:cNvPr>
              <p:cNvSpPr/>
              <p:nvPr/>
            </p:nvSpPr>
            <p:spPr>
              <a:xfrm>
                <a:off x="3761902" y="2292953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381271D7-846D-4F86-9250-38B72AEB16FA}"/>
                  </a:ext>
                </a:extLst>
              </p:cNvPr>
              <p:cNvSpPr/>
              <p:nvPr/>
            </p:nvSpPr>
            <p:spPr>
              <a:xfrm>
                <a:off x="4652435" y="3692149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DEE1FBA9-9E6A-4652-A0B8-D10BC40DC65B}"/>
                  </a:ext>
                </a:extLst>
              </p:cNvPr>
              <p:cNvSpPr/>
              <p:nvPr/>
            </p:nvSpPr>
            <p:spPr>
              <a:xfrm>
                <a:off x="4850829" y="3735407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3B794B0C-A0EF-44EB-A32C-F67D7B260D9E}"/>
                  </a:ext>
                </a:extLst>
              </p:cNvPr>
              <p:cNvSpPr/>
              <p:nvPr/>
            </p:nvSpPr>
            <p:spPr>
              <a:xfrm>
                <a:off x="4034879" y="3710049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E36E6F7C-03FE-4169-BFA0-FF78B868F25D}"/>
                  </a:ext>
                </a:extLst>
              </p:cNvPr>
              <p:cNvSpPr/>
              <p:nvPr/>
            </p:nvSpPr>
            <p:spPr>
              <a:xfrm>
                <a:off x="3854386" y="3586239"/>
                <a:ext cx="80551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B818B691-2192-4C5D-A3FF-E8478361A4D5}"/>
                  </a:ext>
                </a:extLst>
              </p:cNvPr>
              <p:cNvSpPr/>
              <p:nvPr/>
            </p:nvSpPr>
            <p:spPr>
              <a:xfrm>
                <a:off x="3406882" y="3589223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883CF5EB-CB5C-4C24-A2CE-662E3222455C}"/>
                  </a:ext>
                </a:extLst>
              </p:cNvPr>
              <p:cNvSpPr/>
              <p:nvPr/>
            </p:nvSpPr>
            <p:spPr>
              <a:xfrm>
                <a:off x="3366606" y="3469888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DF8D6AF9-1CB1-4DA4-A9D9-CDC352F18C76}"/>
                  </a:ext>
                </a:extLst>
              </p:cNvPr>
              <p:cNvSpPr/>
              <p:nvPr/>
            </p:nvSpPr>
            <p:spPr>
              <a:xfrm>
                <a:off x="3559034" y="3431105"/>
                <a:ext cx="80551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CC1A4E5A-6B0A-42BF-A52F-61635163BAD7}"/>
                  </a:ext>
                </a:extLst>
              </p:cNvPr>
              <p:cNvSpPr/>
              <p:nvPr/>
            </p:nvSpPr>
            <p:spPr>
              <a:xfrm>
                <a:off x="3517267" y="3334146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B32CAF7B-8979-482D-B3A6-9D389F1EB3F7}"/>
                  </a:ext>
                </a:extLst>
              </p:cNvPr>
              <p:cNvSpPr/>
              <p:nvPr/>
            </p:nvSpPr>
            <p:spPr>
              <a:xfrm>
                <a:off x="3979688" y="3450497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CE05141C-9580-4D2A-9C25-5F29F290B759}"/>
                  </a:ext>
                </a:extLst>
              </p:cNvPr>
              <p:cNvSpPr/>
              <p:nvPr/>
            </p:nvSpPr>
            <p:spPr>
              <a:xfrm>
                <a:off x="5268499" y="3774191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91E26295-A136-4284-B118-38175CEBEE36}"/>
                  </a:ext>
                </a:extLst>
              </p:cNvPr>
              <p:cNvSpPr/>
              <p:nvPr/>
            </p:nvSpPr>
            <p:spPr>
              <a:xfrm>
                <a:off x="7227075" y="3105918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C3341B1E-AB5C-4613-8399-D8B0CCE9963B}"/>
                  </a:ext>
                </a:extLst>
              </p:cNvPr>
              <p:cNvSpPr/>
              <p:nvPr/>
            </p:nvSpPr>
            <p:spPr>
              <a:xfrm>
                <a:off x="6488693" y="3284920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B79C2D4A-59EC-4E0D-8DC9-9774B9DE9E71}"/>
                  </a:ext>
                </a:extLst>
              </p:cNvPr>
              <p:cNvSpPr/>
              <p:nvPr/>
            </p:nvSpPr>
            <p:spPr>
              <a:xfrm>
                <a:off x="8398044" y="2722557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BC8D7E8F-F6B8-4380-910E-5553C472CBAD}"/>
                  </a:ext>
                </a:extLst>
              </p:cNvPr>
              <p:cNvSpPr/>
              <p:nvPr/>
            </p:nvSpPr>
            <p:spPr>
              <a:xfrm>
                <a:off x="6939181" y="2603222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3A1B8AB3-4C62-4C11-9B34-ABE14FC82AF0}"/>
                  </a:ext>
                </a:extLst>
              </p:cNvPr>
              <p:cNvSpPr/>
              <p:nvPr/>
            </p:nvSpPr>
            <p:spPr>
              <a:xfrm>
                <a:off x="2723693" y="2489855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2A04F570-9109-4EE9-A04E-1EFCB48BC400}"/>
                  </a:ext>
                </a:extLst>
              </p:cNvPr>
              <p:cNvSpPr/>
              <p:nvPr/>
            </p:nvSpPr>
            <p:spPr>
              <a:xfrm>
                <a:off x="5833845" y="3249120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EF773C26-EC2E-401F-AF5E-BFEAC2051B46}"/>
                  </a:ext>
                </a:extLst>
              </p:cNvPr>
              <p:cNvSpPr/>
              <p:nvPr/>
            </p:nvSpPr>
            <p:spPr>
              <a:xfrm>
                <a:off x="5875612" y="3156635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1422411E-9248-4AED-9E02-2D8AA2601FC3}"/>
                  </a:ext>
                </a:extLst>
              </p:cNvPr>
              <p:cNvSpPr/>
              <p:nvPr/>
            </p:nvSpPr>
            <p:spPr>
              <a:xfrm>
                <a:off x="5082039" y="2840399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7903E3A8-226B-4640-BA45-0AA499D005DC}"/>
                  </a:ext>
                </a:extLst>
              </p:cNvPr>
              <p:cNvSpPr/>
              <p:nvPr/>
            </p:nvSpPr>
            <p:spPr>
              <a:xfrm>
                <a:off x="5141706" y="3231219"/>
                <a:ext cx="82043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F1389DEE-A8C7-483F-B858-F6713A8AC5AF}"/>
                  </a:ext>
                </a:extLst>
              </p:cNvPr>
              <p:cNvSpPr/>
              <p:nvPr/>
            </p:nvSpPr>
            <p:spPr>
              <a:xfrm>
                <a:off x="1014227" y="4190370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56EE0439-ECCF-4CB8-AC3C-996626EEE361}"/>
                  </a:ext>
                </a:extLst>
              </p:cNvPr>
              <p:cNvSpPr/>
              <p:nvPr/>
            </p:nvSpPr>
            <p:spPr>
              <a:xfrm>
                <a:off x="505564" y="4111311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7BC3BBAD-BD21-4AFD-89F7-8E3006504930}"/>
                  </a:ext>
                </a:extLst>
              </p:cNvPr>
              <p:cNvSpPr/>
              <p:nvPr/>
            </p:nvSpPr>
            <p:spPr>
              <a:xfrm>
                <a:off x="611474" y="4269429"/>
                <a:ext cx="80551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591F88D7-3A43-454E-8B31-939921D21065}"/>
                  </a:ext>
                </a:extLst>
              </p:cNvPr>
              <p:cNvSpPr/>
              <p:nvPr/>
            </p:nvSpPr>
            <p:spPr>
              <a:xfrm>
                <a:off x="611474" y="2941833"/>
                <a:ext cx="80551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4282B20C-28C4-4FB1-92B3-A606A2282164}"/>
                  </a:ext>
                </a:extLst>
              </p:cNvPr>
              <p:cNvSpPr/>
              <p:nvPr/>
            </p:nvSpPr>
            <p:spPr>
              <a:xfrm>
                <a:off x="6570735" y="4159045"/>
                <a:ext cx="82043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6CCE3D36-0D69-42A6-817E-388C3E23F20D}"/>
                  </a:ext>
                </a:extLst>
              </p:cNvPr>
              <p:cNvSpPr/>
              <p:nvPr/>
            </p:nvSpPr>
            <p:spPr>
              <a:xfrm>
                <a:off x="6721396" y="3971093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74B912B5-A029-4DF3-AAEF-CD0BFF6E7A75}"/>
                  </a:ext>
                </a:extLst>
              </p:cNvPr>
              <p:cNvSpPr/>
              <p:nvPr/>
            </p:nvSpPr>
            <p:spPr>
              <a:xfrm>
                <a:off x="6567752" y="3983026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34FFB23C-DB98-4E06-9167-00B1C8AFE6D9}"/>
                  </a:ext>
                </a:extLst>
              </p:cNvPr>
              <p:cNvSpPr/>
              <p:nvPr/>
            </p:nvSpPr>
            <p:spPr>
              <a:xfrm>
                <a:off x="6555819" y="4454397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D7CE7A9C-A27A-401D-AD8A-408B42E7AE68}"/>
                  </a:ext>
                </a:extLst>
              </p:cNvPr>
              <p:cNvSpPr/>
              <p:nvPr/>
            </p:nvSpPr>
            <p:spPr>
              <a:xfrm>
                <a:off x="6520018" y="4455889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ECCE98F0-30AC-4298-9387-D66438722DEE}"/>
                  </a:ext>
                </a:extLst>
              </p:cNvPr>
              <p:cNvSpPr/>
              <p:nvPr/>
            </p:nvSpPr>
            <p:spPr>
              <a:xfrm>
                <a:off x="6108315" y="3862201"/>
                <a:ext cx="80551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B914B498-9B23-40FA-AF5E-5635E8235598}"/>
                  </a:ext>
                </a:extLst>
              </p:cNvPr>
              <p:cNvSpPr/>
              <p:nvPr/>
            </p:nvSpPr>
            <p:spPr>
              <a:xfrm>
                <a:off x="686058" y="3562372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5080F33E-66DB-4E76-BBF4-7FB186CBF21F}"/>
                  </a:ext>
                </a:extLst>
              </p:cNvPr>
              <p:cNvSpPr/>
              <p:nvPr/>
            </p:nvSpPr>
            <p:spPr>
              <a:xfrm>
                <a:off x="833734" y="3531048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7979D1A7-9E43-4AA2-9965-2280252677E4}"/>
                  </a:ext>
                </a:extLst>
              </p:cNvPr>
              <p:cNvSpPr/>
              <p:nvPr/>
            </p:nvSpPr>
            <p:spPr>
              <a:xfrm>
                <a:off x="742742" y="3426630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69D1DD6D-6FE8-436F-BB73-4FD271338825}"/>
                  </a:ext>
                </a:extLst>
              </p:cNvPr>
              <p:cNvSpPr/>
              <p:nvPr/>
            </p:nvSpPr>
            <p:spPr>
              <a:xfrm>
                <a:off x="714399" y="3328179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2E587EEE-390B-44DD-B767-465F83B8DBFD}"/>
                  </a:ext>
                </a:extLst>
              </p:cNvPr>
              <p:cNvSpPr/>
              <p:nvPr/>
            </p:nvSpPr>
            <p:spPr>
              <a:xfrm>
                <a:off x="2174755" y="3326687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CC961FAE-FFE3-41DE-AE75-950923EF4300}"/>
                  </a:ext>
                </a:extLst>
              </p:cNvPr>
              <p:cNvSpPr/>
              <p:nvPr/>
            </p:nvSpPr>
            <p:spPr>
              <a:xfrm>
                <a:off x="2010670" y="3353537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66E77F7C-8948-4067-B6E2-F5C0DF129F26}"/>
                  </a:ext>
                </a:extLst>
              </p:cNvPr>
              <p:cNvSpPr/>
              <p:nvPr/>
            </p:nvSpPr>
            <p:spPr>
              <a:xfrm>
                <a:off x="2168788" y="3026860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76707129-6B1F-4833-9B11-6F433F1E5024}"/>
                  </a:ext>
                </a:extLst>
              </p:cNvPr>
              <p:cNvSpPr/>
              <p:nvPr/>
            </p:nvSpPr>
            <p:spPr>
              <a:xfrm>
                <a:off x="2156854" y="3064151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2017AA74-5D58-4252-B9B7-B849A4BDAE21}"/>
                  </a:ext>
                </a:extLst>
              </p:cNvPr>
              <p:cNvSpPr/>
              <p:nvPr/>
            </p:nvSpPr>
            <p:spPr>
              <a:xfrm>
                <a:off x="2098678" y="3180502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7EAD9238-6106-4CED-9AA7-3319696B6B9E}"/>
                  </a:ext>
                </a:extLst>
              </p:cNvPr>
              <p:cNvSpPr/>
              <p:nvPr/>
            </p:nvSpPr>
            <p:spPr>
              <a:xfrm>
                <a:off x="2212046" y="3392321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DE04C099-C87C-41A3-9DAF-547C5A379B0C}"/>
                  </a:ext>
                </a:extLst>
              </p:cNvPr>
              <p:cNvSpPr/>
              <p:nvPr/>
            </p:nvSpPr>
            <p:spPr>
              <a:xfrm>
                <a:off x="2094204" y="3580273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22866BEF-F64C-41FF-BC83-8E87A8AB2321}"/>
                  </a:ext>
                </a:extLst>
              </p:cNvPr>
              <p:cNvSpPr/>
              <p:nvPr/>
            </p:nvSpPr>
            <p:spPr>
              <a:xfrm>
                <a:off x="2277680" y="3466905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A9B72D3B-CBCA-43DA-8616-A2615D722B92}"/>
                  </a:ext>
                </a:extLst>
              </p:cNvPr>
              <p:cNvSpPr/>
              <p:nvPr/>
            </p:nvSpPr>
            <p:spPr>
              <a:xfrm>
                <a:off x="2125529" y="3469888"/>
                <a:ext cx="82043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1F106CD1-24C3-48ED-8C63-163724B2AA13}"/>
                  </a:ext>
                </a:extLst>
              </p:cNvPr>
              <p:cNvSpPr/>
              <p:nvPr/>
            </p:nvSpPr>
            <p:spPr>
              <a:xfrm>
                <a:off x="1951003" y="3598173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498364E7-2C1F-42FD-91C5-BF7922B1D112}"/>
                  </a:ext>
                </a:extLst>
              </p:cNvPr>
              <p:cNvSpPr/>
              <p:nvPr/>
            </p:nvSpPr>
            <p:spPr>
              <a:xfrm>
                <a:off x="1683991" y="3353537"/>
                <a:ext cx="82043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AFFBBB74-1097-4225-A247-50011D11C043}"/>
                  </a:ext>
                </a:extLst>
              </p:cNvPr>
              <p:cNvSpPr/>
              <p:nvPr/>
            </p:nvSpPr>
            <p:spPr>
              <a:xfrm>
                <a:off x="1227537" y="2710623"/>
                <a:ext cx="82043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3E786638-F396-46B0-98D5-17EED5010F75}"/>
                  </a:ext>
                </a:extLst>
              </p:cNvPr>
              <p:cNvSpPr/>
              <p:nvPr/>
            </p:nvSpPr>
            <p:spPr>
              <a:xfrm>
                <a:off x="1264830" y="2718081"/>
                <a:ext cx="80551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B4A5B31A-46AD-48C5-A06B-AD97096D3638}"/>
                  </a:ext>
                </a:extLst>
              </p:cNvPr>
              <p:cNvSpPr/>
              <p:nvPr/>
            </p:nvSpPr>
            <p:spPr>
              <a:xfrm>
                <a:off x="3468041" y="3648890"/>
                <a:ext cx="82043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4B77F313-2AF1-4328-BE0A-FFB32879350D}"/>
                  </a:ext>
                </a:extLst>
              </p:cNvPr>
              <p:cNvSpPr/>
              <p:nvPr/>
            </p:nvSpPr>
            <p:spPr>
              <a:xfrm>
                <a:off x="5146181" y="3786124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DD26DA32-21F0-49DE-B716-23CC65FD50A7}"/>
                  </a:ext>
                </a:extLst>
              </p:cNvPr>
              <p:cNvSpPr/>
              <p:nvPr/>
            </p:nvSpPr>
            <p:spPr>
              <a:xfrm>
                <a:off x="3600801" y="3544472"/>
                <a:ext cx="82042" cy="79060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208A6F52-7CBF-4872-89A0-B71F3C06B359}"/>
                  </a:ext>
                </a:extLst>
              </p:cNvPr>
              <p:cNvSpPr/>
              <p:nvPr/>
            </p:nvSpPr>
            <p:spPr>
              <a:xfrm>
                <a:off x="4773261" y="3760766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D03E61EE-1273-4BEF-8264-8834763CCC1B}"/>
                  </a:ext>
                </a:extLst>
              </p:cNvPr>
              <p:cNvSpPr/>
              <p:nvPr/>
            </p:nvSpPr>
            <p:spPr>
              <a:xfrm>
                <a:off x="3120480" y="3437071"/>
                <a:ext cx="82042" cy="77567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id="{54E8E27C-AA95-4246-B520-3D4F58B0BF0F}"/>
                  </a:ext>
                </a:extLst>
              </p:cNvPr>
              <p:cNvSpPr/>
              <p:nvPr/>
            </p:nvSpPr>
            <p:spPr>
              <a:xfrm>
                <a:off x="3836486" y="3405746"/>
                <a:ext cx="82042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D53724B9-FAE5-4AB5-AC26-43DB857FD76D}"/>
                  </a:ext>
                </a:extLst>
              </p:cNvPr>
              <p:cNvSpPr/>
              <p:nvPr/>
            </p:nvSpPr>
            <p:spPr>
              <a:xfrm>
                <a:off x="3924495" y="3572815"/>
                <a:ext cx="82043" cy="79059"/>
              </a:xfrm>
              <a:prstGeom prst="ellipse">
                <a:avLst/>
              </a:prstGeom>
              <a:gradFill>
                <a:gsLst>
                  <a:gs pos="20000">
                    <a:schemeClr val="bg1">
                      <a:lumMod val="65000"/>
                    </a:schemeClr>
                  </a:gs>
                  <a:gs pos="65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r="100000" b="100000"/>
                </a:path>
              </a:gra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24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061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опытного участка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026722"/>
            <a:ext cx="274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\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5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Рисунок 11" descr="280920100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"/>
          <a:stretch/>
        </p:blipFill>
        <p:spPr bwMode="auto">
          <a:xfrm>
            <a:off x="371476" y="4252680"/>
            <a:ext cx="3663371" cy="24733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4" descr="P10101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2" b="19248"/>
          <a:stretch/>
        </p:blipFill>
        <p:spPr bwMode="auto">
          <a:xfrm>
            <a:off x="8247616" y="4246241"/>
            <a:ext cx="3588398" cy="2484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8" descr="P1010166"/>
          <p:cNvPicPr>
            <a:picLocks noChangeAspect="1"/>
          </p:cNvPicPr>
          <p:nvPr/>
        </p:nvPicPr>
        <p:blipFill rotWithShape="1"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182"/>
          <a:stretch/>
        </p:blipFill>
        <p:spPr bwMode="auto">
          <a:xfrm>
            <a:off x="4297680" y="4246432"/>
            <a:ext cx="3647440" cy="24846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Рисунок 16" descr="SDC12410"/>
          <p:cNvPicPr>
            <a:picLocks noChangeAspect="1"/>
          </p:cNvPicPr>
          <p:nvPr/>
        </p:nvPicPr>
        <p:blipFill rotWithShape="1">
          <a:blip r:embed="rId6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 b="30469"/>
          <a:stretch/>
        </p:blipFill>
        <p:spPr bwMode="auto">
          <a:xfrm>
            <a:off x="371475" y="1245397"/>
            <a:ext cx="5368539" cy="2349838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71475" y="704850"/>
            <a:ext cx="5368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Участок из ЗШС Омской ТЭЦ-5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467476" y="704850"/>
            <a:ext cx="5368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Участок из суглинка пылеватого</a:t>
            </a:r>
          </a:p>
        </p:txBody>
      </p:sp>
      <p:pic>
        <p:nvPicPr>
          <p:cNvPr id="59" name="Рисунок 13" descr="SDC126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 b="23739"/>
          <a:stretch/>
        </p:blipFill>
        <p:spPr bwMode="auto">
          <a:xfrm>
            <a:off x="6467475" y="1245397"/>
            <a:ext cx="5368539" cy="2345153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371475" y="3784576"/>
            <a:ext cx="3663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Откос из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георешетки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297680" y="3784576"/>
            <a:ext cx="3647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Комплексное укрепление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8247616" y="3784575"/>
            <a:ext cx="3690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Лоток для увлажнения ЗП</a:t>
            </a:r>
          </a:p>
        </p:txBody>
      </p:sp>
    </p:spTree>
    <p:extLst>
      <p:ext uri="{BB962C8B-B14F-4D97-AF65-F5344CB8AC3E}">
        <p14:creationId xmlns:p14="http://schemas.microsoft.com/office/powerpoint/2010/main" val="368821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4000" spc="-1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опытного участка земляного полотна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087" name="Рисунок 3" descr="термоко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10001"/>
          <a:stretch>
            <a:fillRect/>
          </a:stretch>
        </p:blipFill>
        <p:spPr bwMode="auto">
          <a:xfrm>
            <a:off x="152400" y="1317401"/>
            <a:ext cx="7015106" cy="1798794"/>
          </a:xfrm>
          <a:prstGeom prst="rect">
            <a:avLst/>
          </a:prstGeom>
          <a:noFill/>
          <a:ln w="6350">
            <a:solidFill>
              <a:srgbClr val="000000"/>
            </a:solidFill>
          </a:ln>
          <a:extLst/>
        </p:spPr>
      </p:pic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05" name="Picture 1" descr="Совмещенные_графики-Оп_Пр-е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1470"/>
            <a:ext cx="7015106" cy="318262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01005" y="829779"/>
            <a:ext cx="4698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Укладка МЦДТ 0922 (</a:t>
            </a:r>
            <a:r>
              <a:rPr kumimoji="0" lang="ru-RU" sz="2400" b="0" i="0" u="none" strike="noStrike" kern="12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термокосы</a:t>
            </a:r>
            <a:r>
              <a:rPr kumimoji="0" lang="ru-RU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</a:t>
            </a:r>
            <a:endParaRPr kumimoji="0" lang="ru-RU" sz="24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879982"/>
            <a:ext cx="70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Схема укладки датчиков температуры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3165128"/>
            <a:ext cx="70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Результаты трехлетнего мониторинга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" descr="SDC129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05" y="1324356"/>
            <a:ext cx="2269100" cy="17987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SDC130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604" y="1324356"/>
            <a:ext cx="2295786" cy="17987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280143" y="3221006"/>
            <a:ext cx="4719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Датчики МЦДТ 0922 и контроллер ПКЦД-1/16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18" name="Picture 6" descr="http://www.kipis.ru/upload/images/3634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43" y="4117590"/>
            <a:ext cx="3000543" cy="27165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omsketalon.ru/0922_podv/1-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85" y="4117591"/>
            <a:ext cx="1718705" cy="271649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876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1182136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морозного пучения ЗШС 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опытном участке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130" name="Picture 2" descr="Насыпь-Уч_сугл_ЗШС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2718" r="-70"/>
          <a:stretch/>
        </p:blipFill>
        <p:spPr bwMode="auto">
          <a:xfrm>
            <a:off x="371475" y="2369484"/>
            <a:ext cx="11664337" cy="382013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71475" y="1723951"/>
            <a:ext cx="11471183" cy="4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Схема нивелирования опытного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338946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075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1575" r="1553" b="4138"/>
          <a:stretch>
            <a:fillRect/>
          </a:stretch>
        </p:blipFill>
        <p:spPr bwMode="auto">
          <a:xfrm>
            <a:off x="6096001" y="2184400"/>
            <a:ext cx="5924550" cy="364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/>
          <a:stretch/>
        </p:blipFill>
        <p:spPr>
          <a:xfrm>
            <a:off x="371475" y="2211388"/>
            <a:ext cx="5476875" cy="36189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71474" y="1631951"/>
            <a:ext cx="5476875" cy="4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Выполнение сьемки по точкам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096001" y="1658939"/>
            <a:ext cx="5924550" cy="4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определения превышений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42950" y="0"/>
            <a:ext cx="11449050" cy="118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Исследование морозного пучения ЗШС </a:t>
            </a:r>
            <a:br>
              <a:rPr kumimoji="0" lang="ru-RU" alt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alt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опытном участке</a:t>
            </a:r>
          </a:p>
        </p:txBody>
      </p:sp>
    </p:spTree>
    <p:extLst>
      <p:ext uri="{BB962C8B-B14F-4D97-AF65-F5344CB8AC3E}">
        <p14:creationId xmlns:p14="http://schemas.microsoft.com/office/powerpoint/2010/main" val="4529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42950" y="189982"/>
            <a:ext cx="11449050" cy="118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>
              <a:defRPr/>
            </a:pPr>
            <a:r>
              <a:rPr lang="ru-RU" alt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Степень </a:t>
            </a:r>
            <a:r>
              <a:rPr lang="ru-RU" altLang="ru-RU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пучинистости</a:t>
            </a:r>
            <a:r>
              <a:rPr lang="ru-RU" alt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грунтов опытного участка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C00C7DB2-FF97-4397-A21F-8924D95DF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80133"/>
              </p:ext>
            </p:extLst>
          </p:nvPr>
        </p:nvGraphicFramePr>
        <p:xfrm>
          <a:off x="1157412" y="1409697"/>
          <a:ext cx="10183688" cy="525831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75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8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2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4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грунта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Влажность грунта перед началом промерзания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по массе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Максимальная вертикальная деформация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покрытия </a:t>
                      </a:r>
                      <a:r>
                        <a:rPr lang="en-US" sz="1400">
                          <a:effectLst/>
                        </a:rPr>
                        <a:t>h</a:t>
                      </a:r>
                      <a:r>
                        <a:rPr lang="en-US" sz="1400" baseline="-25000">
                          <a:effectLst/>
                        </a:rPr>
                        <a:t>f</a:t>
                      </a:r>
                      <a:r>
                        <a:rPr lang="ru-RU" sz="1400">
                          <a:effectLst/>
                        </a:rPr>
                        <a:t>, м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Относительная деформация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пучения </a:t>
                      </a:r>
                      <a:r>
                        <a:rPr lang="ru-RU" sz="1400" dirty="0" err="1">
                          <a:effectLst/>
                        </a:rPr>
                        <a:t>ε</a:t>
                      </a:r>
                      <a:r>
                        <a:rPr lang="ru-RU" sz="1400" baseline="-25000" dirty="0" err="1">
                          <a:effectLst/>
                        </a:rPr>
                        <a:t>f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д. ед.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пучинистости</a:t>
                      </a:r>
                      <a:r>
                        <a:rPr lang="ru-RU" sz="1400" dirty="0">
                          <a:effectLst/>
                        </a:rPr>
                        <a:t> по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ГОСТ 25100-2011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4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тип местности по условиям увлажнения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ЗШС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0,018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0,015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accent6"/>
                          </a:solidFill>
                          <a:effectLst/>
                        </a:rPr>
                        <a:t>слабопучинистый</a:t>
                      </a:r>
                      <a:endParaRPr lang="ru-RU" sz="1400" b="1" dirty="0">
                        <a:solidFill>
                          <a:schemeClr val="accent6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Суглинок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0,053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0,066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среднепучинистый</a:t>
                      </a:r>
                      <a:endParaRPr kumimoji="0" lang="ru-RU" sz="14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4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тип местности по условиям увлажнения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ЗШС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0,032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0,027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accent6"/>
                          </a:solidFill>
                          <a:effectLst/>
                        </a:rPr>
                        <a:t>слабопучинистый</a:t>
                      </a:r>
                      <a:endParaRPr lang="ru-RU" sz="1400" b="1" dirty="0">
                        <a:solidFill>
                          <a:schemeClr val="accent6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Суглинок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0,072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0,090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сильнопучинистый</a:t>
                      </a:r>
                      <a:endParaRPr kumimoji="0" lang="ru-RU" sz="1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4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тип местности по условиям увлажнения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ЗШС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r>
                        <a:rPr lang="en-US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0,044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0,037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среднепучинистый</a:t>
                      </a:r>
                      <a:endParaRPr lang="ru-RU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Суглинок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0,107</a:t>
                      </a:r>
                      <a:endParaRPr lang="ru-RU" sz="14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0,134</a:t>
                      </a:r>
                      <a:endParaRPr lang="ru-RU" sz="160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сильнопучинистый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MS Mincho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894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207750" cy="1100423"/>
          </a:xfrm>
        </p:spPr>
        <p:txBody>
          <a:bodyPr anchor="ctr">
            <a:normAutofit fontScale="90000"/>
          </a:bodyPr>
          <a:lstStyle/>
          <a:p>
            <a:r>
              <a:rPr lang="ru-RU" sz="4000" spc="-8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несущей способности опытного участка из </a:t>
            </a:r>
            <a:r>
              <a:rPr lang="ru-RU" sz="4000" spc="-8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золошлаковой</a:t>
            </a:r>
            <a:r>
              <a:rPr lang="ru-RU" sz="4000" spc="-80" dirty="0">
                <a:latin typeface="Arial" panose="020B0604020202020204" pitchFamily="34" charset="0"/>
                <a:cs typeface="Arial" panose="020B0604020202020204" pitchFamily="34" charset="0"/>
              </a:rPr>
              <a:t> смеси в процессе строительства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58"/>
          <p:cNvGrpSpPr>
            <a:grpSpLocks noChangeAspect="1"/>
          </p:cNvGrpSpPr>
          <p:nvPr/>
        </p:nvGrpSpPr>
        <p:grpSpPr bwMode="auto">
          <a:xfrm>
            <a:off x="194571" y="1393372"/>
            <a:ext cx="11756129" cy="4325256"/>
            <a:chOff x="0" y="0"/>
            <a:chExt cx="63500" cy="23368"/>
          </a:xfrm>
        </p:grpSpPr>
        <p:pic>
          <p:nvPicPr>
            <p:cNvPr id="2150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178" cy="233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837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1" y="0"/>
              <a:ext cx="31179" cy="233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0929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207750" cy="1100423"/>
          </a:xfrm>
        </p:spPr>
        <p:txBody>
          <a:bodyPr anchor="ctr">
            <a:normAutofit fontScale="90000"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несущей способности опытного участка из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золошлаковой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смеси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"/>
          <a:stretch/>
        </p:blipFill>
        <p:spPr>
          <a:xfrm>
            <a:off x="345338" y="1652368"/>
            <a:ext cx="3584224" cy="22813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/>
          <a:stretch/>
        </p:blipFill>
        <p:spPr>
          <a:xfrm>
            <a:off x="4336937" y="1652368"/>
            <a:ext cx="3584224" cy="22813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Рисунок 17" descr="C:\Users\Александр\Downloads\IMG_20170731_171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5772" r="1314"/>
          <a:stretch/>
        </p:blipFill>
        <p:spPr bwMode="auto">
          <a:xfrm>
            <a:off x="8366476" y="1652368"/>
            <a:ext cx="3584224" cy="2284937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t="5947" b="7205"/>
          <a:stretch/>
        </p:blipFill>
        <p:spPr>
          <a:xfrm>
            <a:off x="345338" y="4485425"/>
            <a:ext cx="3564218" cy="21185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2" r="21063" b="33662"/>
          <a:stretch/>
        </p:blipFill>
        <p:spPr>
          <a:xfrm>
            <a:off x="4344328" y="4485646"/>
            <a:ext cx="3556401" cy="21183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b="8985"/>
          <a:stretch/>
        </p:blipFill>
        <p:spPr>
          <a:xfrm>
            <a:off x="8348542" y="4488849"/>
            <a:ext cx="3602158" cy="2133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345339" y="1190485"/>
            <a:ext cx="3584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Вырубка покрытия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44327" y="1190485"/>
            <a:ext cx="3556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Вскрытие основания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303260" y="1190485"/>
            <a:ext cx="3647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Увлажнение массива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3730" y="4023760"/>
            <a:ext cx="3595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испытаний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305329" y="4023759"/>
            <a:ext cx="3647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Отбор проб по глубине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335501" y="4041486"/>
            <a:ext cx="3615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6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влажности</a:t>
            </a:r>
          </a:p>
        </p:txBody>
      </p:sp>
    </p:spTree>
    <p:extLst>
      <p:ext uri="{BB962C8B-B14F-4D97-AF65-F5344CB8AC3E}">
        <p14:creationId xmlns:p14="http://schemas.microsoft.com/office/powerpoint/2010/main" val="91885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7500" y="5816750"/>
            <a:ext cx="111296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Условные обозначения:      - значения модуля упругости определенные в ходе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лабораторных опытов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значения модуля упругости определенные в ходе опытов 2017 г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значения модуля упругости определенные в ходе опытов 2010 г.</a:t>
            </a:r>
            <a:endParaRPr lang="en-US" altLang="ru-RU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207750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Сравнение лабораторных и полевых модулей упругости при разной влажности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615000"/>
              </p:ext>
            </p:extLst>
          </p:nvPr>
        </p:nvGraphicFramePr>
        <p:xfrm>
          <a:off x="317500" y="1257301"/>
          <a:ext cx="11633200" cy="4544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Овал 1"/>
          <p:cNvSpPr/>
          <p:nvPr/>
        </p:nvSpPr>
        <p:spPr>
          <a:xfrm>
            <a:off x="3136901" y="6259364"/>
            <a:ext cx="109538" cy="109538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136901" y="5983288"/>
            <a:ext cx="109538" cy="109538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3120232" y="6504484"/>
            <a:ext cx="142875" cy="142875"/>
          </a:xfrm>
          <a:prstGeom prst="diamond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96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Разработка НТД</a:t>
            </a:r>
          </a:p>
        </p:txBody>
      </p:sp>
      <p:pic>
        <p:nvPicPr>
          <p:cNvPr id="19" name="Рисунок 18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C70C478-EBCA-45CD-B791-775AEED6A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9167" y="4863295"/>
            <a:ext cx="1633928" cy="1773525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1D9BCB7B-6BBE-470F-B952-3BD54B633880}"/>
              </a:ext>
            </a:extLst>
          </p:cNvPr>
          <p:cNvSpPr txBox="1">
            <a:spLocks/>
          </p:cNvSpPr>
          <p:nvPr/>
        </p:nvSpPr>
        <p:spPr>
          <a:xfrm>
            <a:off x="7145400" y="765574"/>
            <a:ext cx="4567695" cy="449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ОДМ (отрасль в целом)</a:t>
            </a:r>
          </a:p>
        </p:txBody>
      </p:sp>
      <p:pic>
        <p:nvPicPr>
          <p:cNvPr id="29" name="Рисунок 28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F93E094-B011-4475-8049-FC32B1B03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95" y="5868768"/>
            <a:ext cx="766164" cy="766164"/>
          </a:xfrm>
          <a:prstGeom prst="rect">
            <a:avLst/>
          </a:prstGeom>
        </p:spPr>
      </p:pic>
      <p:pic>
        <p:nvPicPr>
          <p:cNvPr id="20" name="Picture 6" descr="СТО">
            <a:extLst>
              <a:ext uri="{FF2B5EF4-FFF2-40B4-BE49-F238E27FC236}">
                <a16:creationId xmlns:a16="http://schemas.microsoft.com/office/drawing/2014/main" id="{F574301E-7C97-4920-B1B4-2073E044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5" y="1333167"/>
            <a:ext cx="2806700" cy="3959225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СТО4">
            <a:extLst>
              <a:ext uri="{FF2B5EF4-FFF2-40B4-BE49-F238E27FC236}">
                <a16:creationId xmlns:a16="http://schemas.microsoft.com/office/drawing/2014/main" id="{8EA62765-00F9-480C-86FA-91277CC5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89" y="2674119"/>
            <a:ext cx="2798762" cy="3960813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CCDCDF47-3573-49DB-84F2-AEF215D8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23" y="1258992"/>
            <a:ext cx="3411494" cy="4833434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2B627E5-F0C8-4B76-9A76-A0EBFB7FD378}"/>
              </a:ext>
            </a:extLst>
          </p:cNvPr>
          <p:cNvSpPr/>
          <p:nvPr/>
        </p:nvSpPr>
        <p:spPr>
          <a:xfrm>
            <a:off x="6827438" y="6175938"/>
            <a:ext cx="27970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Times New Roman" pitchFamily="18" charset="0"/>
              </a:rPr>
              <a:t>Взамен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Times New Roman" pitchFamily="18" charset="0"/>
              </a:rPr>
              <a:t>ВСН 185-75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Times New Roman" pitchFamily="18" charset="0"/>
              </a:rPr>
              <a:t>Действует с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Times New Roman" pitchFamily="18" charset="0"/>
              </a:rPr>
              <a:t>04.03.2013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5EA495-5012-4B88-A8C8-B8E03F2036C3}"/>
              </a:ext>
            </a:extLst>
          </p:cNvPr>
          <p:cNvSpPr/>
          <p:nvPr/>
        </p:nvSpPr>
        <p:spPr>
          <a:xfrm>
            <a:off x="806949" y="753086"/>
            <a:ext cx="40107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 (для предприятия)</a:t>
            </a:r>
          </a:p>
        </p:txBody>
      </p:sp>
    </p:spTree>
    <p:extLst>
      <p:ext uri="{BB962C8B-B14F-4D97-AF65-F5344CB8AC3E}">
        <p14:creationId xmlns:p14="http://schemas.microsoft.com/office/powerpoint/2010/main" val="227122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235ED37-2490-42A5-9208-8411A0B08C4D}"/>
              </a:ext>
            </a:extLst>
          </p:cNvPr>
          <p:cNvSpPr/>
          <p:nvPr/>
        </p:nvSpPr>
        <p:spPr>
          <a:xfrm>
            <a:off x="6679681" y="2081330"/>
            <a:ext cx="5295900" cy="4041375"/>
          </a:xfrm>
          <a:prstGeom prst="roundRect">
            <a:avLst/>
          </a:prstGeom>
          <a:solidFill>
            <a:srgbClr val="E6FAF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этапа исследований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78904" y="764221"/>
            <a:ext cx="11234191" cy="12931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Нормирование параметров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Золошлаковых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смесей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F161F9-EDC6-464C-8D92-B27BB8A3E4BE}"/>
              </a:ext>
            </a:extLst>
          </p:cNvPr>
          <p:cNvSpPr/>
          <p:nvPr/>
        </p:nvSpPr>
        <p:spPr>
          <a:xfrm>
            <a:off x="397394" y="2197716"/>
            <a:ext cx="55414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состав; </a:t>
            </a:r>
          </a:p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зерновой состав; </a:t>
            </a:r>
          </a:p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влажность; </a:t>
            </a:r>
          </a:p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насыпную плотность; </a:t>
            </a:r>
          </a:p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удельную эффективную активность природных радионуклидов; </a:t>
            </a:r>
          </a:p>
          <a:p>
            <a:pPr marL="457200" indent="-457200">
              <a:buFontTx/>
              <a:buChar char="-"/>
              <a:defRPr/>
            </a:pPr>
            <a:r>
              <a:rPr lang="ru-RU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опасности для окружающей природной среды.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566CCB-E2CA-43EE-94F3-522997C3ECEE}"/>
              </a:ext>
            </a:extLst>
          </p:cNvPr>
          <p:cNvSpPr/>
          <p:nvPr/>
        </p:nvSpPr>
        <p:spPr>
          <a:xfrm>
            <a:off x="6860655" y="2216727"/>
            <a:ext cx="49339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о качестве :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обозначение </a:t>
            </a:r>
            <a:r>
              <a:rPr lang="ru-RU" sz="20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золошлака</a:t>
            </a: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соответствии с ОДМ 218.2.031;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и адрес предприятия-поставщика;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и адрес потребителя;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и дата выдачи документа;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партии и количество </a:t>
            </a:r>
            <a:r>
              <a:rPr lang="ru-RU" sz="20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золошлака</a:t>
            </a: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 транспортных средств и номера накладных; </a:t>
            </a:r>
          </a:p>
          <a:p>
            <a:pPr marL="457200" indent="-457200">
              <a:buFontTx/>
              <a:buChar char="-"/>
              <a:defRPr/>
            </a:pP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качества </a:t>
            </a:r>
            <a:r>
              <a:rPr lang="ru-RU" sz="20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золошлака</a:t>
            </a:r>
            <a:r>
              <a:rPr lang="ru-RU" sz="20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623B881-9A89-45A1-9E72-59A12F92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704" y="5119708"/>
            <a:ext cx="1613296" cy="1613296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A9DE49D-49B6-4DE9-A8D8-7D0DC8FA83B6}"/>
              </a:ext>
            </a:extLst>
          </p:cNvPr>
          <p:cNvSpPr txBox="1">
            <a:spLocks/>
          </p:cNvSpPr>
          <p:nvPr/>
        </p:nvSpPr>
        <p:spPr>
          <a:xfrm>
            <a:off x="216418" y="6028154"/>
            <a:ext cx="7898881" cy="704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Для обеспечения характеристик ЗШО необходима проработка ППР «технологии разработки золоотвала»</a:t>
            </a:r>
          </a:p>
        </p:txBody>
      </p:sp>
    </p:spTree>
    <p:extLst>
      <p:ext uri="{BB962C8B-B14F-4D97-AF65-F5344CB8AC3E}">
        <p14:creationId xmlns:p14="http://schemas.microsoft.com/office/powerpoint/2010/main" val="101262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33413"/>
          </a:xfrm>
        </p:spPr>
        <p:txBody>
          <a:bodyPr rtlCol="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pc="-100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темы</a:t>
            </a:r>
          </a:p>
        </p:txBody>
      </p:sp>
      <p:pic>
        <p:nvPicPr>
          <p:cNvPr id="9" name="Рисунок 8" descr="C:\Users\Александр\Desktop\Диссертация\zolootva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3"/>
          <a:stretch>
            <a:fillRect/>
          </a:stretch>
        </p:blipFill>
        <p:spPr bwMode="auto">
          <a:xfrm>
            <a:off x="122238" y="901699"/>
            <a:ext cx="4251325" cy="25701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1" descr="Прорыв дамбы золоотвала ТЭС Kings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85824"/>
            <a:ext cx="4362450" cy="25622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555997"/>
            <a:ext cx="1181735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золоотвала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последствия аварии на электростанции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Kingston TVA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Техас 2008 год </a:t>
            </a:r>
          </a:p>
        </p:txBody>
      </p:sp>
      <p:pic>
        <p:nvPicPr>
          <p:cNvPr id="12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820736"/>
            <a:ext cx="261461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64008"/>
            <a:ext cx="4048125" cy="2120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164008"/>
            <a:ext cx="3890962" cy="21351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4164008"/>
            <a:ext cx="3349625" cy="21351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2238" y="6353175"/>
            <a:ext cx="11817350" cy="41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применения некондиционных грунтов при строительстве автомобильных дорог</a:t>
            </a:r>
          </a:p>
        </p:txBody>
      </p:sp>
    </p:spTree>
    <p:extLst>
      <p:ext uri="{BB962C8B-B14F-4D97-AF65-F5344CB8AC3E}">
        <p14:creationId xmlns:p14="http://schemas.microsoft.com/office/powerpoint/2010/main" val="664169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940"/>
            <a:ext cx="12192000" cy="1012798"/>
          </a:xfrm>
        </p:spPr>
        <p:txBody>
          <a:bodyPr>
            <a:noAutofit/>
          </a:bodyPr>
          <a:lstStyle/>
          <a:p>
            <a:pPr algn="ctr"/>
            <a:r>
              <a:rPr lang="ru-RU" sz="3600" spc="-130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особенности </a:t>
            </a:r>
            <a:r>
              <a:rPr lang="ru-RU" sz="3600" spc="-13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золошлаковых</a:t>
            </a:r>
            <a:r>
              <a:rPr lang="ru-RU" sz="3600" spc="-130" dirty="0">
                <a:latin typeface="Arial" panose="020B0604020202020204" pitchFamily="34" charset="0"/>
                <a:cs typeface="Arial" panose="020B0604020202020204" pitchFamily="34" charset="0"/>
              </a:rPr>
              <a:t> смесей как техногенных грунтов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110" r="4701"/>
          <a:stretch/>
        </p:blipFill>
        <p:spPr>
          <a:xfrm>
            <a:off x="3150422" y="4609153"/>
            <a:ext cx="2932037" cy="2006646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2" y="1609686"/>
            <a:ext cx="5855237" cy="2432519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1759"/>
          <a:stretch/>
        </p:blipFill>
        <p:spPr>
          <a:xfrm>
            <a:off x="181756" y="4609153"/>
            <a:ext cx="2917450" cy="2006646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521268" y="4042205"/>
            <a:ext cx="5380539" cy="733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Особенности уплотнения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24644" y="4042205"/>
            <a:ext cx="6052425" cy="733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Компоненты ЗШС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285" y="4609154"/>
            <a:ext cx="5826397" cy="2006646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21832" y="1042739"/>
            <a:ext cx="5380539" cy="733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Неоднородность сложения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096867" y="1040341"/>
            <a:ext cx="6052425" cy="733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Технология усреднения состава</a:t>
            </a:r>
          </a:p>
        </p:txBody>
      </p:sp>
      <p:pic>
        <p:nvPicPr>
          <p:cNvPr id="21" name="Рисунок 20"/>
          <p:cNvPicPr/>
          <p:nvPr/>
        </p:nvPicPr>
        <p:blipFill>
          <a:blip r:embed="rId6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2" t="27562" r="24767" b="32385"/>
          <a:stretch>
            <a:fillRect/>
          </a:stretch>
        </p:blipFill>
        <p:spPr bwMode="auto">
          <a:xfrm>
            <a:off x="6177069" y="1609685"/>
            <a:ext cx="5877613" cy="2432519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75411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стол,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159D709-FD55-4A79-80C4-5087812F2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1" r="69891" b="34750"/>
          <a:stretch/>
        </p:blipFill>
        <p:spPr>
          <a:xfrm>
            <a:off x="8786215" y="1813203"/>
            <a:ext cx="2984213" cy="30515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этапа исследований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21572" y="791879"/>
            <a:ext cx="11669885" cy="1524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Технология разработки отвала; Нормативная документация: 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отход производства после </a:t>
            </a:r>
            <a:r>
              <a:rPr lang="ru-RU" sz="3200" b="1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технологического воздействия становится </a:t>
            </a:r>
            <a:r>
              <a:rPr kumimoji="0" lang="ru-RU" sz="3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дорожно-строительным материалом</a:t>
            </a:r>
          </a:p>
        </p:txBody>
      </p:sp>
      <p:pic>
        <p:nvPicPr>
          <p:cNvPr id="27" name="Рисунок 26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DD974C-0E8F-492C-BF00-1A21607AE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511" y="2606490"/>
            <a:ext cx="3223596" cy="313876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AD03575-8369-4DE9-A599-4E8B25CBDF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396" y="3233707"/>
            <a:ext cx="3467610" cy="17134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LEGO, игру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81FE3FB-27BB-401F-9C83-A7DE2570E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824" y="2223094"/>
            <a:ext cx="1396718" cy="1748827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B3E09FD-D3BD-4002-8209-B674E4CF59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13188">
            <a:off x="2483957" y="3811305"/>
            <a:ext cx="1532371" cy="8887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7BA87D-F0F9-46EF-A2FC-27B98E8DCC8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3" y="5063177"/>
            <a:ext cx="1254657" cy="1254657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31D502BC-BF59-4AAE-952A-1DA4685D53D5}"/>
              </a:ext>
            </a:extLst>
          </p:cNvPr>
          <p:cNvSpPr txBox="1">
            <a:spLocks/>
          </p:cNvSpPr>
          <p:nvPr/>
        </p:nvSpPr>
        <p:spPr>
          <a:xfrm>
            <a:off x="1424785" y="5988659"/>
            <a:ext cx="8919365" cy="751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Рисунок 17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3F01403-B5C1-4E62-A827-CC66847839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3430">
            <a:off x="5125807" y="3996012"/>
            <a:ext cx="1532371" cy="888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24FFE-B534-4CAB-A1CD-A04CD52FD4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7" y="3432586"/>
            <a:ext cx="2035162" cy="1524407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017FDB2-A9B6-44AC-B385-0B57F6C70039}"/>
              </a:ext>
            </a:extLst>
          </p:cNvPr>
          <p:cNvSpPr/>
          <p:nvPr/>
        </p:nvSpPr>
        <p:spPr>
          <a:xfrm rot="20718344">
            <a:off x="9620173" y="3906435"/>
            <a:ext cx="3022070" cy="5767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паспорт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качества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140E4CA-3F72-4F00-BD0E-0BAE248C0BAC}"/>
              </a:ext>
            </a:extLst>
          </p:cNvPr>
          <p:cNvSpPr txBox="1">
            <a:spLocks/>
          </p:cNvSpPr>
          <p:nvPr/>
        </p:nvSpPr>
        <p:spPr>
          <a:xfrm>
            <a:off x="8971658" y="5876838"/>
            <a:ext cx="3069516" cy="727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проверка 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НТД: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ОДМ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25DCF57-8BE1-47CD-84A5-F53F88DD58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9" t="22321" r="79927" b="60268"/>
          <a:stretch/>
        </p:blipFill>
        <p:spPr>
          <a:xfrm>
            <a:off x="5840366" y="4425030"/>
            <a:ext cx="2621317" cy="198116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B8D3C88-4984-4EB3-95A0-43F8CA92D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13188">
            <a:off x="7952713" y="4345876"/>
            <a:ext cx="1532371" cy="8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2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20000">
              <a:srgbClr val="F7FAFD"/>
            </a:gs>
            <a:gs pos="64999">
              <a:srgbClr val="B5D2EC"/>
            </a:gs>
            <a:gs pos="81000">
              <a:srgbClr val="B5D2EC"/>
            </a:gs>
            <a:gs pos="100000">
              <a:srgbClr val="CEE1F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>
          <a:xfrm>
            <a:off x="347662" y="1324416"/>
            <a:ext cx="11496675" cy="1690201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Процедура проектирования </a:t>
            </a:r>
            <a:b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1049000" y="2211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9405257" y="264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8FA220-333E-4B72-97EA-223B7C014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94" y="4967065"/>
            <a:ext cx="1891012" cy="16924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437BFA-C7BE-467D-8D6D-9E60E13F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96" y="3049913"/>
            <a:ext cx="5268206" cy="35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91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насыпей земляного полотна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918" y="1657348"/>
            <a:ext cx="5927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моделирования включал</a:t>
            </a:r>
            <a:r>
              <a:rPr lang="en-US" sz="3200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параметров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геометрии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Генерация напряжений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Пластический анализ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устойчивости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r="1707"/>
          <a:stretch/>
        </p:blipFill>
        <p:spPr bwMode="auto">
          <a:xfrm>
            <a:off x="6516914" y="1657348"/>
            <a:ext cx="5120987" cy="26288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7532" r="-982" b="14026"/>
          <a:stretch/>
        </p:blipFill>
        <p:spPr bwMode="auto">
          <a:xfrm>
            <a:off x="6512767" y="4286235"/>
            <a:ext cx="5125134" cy="222140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42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насыпей земляного полотна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7744" t="7369" r="9694" b="4347"/>
          <a:stretch/>
        </p:blipFill>
        <p:spPr>
          <a:xfrm>
            <a:off x="371475" y="1771047"/>
            <a:ext cx="6780687" cy="47668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709440" y="1771047"/>
            <a:ext cx="4292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SMR –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shear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reduction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method</a:t>
            </a:r>
            <a:endParaRPr lang="ru-RU" sz="24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8242300" y="2412210"/>
          <a:ext cx="2755900" cy="1086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Уравнение" r:id="rId4" imgW="1320227" imgH="533169" progId="Equation.3">
                  <p:embed/>
                </p:oleObj>
              </mc:Choice>
              <mc:Fallback>
                <p:oleObj name="Уравнение" r:id="rId4" imgW="1320227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2300" y="2412210"/>
                        <a:ext cx="2755900" cy="1086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239000" y="3429996"/>
            <a:ext cx="4762500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ru-RU" altLang="ru-RU"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где: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с'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φ'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исходные параметры;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altLang="ru-RU" sz="24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фактическое нормальное напряжение;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altLang="ru-RU" sz="2400" i="1" baseline="-30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параметры прочности, сниженные в ходе расчета до минимальных значений, достаточных для поддержания равновесия.</a:t>
            </a:r>
            <a:endParaRPr lang="ru-RU" alt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49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742950" y="-1"/>
            <a:ext cx="11449050" cy="1248229"/>
          </a:xfrm>
        </p:spPr>
        <p:txBody>
          <a:bodyPr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расчета устойчивости откоса насыпи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22285"/>
              </p:ext>
            </p:extLst>
          </p:nvPr>
        </p:nvGraphicFramePr>
        <p:xfrm>
          <a:off x="742950" y="1310252"/>
          <a:ext cx="11167686" cy="423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83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насыпи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Величина коэффициента запаса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25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Bishop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25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Fellenius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25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Шахунянца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МКЭ (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Plaxis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0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Насыпь до 3 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(заложение 1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:4)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Насыпь до 6 м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(заложение 1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:1,5)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Насыпь до 12 м</a:t>
                      </a:r>
                      <a:endParaRPr lang="en-US" sz="2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(заложение переменное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500" b="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634ADB-4BC6-42BB-8B88-10F9A8C40E1C}"/>
              </a:ext>
            </a:extLst>
          </p:cNvPr>
          <p:cNvSpPr txBox="1">
            <a:spLocks/>
          </p:cNvSpPr>
          <p:nvPr/>
        </p:nvSpPr>
        <p:spPr>
          <a:xfrm>
            <a:off x="742950" y="5547748"/>
            <a:ext cx="11449050" cy="1248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Устойчивость земляного полотна обеспечена при «традиционном» поперечном профиле.</a:t>
            </a:r>
          </a:p>
        </p:txBody>
      </p:sp>
    </p:spTree>
    <p:extLst>
      <p:ext uri="{BB962C8B-B14F-4D97-AF65-F5344CB8AC3E}">
        <p14:creationId xmlns:p14="http://schemas.microsoft.com/office/powerpoint/2010/main" val="33281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48" cy="125730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земляного полотна из ЗШС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A5CDF-7D0C-4003-8B56-32229034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61" t="20751" r="29303" b="24359"/>
          <a:stretch/>
        </p:blipFill>
        <p:spPr>
          <a:xfrm>
            <a:off x="371476" y="1674056"/>
            <a:ext cx="6606100" cy="4306833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96E44EF-A4A8-4C70-BCC5-172692A57DD5}"/>
              </a:ext>
            </a:extLst>
          </p:cNvPr>
          <p:cNvSpPr txBox="1">
            <a:spLocks/>
          </p:cNvSpPr>
          <p:nvPr/>
        </p:nvSpPr>
        <p:spPr>
          <a:xfrm>
            <a:off x="6985929" y="1410580"/>
            <a:ext cx="4834595" cy="1631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расчетная модель введена в ОДМ 218.2.031-2013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10BE3A3-E326-4234-960A-F224964DE25C}"/>
              </a:ext>
            </a:extLst>
          </p:cNvPr>
          <p:cNvSpPr txBox="1">
            <a:spLocks/>
          </p:cNvSpPr>
          <p:nvPr/>
        </p:nvSpPr>
        <p:spPr>
          <a:xfrm>
            <a:off x="6977576" y="4349038"/>
            <a:ext cx="5214422" cy="1631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проектирования не сложнее, чем при работе с традиционными грунтами.</a:t>
            </a:r>
          </a:p>
        </p:txBody>
      </p:sp>
    </p:spTree>
    <p:extLst>
      <p:ext uri="{BB962C8B-B14F-4D97-AF65-F5344CB8AC3E}">
        <p14:creationId xmlns:p14="http://schemas.microsoft.com/office/powerpoint/2010/main" val="3130589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-3" y="0"/>
            <a:ext cx="12192001" cy="704850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356" y="881865"/>
            <a:ext cx="11635282" cy="680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России сложилась острая ситуация с отходами тепловых электростанций –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золошлаковыми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смесями, количество которых постоянно увеличивается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Исследованные ЗШС являются полностью экологически безопасными для целей строительства ( 1 класс по УЭАЕР и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класс по степени опасности для окружающей среды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700" spc="-60" dirty="0">
                <a:latin typeface="Arial" panose="020B0604020202020204" pitchFamily="34" charset="0"/>
                <a:cs typeface="Arial" panose="020B0604020202020204" pitchFamily="34" charset="0"/>
              </a:rPr>
              <a:t>Наблюдение за опытным участком показало, что поднятие поверхности покрытия за счет сил морозного пучения, на участке из суглинка тяжелого оказалось вдвое выше, чем на участке из ЗШС в тех же условиях</a:t>
            </a:r>
            <a:r>
              <a:rPr lang="en-US" sz="1700" spc="-6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Наблюдение за опытным участком показало, что ЗШС промерзает на величину почти в два раза меньше чем суглинок тяжелый в тех же условиях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alt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Недопустимое морозное пучение имеет только низкая насыпь в случае длительного предзимнего подтопления с медленным промерзанием (третий тип местности по характеру и степени увлажнения и третья схема увлажнения рабочего слоя по СП 34133.30) В этом случае необходимо применять известные методы регулирования водно-теплового режима.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показали, что возведение насыпей любых технических категории высотой до 12 метров из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золошлаковых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смесей возможно с позиции устойчивости при заложениях откосов предусмотренных СП 34.13330 для природных грунтов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93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5725" y="2061361"/>
            <a:ext cx="12192001" cy="190211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отходов теплоэнергетики для сооружения насыпей земляного полотна автомобильных дорог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3238" y="4852088"/>
            <a:ext cx="9144000" cy="57988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Опыт строительства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4" y="421029"/>
            <a:ext cx="1459293" cy="1459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20187"/>
          <a:stretch/>
        </p:blipFill>
        <p:spPr>
          <a:xfrm>
            <a:off x="9956125" y="541718"/>
            <a:ext cx="1322227" cy="131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6265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742950" y="0"/>
            <a:ext cx="11449050" cy="704850"/>
          </a:xfrm>
        </p:spPr>
        <p:txBody>
          <a:bodyPr anchor="ctr"/>
          <a:lstStyle/>
          <a:p>
            <a:r>
              <a:rPr lang="ru-RU" altLang="ru-RU" sz="3800" spc="-1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внедрения проведенных исследований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1038225"/>
            <a:ext cx="3890962" cy="22272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242888" y="3289300"/>
            <a:ext cx="119491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Результатом исследований уже стала развязка на дороге 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технической категории на 87-км ж/д перегона Михнево-Жилево в Ступинском районе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" r="-491" b="-731"/>
          <a:stretch>
            <a:fillRect/>
          </a:stretch>
        </p:blipFill>
        <p:spPr bwMode="auto">
          <a:xfrm>
            <a:off x="242888" y="1031875"/>
            <a:ext cx="3871912" cy="2233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031875"/>
            <a:ext cx="3671887" cy="22256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409575" y="6034088"/>
            <a:ext cx="11949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реализуется проект строительства транспортной развязки на пересечении </a:t>
            </a:r>
            <a:r>
              <a:rPr lang="ru-RU" alt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Лытракинского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шоссе и трассы М-5 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</a:t>
            </a: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Люберецком районе Московской области с применением ЗШС</a:t>
            </a:r>
          </a:p>
        </p:txBody>
      </p:sp>
      <p:pic>
        <p:nvPicPr>
          <p:cNvPr id="16394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4027489"/>
            <a:ext cx="3671887" cy="19748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2" b="24427"/>
          <a:stretch/>
        </p:blipFill>
        <p:spPr>
          <a:xfrm>
            <a:off x="8069263" y="4027488"/>
            <a:ext cx="3890962" cy="197485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7" b="11951"/>
          <a:stretch/>
        </p:blipFill>
        <p:spPr>
          <a:xfrm>
            <a:off x="242888" y="4022843"/>
            <a:ext cx="3871912" cy="198346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33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Требования СП 34.13330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467475" y="1892328"/>
            <a:ext cx="2762194" cy="60642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слой </a:t>
            </a:r>
            <a:endParaRPr lang="en-US" sz="3200" spc="-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C:\Users\admin\AppData\Local\Microsoft\Windows\INetCache\Content.Word\Исх_и_бермы_1_к_n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" r="48061" b="42931"/>
          <a:stretch/>
        </p:blipFill>
        <p:spPr bwMode="auto">
          <a:xfrm>
            <a:off x="89647" y="1143000"/>
            <a:ext cx="5060604" cy="29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2851841" y="1948288"/>
            <a:ext cx="2960483" cy="629094"/>
          </a:xfrm>
          <a:prstGeom prst="ellipse">
            <a:avLst/>
          </a:prstGeom>
          <a:solidFill>
            <a:srgbClr val="FF7C80">
              <a:alpha val="45098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23041" y="2577383"/>
            <a:ext cx="4789283" cy="1317872"/>
          </a:xfrm>
          <a:prstGeom prst="ellipse">
            <a:avLst/>
          </a:prstGeom>
          <a:solidFill>
            <a:srgbClr val="92D050">
              <a:alpha val="45098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41964" y="2498756"/>
            <a:ext cx="21082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411165" y="2939283"/>
            <a:ext cx="5637008" cy="9559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 насыпи </a:t>
            </a:r>
          </a:p>
          <a:p>
            <a:r>
              <a:rPr lang="ru-RU" sz="20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(насыпь ниже границы рабочего слоя)</a:t>
            </a:r>
            <a:endParaRPr lang="en-US" sz="2000" spc="-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966234" y="2147441"/>
            <a:ext cx="501241" cy="23078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966233" y="3277136"/>
            <a:ext cx="501241" cy="23078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9647" y="4549759"/>
            <a:ext cx="118878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п. 3.54. </a:t>
            </a:r>
            <a:r>
              <a:rPr lang="ru-RU" sz="2000" b="1" i="1" spc="-50" dirty="0">
                <a:latin typeface="Arial" panose="020B0604020202020204" pitchFamily="34" charset="0"/>
                <a:cs typeface="Arial" panose="020B0604020202020204" pitchFamily="34" charset="0"/>
              </a:rPr>
              <a:t>Рабочий слой земляного полотна</a:t>
            </a:r>
            <a:r>
              <a:rPr lang="ru-RU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(подстилающий грунт) - верхняя часть полотна в пределах </a:t>
            </a:r>
          </a:p>
          <a:p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от низа дорожной одежды до уровня, соответствующего 2/3 глубины промерзания конструкции, но </a:t>
            </a:r>
          </a:p>
          <a:p>
            <a:r>
              <a:rPr lang="ru-RU" sz="2000" b="1" i="1" spc="-50" dirty="0">
                <a:latin typeface="Arial" panose="020B0604020202020204" pitchFamily="34" charset="0"/>
                <a:cs typeface="Arial" panose="020B0604020202020204" pitchFamily="34" charset="0"/>
              </a:rPr>
              <a:t>не менее 1,5 м, считая от поверхности покрытия</a:t>
            </a:r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60282" y="5938032"/>
            <a:ext cx="11887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п. 7.7. </a:t>
            </a:r>
            <a:r>
              <a:rPr lang="ru-RU" sz="2000" spc="-5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Золошлаковая</a:t>
            </a:r>
            <a:r>
              <a:rPr lang="ru-RU" sz="2000" spc="-50" dirty="0">
                <a:latin typeface="Arial" panose="020B0604020202020204" pitchFamily="34" charset="0"/>
                <a:cs typeface="Arial" panose="020B0604020202020204" pitchFamily="34" charset="0"/>
              </a:rPr>
              <a:t> смесь (ЗШС) – это отход промышленности – то есть техногенные грунты относятся к специфическим грунтам.</a:t>
            </a:r>
          </a:p>
        </p:txBody>
      </p:sp>
    </p:spTree>
    <p:extLst>
      <p:ext uri="{BB962C8B-B14F-4D97-AF65-F5344CB8AC3E}">
        <p14:creationId xmlns:p14="http://schemas.microsoft.com/office/powerpoint/2010/main" val="331397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ispatcher\Desktop\Снимо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3776" y="2190741"/>
            <a:ext cx="4839749" cy="40957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52464" y="188685"/>
            <a:ext cx="11239536" cy="162102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Сооружение земляного полотна транспортной развязки на дороге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в Ступинском районе Московской области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8023" r="6274"/>
          <a:stretch>
            <a:fillRect/>
          </a:stretch>
        </p:blipFill>
        <p:spPr bwMode="auto">
          <a:xfrm>
            <a:off x="285711" y="2190741"/>
            <a:ext cx="6674387" cy="409577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0FF324D-DCFC-4A51-A76C-7ED7CC0BE0B1}"/>
              </a:ext>
            </a:extLst>
          </p:cNvPr>
          <p:cNvSpPr txBox="1">
            <a:spLocks/>
          </p:cNvSpPr>
          <p:nvPr/>
        </p:nvSpPr>
        <p:spPr>
          <a:xfrm>
            <a:off x="8563428" y="6317383"/>
            <a:ext cx="3686629" cy="52343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объект</a:t>
            </a:r>
          </a:p>
        </p:txBody>
      </p:sp>
    </p:spTree>
    <p:extLst>
      <p:ext uri="{BB962C8B-B14F-4D97-AF65-F5344CB8AC3E}">
        <p14:creationId xmlns:p14="http://schemas.microsoft.com/office/powerpoint/2010/main" val="677541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7715" y="-190525"/>
            <a:ext cx="10820440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для сооружения земляного полотна транспортной развязки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1523987"/>
            <a:ext cx="11620581" cy="497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Прямая соединительная линия 25"/>
          <p:cNvCxnSpPr/>
          <p:nvPr/>
        </p:nvCxnSpPr>
        <p:spPr>
          <a:xfrm rot="5400000">
            <a:off x="7667636" y="3190873"/>
            <a:ext cx="1524011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048507" y="2381243"/>
            <a:ext cx="1428760" cy="211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6000749" y="2571744"/>
            <a:ext cx="1238259" cy="857256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10800000">
            <a:off x="6191251" y="3619502"/>
            <a:ext cx="1809763" cy="762005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 flipH="1" flipV="1">
            <a:off x="7715261" y="3143248"/>
            <a:ext cx="1524011" cy="95250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8477267" y="2381243"/>
            <a:ext cx="476253" cy="190501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 flipH="1" flipV="1">
            <a:off x="8810644" y="2714620"/>
            <a:ext cx="285752" cy="2117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762756" y="2857497"/>
            <a:ext cx="167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Секция №4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09984" y="1809740"/>
            <a:ext cx="421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Золоотвал Каширской ГРЭС</a:t>
            </a:r>
          </a:p>
        </p:txBody>
      </p:sp>
    </p:spTree>
    <p:extLst>
      <p:ext uri="{BB962C8B-B14F-4D97-AF65-F5344CB8AC3E}">
        <p14:creationId xmlns:p14="http://schemas.microsoft.com/office/powerpoint/2010/main" val="4089585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7715" y="0"/>
            <a:ext cx="10820440" cy="939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работ при сооружении насыпи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lum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484" r="410" b="20226"/>
          <a:stretch/>
        </p:blipFill>
        <p:spPr>
          <a:xfrm>
            <a:off x="6096000" y="4000504"/>
            <a:ext cx="5810291" cy="25717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" b="11448"/>
          <a:stretch/>
        </p:blipFill>
        <p:spPr>
          <a:xfrm>
            <a:off x="6096001" y="1238235"/>
            <a:ext cx="5778484" cy="26670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lum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5" b="6024"/>
          <a:stretch/>
        </p:blipFill>
        <p:spPr>
          <a:xfrm>
            <a:off x="285709" y="4000504"/>
            <a:ext cx="5715040" cy="25717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6"/>
          <a:stretch/>
        </p:blipFill>
        <p:spPr>
          <a:xfrm>
            <a:off x="285711" y="1238235"/>
            <a:ext cx="5715039" cy="26670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602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52464" y="-190525"/>
            <a:ext cx="11239536" cy="154737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Проблемы, возникшие при строительстве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земляного полотна</a:t>
            </a:r>
          </a:p>
        </p:txBody>
      </p:sp>
      <p:pic>
        <p:nvPicPr>
          <p:cNvPr id="4098" name="Picture 2" descr="C:\Users\dispatcher\Desktop\IMG_20151015_10271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32774"/>
          <a:stretch>
            <a:fillRect/>
          </a:stretch>
        </p:blipFill>
        <p:spPr bwMode="auto">
          <a:xfrm>
            <a:off x="7524760" y="4095754"/>
            <a:ext cx="4457731" cy="24765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4100" name="Picture 4" descr="C:\Users\dispatcher\Desktop\IMG_20151015_095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09" y="1523987"/>
            <a:ext cx="7143800" cy="50482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4101" name="Picture 5" descr="C:\Users\dispatcher\Desktop\IMG_20151015_102516.jpg"/>
          <p:cNvPicPr>
            <a:picLocks noChangeAspect="1" noChangeArrowheads="1"/>
          </p:cNvPicPr>
          <p:nvPr/>
        </p:nvPicPr>
        <p:blipFill>
          <a:blip r:embed="rId5" cstate="print"/>
          <a:srcRect t="19231" r="1923" b="4113"/>
          <a:stretch>
            <a:fillRect/>
          </a:stretch>
        </p:blipFill>
        <p:spPr bwMode="auto">
          <a:xfrm>
            <a:off x="7524760" y="1523986"/>
            <a:ext cx="4457731" cy="24765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3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52464" y="-190525"/>
            <a:ext cx="11239536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 строительства земляного полотна транспортной развязки</a:t>
            </a:r>
          </a:p>
        </p:txBody>
      </p:sp>
      <p:pic>
        <p:nvPicPr>
          <p:cNvPr id="6" name="Picture 3" descr="C:\Users\dispatcher\Desktop\IMG-20151226-WA0001.jpg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8036" t="4082" r="10459"/>
          <a:stretch>
            <a:fillRect/>
          </a:stretch>
        </p:blipFill>
        <p:spPr bwMode="auto">
          <a:xfrm>
            <a:off x="4952992" y="1714488"/>
            <a:ext cx="6953299" cy="476253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4" descr="C:\Users\dispatcher\Desktop\IMG-20151226-WA0005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5067" r="29831"/>
          <a:stretch>
            <a:fillRect/>
          </a:stretch>
        </p:blipFill>
        <p:spPr bwMode="auto">
          <a:xfrm>
            <a:off x="285709" y="1714488"/>
            <a:ext cx="4572032" cy="476253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0362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52464" y="-190525"/>
            <a:ext cx="11239536" cy="141128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транспортной развязки на сегодняшний день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/>
          <a:stretch/>
        </p:blipFill>
        <p:spPr>
          <a:xfrm>
            <a:off x="143341" y="2202414"/>
            <a:ext cx="5952659" cy="3632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/>
          <a:stretch/>
        </p:blipFill>
        <p:spPr>
          <a:xfrm>
            <a:off x="6192010" y="2202415"/>
            <a:ext cx="5856652" cy="36321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36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52464" y="-285776"/>
            <a:ext cx="11239536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нарушения технологии строительства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0460" y="939800"/>
            <a:ext cx="11715832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29713" algn="just"/>
            <a:r>
              <a:rPr lang="ru-RU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отмечены некоторые размывы откосной части и местная эрозия на высоких насыпях.</a:t>
            </a:r>
          </a:p>
        </p:txBody>
      </p:sp>
      <p:pic>
        <p:nvPicPr>
          <p:cNvPr id="8194" name="Picture 2" descr="C:\Users\dispatcher\Desktop\IMG_20160511_140004.jpg"/>
          <p:cNvPicPr>
            <a:picLocks noChangeAspect="1" noChangeArrowheads="1"/>
          </p:cNvPicPr>
          <p:nvPr/>
        </p:nvPicPr>
        <p:blipFill>
          <a:blip r:embed="rId3" cstate="print">
            <a:lum contrast="7000"/>
          </a:blip>
          <a:srcRect r="2703"/>
          <a:stretch>
            <a:fillRect/>
          </a:stretch>
        </p:blipFill>
        <p:spPr bwMode="auto">
          <a:xfrm>
            <a:off x="285708" y="2044672"/>
            <a:ext cx="5810292" cy="38735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195" name="Picture 3" descr="C:\Users\dispatcher\Desktop\IMG_20160511_14024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4737"/>
          <a:stretch>
            <a:fillRect/>
          </a:stretch>
        </p:blipFill>
        <p:spPr bwMode="auto">
          <a:xfrm>
            <a:off x="6191253" y="2045024"/>
            <a:ext cx="5715039" cy="38731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10F1C3-9445-4A7E-84FE-DA429D2AB9A6}"/>
              </a:ext>
            </a:extLst>
          </p:cNvPr>
          <p:cNvSpPr/>
          <p:nvPr/>
        </p:nvSpPr>
        <p:spPr>
          <a:xfrm>
            <a:off x="333337" y="5902452"/>
            <a:ext cx="11715832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29713" algn="just"/>
            <a:r>
              <a:rPr lang="ru-RU" sz="2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Объясняется «поздним» окончанием строительных работ. Объект «ушел» в зиму без укрепления откосных частей.</a:t>
            </a:r>
          </a:p>
        </p:txBody>
      </p:sp>
    </p:spTree>
    <p:extLst>
      <p:ext uri="{BB962C8B-B14F-4D97-AF65-F5344CB8AC3E}">
        <p14:creationId xmlns:p14="http://schemas.microsoft.com/office/powerpoint/2010/main" val="258967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52464" y="-1"/>
            <a:ext cx="11239536" cy="118110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транспортной развязки в Люберецком районе Московской области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2760" t="7297" r="14130" b="6636"/>
          <a:stretch>
            <a:fillRect/>
          </a:stretch>
        </p:blipFill>
        <p:spPr bwMode="auto">
          <a:xfrm>
            <a:off x="285710" y="1714489"/>
            <a:ext cx="5810292" cy="4895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dispatcher\Desktop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2" y="1714489"/>
            <a:ext cx="5715041" cy="49141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285709" y="1238236"/>
            <a:ext cx="5810291" cy="476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67" dirty="0">
                <a:latin typeface="Arial" panose="020B0604020202020204" pitchFamily="34" charset="0"/>
                <a:cs typeface="Arial" panose="020B0604020202020204" pitchFamily="34" charset="0"/>
              </a:rPr>
              <a:t>Согласно проекту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6191251" y="1238236"/>
            <a:ext cx="5715040" cy="47625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строительства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F9C4EEB-27B0-4638-AB5B-432A7029A240}"/>
              </a:ext>
            </a:extLst>
          </p:cNvPr>
          <p:cNvSpPr txBox="1">
            <a:spLocks/>
          </p:cNvSpPr>
          <p:nvPr/>
        </p:nvSpPr>
        <p:spPr>
          <a:xfrm>
            <a:off x="8505371" y="6105186"/>
            <a:ext cx="3686629" cy="52343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объект</a:t>
            </a:r>
          </a:p>
        </p:txBody>
      </p:sp>
    </p:spTree>
    <p:extLst>
      <p:ext uri="{BB962C8B-B14F-4D97-AF65-F5344CB8AC3E}">
        <p14:creationId xmlns:p14="http://schemas.microsoft.com/office/powerpoint/2010/main" val="3420592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spatcher\Desktop\Сним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09" y="4095755"/>
            <a:ext cx="5769659" cy="24765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123" name="Picture 3" descr="C:\Users\dispatcher\Desktop\Сним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1523987"/>
            <a:ext cx="5779639" cy="24765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124" name="Picture 4" descr="C:\Users\dispatcher\Desktop\Снимок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95755"/>
            <a:ext cx="5810291" cy="24765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0"/>
            <a:ext cx="11239536" cy="939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съездов транспортной развязки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09" y="1333485"/>
            <a:ext cx="5715040" cy="2418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съездов развязки проходит по заболоченному участку, другой простирается по территории свалки твердых бытовых объектов.</a:t>
            </a:r>
          </a:p>
        </p:txBody>
      </p:sp>
    </p:spTree>
    <p:extLst>
      <p:ext uri="{BB962C8B-B14F-4D97-AF65-F5344CB8AC3E}">
        <p14:creationId xmlns:p14="http://schemas.microsoft.com/office/powerpoint/2010/main" val="74656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0"/>
            <a:ext cx="11144285" cy="939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нарушения технологии строительства</a:t>
            </a:r>
          </a:p>
        </p:txBody>
      </p:sp>
      <p:pic>
        <p:nvPicPr>
          <p:cNvPr id="6146" name="Picture 2" descr="C:\Users\dispatcher\Desktop\IMG_20161103_153740.jpg"/>
          <p:cNvPicPr>
            <a:picLocks noChangeAspect="1" noChangeArrowheads="1"/>
          </p:cNvPicPr>
          <p:nvPr/>
        </p:nvPicPr>
        <p:blipFill>
          <a:blip r:embed="rId3" cstate="print"/>
          <a:srcRect t="7396" r="2083" b="11243"/>
          <a:stretch>
            <a:fillRect/>
          </a:stretch>
        </p:blipFill>
        <p:spPr bwMode="auto">
          <a:xfrm>
            <a:off x="285709" y="1238235"/>
            <a:ext cx="5810291" cy="2675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7" name="Picture 3" descr="C:\Users\dispatcher\Desktop\IMG_20161103_191225.jpg"/>
          <p:cNvPicPr>
            <a:picLocks noChangeAspect="1" noChangeArrowheads="1"/>
          </p:cNvPicPr>
          <p:nvPr/>
        </p:nvPicPr>
        <p:blipFill>
          <a:blip r:embed="rId4" cstate="print"/>
          <a:srcRect b="18639"/>
          <a:stretch>
            <a:fillRect/>
          </a:stretch>
        </p:blipFill>
        <p:spPr bwMode="auto">
          <a:xfrm>
            <a:off x="285709" y="4000505"/>
            <a:ext cx="5810291" cy="2619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8" name="Picture 4" descr="C:\Users\dispatcher\Desktop\IMG_20161103_191727.jpg"/>
          <p:cNvPicPr>
            <a:picLocks noChangeAspect="1" noChangeArrowheads="1"/>
          </p:cNvPicPr>
          <p:nvPr/>
        </p:nvPicPr>
        <p:blipFill>
          <a:blip r:embed="rId5" cstate="print"/>
          <a:srcRect r="1938" b="18518"/>
          <a:stretch>
            <a:fillRect/>
          </a:stretch>
        </p:blipFill>
        <p:spPr bwMode="auto">
          <a:xfrm>
            <a:off x="6191251" y="1238236"/>
            <a:ext cx="5715040" cy="2667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9" name="Picture 5" descr="C:\Users\dispatcher\Desktop\IMG_20161103_191423.jpg"/>
          <p:cNvPicPr>
            <a:picLocks noChangeAspect="1" noChangeArrowheads="1"/>
          </p:cNvPicPr>
          <p:nvPr/>
        </p:nvPicPr>
        <p:blipFill>
          <a:blip r:embed="rId6" cstate="print"/>
          <a:srcRect t="18491" r="2083"/>
          <a:stretch>
            <a:fillRect/>
          </a:stretch>
        </p:blipFill>
        <p:spPr bwMode="auto">
          <a:xfrm>
            <a:off x="6191251" y="4000505"/>
            <a:ext cx="5715040" cy="2619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6736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Требования СП 34.13330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2706" y="704850"/>
            <a:ext cx="5691061" cy="2918576"/>
            <a:chOff x="89647" y="1143000"/>
            <a:chExt cx="5691061" cy="2918576"/>
          </a:xfrm>
        </p:grpSpPr>
        <p:pic>
          <p:nvPicPr>
            <p:cNvPr id="11" name="Рисунок 10" descr="C:\Users\admin\AppData\Local\Microsoft\Windows\INetCache\Content.Word\Исх_и_бермы_1_к_n.jpg"/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9" r="48061" b="42931"/>
            <a:stretch/>
          </p:blipFill>
          <p:spPr bwMode="auto">
            <a:xfrm>
              <a:off x="89647" y="1143000"/>
              <a:ext cx="5060604" cy="2918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Овал 15"/>
            <p:cNvSpPr/>
            <p:nvPr/>
          </p:nvSpPr>
          <p:spPr>
            <a:xfrm>
              <a:off x="991425" y="2536641"/>
              <a:ext cx="4789283" cy="1317872"/>
            </a:xfrm>
            <a:prstGeom prst="ellipse">
              <a:avLst/>
            </a:prstGeom>
            <a:solidFill>
              <a:srgbClr val="92D050">
                <a:alpha val="45098"/>
              </a:srgb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3041964" y="2498756"/>
              <a:ext cx="2108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6356845" y="704850"/>
            <a:ext cx="5249698" cy="9559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Тело насыпи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(насыпь ниже границы рабочего слоя)</a:t>
            </a:r>
            <a:endParaRPr kumimoji="0" lang="en-US" sz="2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01604" y="4851675"/>
            <a:ext cx="5020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7.23 Для устройства насыпей ниже границы рабочего слоя </a:t>
            </a:r>
            <a:r>
              <a:rPr lang="ru-RU" b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разрешается без ограничений 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применять грунты и отходы промышленности, мало меняющие прочность и устойчивость.</a:t>
            </a:r>
            <a:endParaRPr kumimoji="0" lang="ru-RU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887" y="391937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Грунты, а также </a:t>
            </a:r>
            <a:r>
              <a:rPr lang="ru-RU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отходы промышленного производства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изменяющие прочность и устойчивость, в т. ч. </a:t>
            </a:r>
            <a:r>
              <a:rPr lang="ru-RU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особые грунты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i="1" u="sng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допускается применять с ограничениями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обосновывая их применение результатами испытаний и специальных расчетов. </a:t>
            </a:r>
          </a:p>
          <a:p>
            <a:pPr lvl="0"/>
            <a:endParaRPr lang="ru-RU" spc="-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необходимых случаях предусматривают специальные конструктивные меры по защите неустойчивых грунтов от воздействия </a:t>
            </a:r>
            <a:r>
              <a:rPr lang="ru-RU" spc="-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погодно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-климатических факторов.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45545" y="2227805"/>
            <a:ext cx="5069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этапе изысканий карьера нужно:</a:t>
            </a:r>
          </a:p>
          <a:p>
            <a:pPr algn="just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оценить воздействие </a:t>
            </a:r>
            <a:r>
              <a:rPr lang="ru-RU" spc="-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погодно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-климатических факторов (циклов увлажнения-высушивания, промерзания-оттаивания) на прочность грунта.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6935" y="1733768"/>
            <a:ext cx="6615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ограничения на использование ЗШС отсутствуют.</a:t>
            </a:r>
            <a:endParaRPr lang="ru-RU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8822988" y="3806246"/>
            <a:ext cx="317411" cy="72789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3298126">
            <a:off x="6210581" y="3385760"/>
            <a:ext cx="333866" cy="78546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430252" y="3806246"/>
            <a:ext cx="1511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влияет</a:t>
            </a:r>
            <a:endParaRPr kumimoji="0" lang="ru-RU" sz="2000" b="1" i="1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17738" y="3534474"/>
            <a:ext cx="1511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влияет</a:t>
            </a:r>
            <a:endParaRPr kumimoji="0" lang="ru-RU" sz="2000" b="1" i="1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8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0"/>
            <a:ext cx="11201400" cy="939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съездов транспортной развязки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(Лето 2017)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5368"/>
          <a:stretch/>
        </p:blipFill>
        <p:spPr>
          <a:xfrm>
            <a:off x="580804" y="1110900"/>
            <a:ext cx="5362796" cy="2900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4" b="28769"/>
          <a:stretch/>
        </p:blipFill>
        <p:spPr>
          <a:xfrm>
            <a:off x="580804" y="4087389"/>
            <a:ext cx="5362796" cy="26036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/>
          <a:stretch/>
        </p:blipFill>
        <p:spPr>
          <a:xfrm>
            <a:off x="6038850" y="1110665"/>
            <a:ext cx="5554927" cy="29002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7" b="37393"/>
          <a:stretch/>
        </p:blipFill>
        <p:spPr>
          <a:xfrm>
            <a:off x="6038850" y="4071983"/>
            <a:ext cx="5554927" cy="2619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895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90600" y="0"/>
            <a:ext cx="11239536" cy="939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опыт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1493142"/>
            <a:ext cx="10396805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Имеется и мировой опыт использования ЗШС при возведении объектов транспортной инфраструктуры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B2B000-EB63-4DE9-A3BB-4D790544F228}"/>
              </a:ext>
            </a:extLst>
          </p:cNvPr>
          <p:cNvSpPr/>
          <p:nvPr/>
        </p:nvSpPr>
        <p:spPr>
          <a:xfrm>
            <a:off x="534740" y="3787538"/>
            <a:ext cx="81302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этом ряд стран (Польша, Индия) вводят ограничения – запрет – на отвод земель под карьеры дорожно-строительных материалов в прилежащей к золоотвалам зоне (до 50 км). </a:t>
            </a:r>
          </a:p>
        </p:txBody>
      </p:sp>
      <p:pic>
        <p:nvPicPr>
          <p:cNvPr id="11" name="Рисунок 10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10094E3-792E-4340-9B9E-79DEDC3EF1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58" y="3265023"/>
            <a:ext cx="2381447" cy="32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5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23900" cy="6953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3901" y="0"/>
            <a:ext cx="11468100" cy="6953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7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построенные с 1971 по 1993 годы в США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99590"/>
              </p:ext>
            </p:extLst>
          </p:nvPr>
        </p:nvGraphicFramePr>
        <p:xfrm>
          <a:off x="609599" y="863609"/>
          <a:ext cx="10947400" cy="5818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9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Штат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строительства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Расположение объекта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Использованный объем, тыс. м</a:t>
                      </a:r>
                      <a:r>
                        <a:rPr lang="ru-RU" sz="15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Аризона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I-40, Джозеф Сити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47,60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Делавэр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1987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I-495, Уилмингтон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1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Иллинойс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1972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Уокиган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Мэриленд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213, Истон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Массачусетс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Нортон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Мичиган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Железнодорожный мост,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Монро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2,03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Миннесота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1971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Сент-Пол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13,  Иган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Миссури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1983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Северный Мост, Канзас-Сити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6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Огайо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7, Паутан Поинт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1981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I-480, Айвон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1983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Трасса. 35, Округ Галлия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Оклахома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1982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62, Маскоги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5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Пенсильвания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1977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Калвер дорога, Питтсбург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1988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I-279, Питтсбург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5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Виргиния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665, Carbo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5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Западная Виргиния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1971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250, Фейрмонт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Трасса 60/12, Молден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5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Висконсин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725" marR="157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1977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Аэропорт, Милуоки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109,00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5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1978-90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Различные объекты</a:t>
                      </a:r>
                      <a:endParaRPr lang="ru-RU" sz="15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652" marR="606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122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85709" y="1238236"/>
            <a:ext cx="11715832" cy="1333510"/>
          </a:xfrm>
        </p:spPr>
        <p:txBody>
          <a:bodyPr>
            <a:normAutofit/>
          </a:bodyPr>
          <a:lstStyle/>
          <a:p>
            <a:pPr marL="0" indent="601118" algn="just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Отсыпка высокой насыпи и подстилающего слоя дорожной одежды из техногенного грунта.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0" y="2571745"/>
            <a:ext cx="5905541" cy="361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1" y="2571745"/>
            <a:ext cx="5715040" cy="36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87400" cy="660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87400" y="0"/>
            <a:ext cx="11404600" cy="7493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из ЗШС 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156548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0" y="0"/>
            <a:ext cx="11430000" cy="10922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площадки из золошлаковой смеси в </a:t>
            </a:r>
            <a:r>
              <a:rPr lang="en-US" sz="3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Renukut</a:t>
            </a:r>
            <a:r>
              <a:rPr lang="ru-RU" sz="3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Sonebhadra</a:t>
            </a:r>
            <a:r>
              <a:rPr lang="en-US" sz="3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индийском штате </a:t>
            </a:r>
            <a:r>
              <a:rPr lang="en-US" sz="3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Uttar-Pradesh</a:t>
            </a:r>
            <a:endParaRPr lang="ru-RU" sz="3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673100" cy="673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pic>
        <p:nvPicPr>
          <p:cNvPr id="1026" name="Picture 2" descr="C:\Users\dispatcher\Desktop\Снимок Индия 2.PNG"/>
          <p:cNvPicPr>
            <a:picLocks noChangeAspect="1" noChangeArrowheads="1"/>
          </p:cNvPicPr>
          <p:nvPr/>
        </p:nvPicPr>
        <p:blipFill>
          <a:blip r:embed="rId3">
            <a:lum contrast="17000"/>
          </a:blip>
          <a:srcRect l="8759" t="26908" r="2867" b="8713"/>
          <a:stretch>
            <a:fillRect/>
          </a:stretch>
        </p:blipFill>
        <p:spPr bwMode="auto">
          <a:xfrm>
            <a:off x="298410" y="1384285"/>
            <a:ext cx="11620581" cy="52340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404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2464" y="0"/>
            <a:ext cx="11239536" cy="787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транспортировки ЗШС к строящемуся объекту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23900" cy="673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pic>
        <p:nvPicPr>
          <p:cNvPr id="6" name="Picture 3" descr="C:\Users\dispatcher\Desktop\Снимок индия 1.PNG"/>
          <p:cNvPicPr>
            <a:picLocks noChangeAspect="1" noChangeArrowheads="1"/>
          </p:cNvPicPr>
          <p:nvPr/>
        </p:nvPicPr>
        <p:blipFill>
          <a:blip r:embed="rId3">
            <a:lum contrast="9000"/>
          </a:blip>
          <a:srcRect l="469" t="40301" r="51274" b="14170"/>
          <a:stretch>
            <a:fillRect/>
          </a:stretch>
        </p:blipFill>
        <p:spPr bwMode="auto">
          <a:xfrm>
            <a:off x="285710" y="4000504"/>
            <a:ext cx="4393437" cy="257176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4" descr="C:\Users\dispatcher\Desktop\Снимок индия 1.PNG"/>
          <p:cNvPicPr>
            <a:picLocks noChangeAspect="1" noChangeArrowheads="1"/>
          </p:cNvPicPr>
          <p:nvPr/>
        </p:nvPicPr>
        <p:blipFill>
          <a:blip r:embed="rId3">
            <a:lum contrast="7000"/>
          </a:blip>
          <a:srcRect l="51340" t="35144" r="314" b="6414"/>
          <a:stretch>
            <a:fillRect/>
          </a:stretch>
        </p:blipFill>
        <p:spPr bwMode="auto">
          <a:xfrm>
            <a:off x="4762491" y="1333485"/>
            <a:ext cx="7143800" cy="52387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050" name="Picture 2" descr="C:\Users\dispatcher\Desktop\Снимок индия.PNG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 l="9881" t="35244" r="19905" b="10896"/>
          <a:stretch>
            <a:fillRect/>
          </a:stretch>
        </p:blipFill>
        <p:spPr bwMode="auto">
          <a:xfrm>
            <a:off x="285709" y="1333486"/>
            <a:ext cx="4381531" cy="25366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0334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2464" y="0"/>
            <a:ext cx="11239536" cy="129970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Утилизация ЗШО на дороге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Noida - Greater Noida Expressway</a:t>
            </a:r>
            <a:endParaRPr lang="ru-RU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00100" cy="6223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923" y="1485876"/>
            <a:ext cx="11775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трассы – 54 км при высоте насыпи 3-4 метра.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использовано 2.1 млн кубических метра </a:t>
            </a:r>
            <a:r>
              <a:rPr lang="ru-RU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золошлаков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65" y="3033652"/>
            <a:ext cx="3859611" cy="3088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396"/>
          <a:stretch/>
        </p:blipFill>
        <p:spPr>
          <a:xfrm>
            <a:off x="136923" y="3057046"/>
            <a:ext cx="4218997" cy="3088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874" r="3622" b="3275"/>
          <a:stretch/>
        </p:blipFill>
        <p:spPr>
          <a:xfrm>
            <a:off x="4483281" y="3033652"/>
            <a:ext cx="3611524" cy="3088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8070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71848" y="-25400"/>
            <a:ext cx="11376587" cy="8001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объездной дороги к </a:t>
            </a:r>
            <a:r>
              <a:rPr lang="en-US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Allahabad of NHAI</a:t>
            </a:r>
            <a:endParaRPr lang="ru-RU" sz="3600" spc="-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89000" cy="800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3339" y="1360243"/>
            <a:ext cx="118715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использовано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6.7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млн. кубических метров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золошлаковых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материалов.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2818111"/>
            <a:ext cx="4029496" cy="318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7828"/>
          <a:stretch/>
        </p:blipFill>
        <p:spPr>
          <a:xfrm>
            <a:off x="4344042" y="2818111"/>
            <a:ext cx="3668501" cy="313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r="6274"/>
          <a:stretch/>
        </p:blipFill>
        <p:spPr>
          <a:xfrm>
            <a:off x="8183749" y="2786611"/>
            <a:ext cx="3821211" cy="3136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4727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62985" y="-18075"/>
            <a:ext cx="11229016" cy="12773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подходов к </a:t>
            </a:r>
            <a:r>
              <a:rPr lang="en-US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ru-RU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Nizamuddin</a:t>
            </a:r>
            <a:r>
              <a:rPr lang="en-US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</a:t>
            </a:r>
            <a:r>
              <a:rPr lang="en-US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62984" cy="8001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9090"/>
          <a:stretch/>
        </p:blipFill>
        <p:spPr>
          <a:xfrm>
            <a:off x="6101078" y="3196457"/>
            <a:ext cx="5906316" cy="28867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4869"/>
          <a:stretch/>
        </p:blipFill>
        <p:spPr>
          <a:xfrm>
            <a:off x="143339" y="3196458"/>
            <a:ext cx="5662543" cy="28867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43339" y="1360244"/>
            <a:ext cx="11871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Длина участка – 1.8 км при высоте насыпи 6-9 метров.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использовано 150 тыс. кубических метров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золошлаковых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материалов. </a:t>
            </a:r>
          </a:p>
        </p:txBody>
      </p:sp>
    </p:spTree>
    <p:extLst>
      <p:ext uri="{BB962C8B-B14F-4D97-AF65-F5344CB8AC3E}">
        <p14:creationId xmlns:p14="http://schemas.microsoft.com/office/powerpoint/2010/main" val="232494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r="8820"/>
          <a:stretch>
            <a:fillRect/>
          </a:stretch>
        </p:blipFill>
        <p:spPr bwMode="auto">
          <a:xfrm>
            <a:off x="8572518" y="1904990"/>
            <a:ext cx="3333773" cy="21907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10000"/>
          <a:stretch>
            <a:fillRect/>
          </a:stretch>
        </p:blipFill>
        <p:spPr bwMode="auto">
          <a:xfrm>
            <a:off x="8572518" y="4191006"/>
            <a:ext cx="3333773" cy="21907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 descr="C:\Users\dispatcher\Desktop\image (1).png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/>
          <a:stretch>
            <a:fillRect/>
          </a:stretch>
        </p:blipFill>
        <p:spPr bwMode="auto">
          <a:xfrm>
            <a:off x="285710" y="1904990"/>
            <a:ext cx="8191557" cy="447678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52464" y="0"/>
            <a:ext cx="11239536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Возведение насыпи земляного полотна дороги между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Kalindi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Colony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Kalindi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Kunj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Нью-Дели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Индия </a:t>
            </a:r>
          </a:p>
        </p:txBody>
      </p:sp>
    </p:spTree>
    <p:extLst>
      <p:ext uri="{BB962C8B-B14F-4D97-AF65-F5344CB8AC3E}">
        <p14:creationId xmlns:p14="http://schemas.microsoft.com/office/powerpoint/2010/main" val="181051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Требования СП 34.13330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979051" y="1041889"/>
            <a:ext cx="2762194" cy="60642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Рабочий слой 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C:\Users\admin\AppData\Local\Microsoft\Windows\INetCache\Content.Word\Исх_и_бермы_1_к_n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" r="48061" b="42931"/>
          <a:stretch/>
        </p:blipFill>
        <p:spPr bwMode="auto">
          <a:xfrm>
            <a:off x="89647" y="682616"/>
            <a:ext cx="5060604" cy="2918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2851841" y="1487904"/>
            <a:ext cx="2960483" cy="629094"/>
          </a:xfrm>
          <a:prstGeom prst="ellipse">
            <a:avLst/>
          </a:prstGeom>
          <a:solidFill>
            <a:srgbClr val="FF7C80">
              <a:alpha val="45098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41964" y="2038372"/>
            <a:ext cx="21082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427960" y="3470926"/>
            <a:ext cx="56765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7.15. 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Рабочий слой на глубину 1,0 м (0,8 м) должен состоять из </a:t>
            </a:r>
            <a:r>
              <a:rPr kumimoji="0" lang="ru-RU" sz="200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непучинистых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или </a:t>
            </a:r>
            <a:r>
              <a:rPr kumimoji="0" lang="ru-RU" sz="200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слабопучинистых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грунтов для </a:t>
            </a:r>
            <a:r>
              <a:rPr kumimoji="0" lang="en-US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III)</a:t>
            </a:r>
            <a:r>
              <a:rPr kumimoji="0" lang="en-US" sz="2000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ДКЗ.</a:t>
            </a:r>
            <a:endParaRPr kumimoji="0" lang="ru-RU" sz="200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3645" y="1712432"/>
            <a:ext cx="5885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 7.20. </a:t>
            </a:r>
            <a:r>
              <a:rPr kumimoji="0" lang="ru-RU" sz="2000" b="1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допускается 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использовать специфические грунты </a:t>
            </a:r>
            <a:r>
              <a:rPr kumimoji="0" lang="ru-RU" sz="2000" b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специальных ТЭО</a:t>
            </a:r>
            <a:r>
              <a:rPr kumimoji="0" lang="ru-RU" sz="200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учитывающих результаты их непосредственных</a:t>
            </a:r>
            <a:r>
              <a:rPr kumimoji="0" lang="ru-RU" sz="2000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испытаний.</a:t>
            </a:r>
            <a:endParaRPr kumimoji="0" lang="ru-RU" sz="200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63735" y="4598054"/>
            <a:ext cx="5740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этом если используются,</a:t>
            </a:r>
            <a:r>
              <a:rPr kumimoji="0" lang="ru-RU" b="0" i="1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то при расчете дорожной одежды </a:t>
            </a:r>
            <a:r>
              <a:rPr kumimoji="0" lang="ru-RU" b="1" i="1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определяют величину морозного пучения расчетом по результатам  испытаний</a:t>
            </a:r>
            <a:r>
              <a:rPr kumimoji="0" lang="ru-RU" b="0" i="1" u="none" strike="noStrike" kern="1200" cap="none" spc="-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i="1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016" y="3626346"/>
            <a:ext cx="589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7.21 При невозможности или нецелесообразности выполнения требований предусматривают мероприятия по обеспечению прочности и устойчивости рабочего слоя или по усилению дорожной одежды.</a:t>
            </a:r>
            <a:endParaRPr kumimoji="0" lang="ru-RU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647" y="478272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Tx/>
              <a:buChar char="-"/>
            </a:pP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морозозащитного слоя; </a:t>
            </a:r>
          </a:p>
          <a:p>
            <a:pPr marL="285750" lvl="0" indent="-285750">
              <a:buFontTx/>
              <a:buChar char="-"/>
            </a:pPr>
            <a:r>
              <a:rPr lang="ru-RU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ВТР земляного полотна (прослойки из </a:t>
            </a:r>
            <a:r>
              <a:rPr lang="ru-RU" b="1" i="1" spc="-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геосинтетических</a:t>
            </a:r>
            <a:r>
              <a:rPr lang="ru-RU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материалов); </a:t>
            </a:r>
          </a:p>
          <a:p>
            <a:pPr marL="285750" lvl="0" indent="-285750">
              <a:buFontTx/>
              <a:buChar char="-"/>
            </a:pP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и улучшение грунта рабочего слоя;</a:t>
            </a:r>
          </a:p>
          <a:p>
            <a:pPr marL="285750" lvl="0" indent="-285750">
              <a:buFontTx/>
              <a:buChar char="-"/>
            </a:pPr>
            <a:r>
              <a:rPr lang="ru-RU" b="1" i="1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армирующих прослоек; </a:t>
            </a:r>
          </a:p>
          <a:p>
            <a:pPr marL="285750" lvl="0" indent="-285750">
              <a:buFontTx/>
              <a:buChar char="-"/>
            </a:pP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спец. поперечников в целях его защиты от поверхностной воды (</a:t>
            </a:r>
            <a:r>
              <a:rPr lang="ru-RU" spc="-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уположенные</a:t>
            </a:r>
            <a:r>
              <a:rPr lang="ru-RU" spc="-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откосы, бермы); </a:t>
            </a:r>
          </a:p>
        </p:txBody>
      </p:sp>
    </p:spTree>
    <p:extLst>
      <p:ext uri="{BB962C8B-B14F-4D97-AF65-F5344CB8AC3E}">
        <p14:creationId xmlns:p14="http://schemas.microsoft.com/office/powerpoint/2010/main" val="1853404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2464" y="-190525"/>
            <a:ext cx="11239536" cy="16764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Утилизация ЗШО на 4х полосной дороге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Dankuni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Kalaghat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2948947"/>
            <a:ext cx="5422900" cy="35687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8103"/>
          <a:stretch/>
        </p:blipFill>
        <p:spPr>
          <a:xfrm>
            <a:off x="5807969" y="2948947"/>
            <a:ext cx="6253297" cy="35687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36923" y="1485876"/>
            <a:ext cx="11775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Длина трассы – 54 км при высоте насыпи 3-4 метра.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использовано 2 млн кубических метра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золошлаковых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материалов. </a:t>
            </a:r>
          </a:p>
        </p:txBody>
      </p:sp>
    </p:spTree>
    <p:extLst>
      <p:ext uri="{BB962C8B-B14F-4D97-AF65-F5344CB8AC3E}">
        <p14:creationId xmlns:p14="http://schemas.microsoft.com/office/powerpoint/2010/main" val="252295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2464" y="-190525"/>
            <a:ext cx="11239536" cy="131526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подпорной стены на насыпи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Okhla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779" y="1315270"/>
            <a:ext cx="11775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Длина участка – 59 м при высоте насыпи 5,9-7,8 метров.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использовано 2700 кубических метра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золошлаковых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материалов.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2" y="3131906"/>
            <a:ext cx="3235837" cy="32358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111"/>
          <a:stretch/>
        </p:blipFill>
        <p:spPr>
          <a:xfrm>
            <a:off x="3501474" y="3129177"/>
            <a:ext cx="4021663" cy="32264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577" r="9307"/>
          <a:stretch/>
        </p:blipFill>
        <p:spPr>
          <a:xfrm>
            <a:off x="7664533" y="3106511"/>
            <a:ext cx="4270449" cy="32490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288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52464" y="-190525"/>
            <a:ext cx="11239536" cy="131526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подпорной стены на насыпи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Sarita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Vihar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779" y="1315270"/>
            <a:ext cx="11775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Длина участка –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 при высоте насыпи 5,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метров.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Впервые применено полимерные стяжки для усиления.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16279"/>
          <a:stretch/>
        </p:blipFill>
        <p:spPr>
          <a:xfrm>
            <a:off x="117269" y="3236979"/>
            <a:ext cx="3770487" cy="2837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10897"/>
          <a:stretch/>
        </p:blipFill>
        <p:spPr>
          <a:xfrm>
            <a:off x="4055350" y="3236979"/>
            <a:ext cx="3958412" cy="2837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6355"/>
          <a:stretch/>
        </p:blipFill>
        <p:spPr>
          <a:xfrm>
            <a:off x="8177421" y="3236979"/>
            <a:ext cx="3958583" cy="2837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71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59396" y="0"/>
            <a:ext cx="11125236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Опытный участок около города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Rome, GA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980728"/>
            <a:ext cx="7406239" cy="5536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/>
          <a:stretch/>
        </p:blipFill>
        <p:spPr>
          <a:xfrm>
            <a:off x="8065635" y="980728"/>
            <a:ext cx="3899017" cy="2684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"/>
          <a:stretch/>
        </p:blipFill>
        <p:spPr>
          <a:xfrm>
            <a:off x="8065635" y="3734636"/>
            <a:ext cx="3899017" cy="2777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55263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59396" y="0"/>
            <a:ext cx="11125236" cy="11430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опытного участка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" b="22120"/>
          <a:stretch>
            <a:fillRect/>
          </a:stretch>
        </p:blipFill>
        <p:spPr>
          <a:xfrm>
            <a:off x="803412" y="3931248"/>
            <a:ext cx="5076580" cy="2700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b="5852"/>
          <a:stretch>
            <a:fillRect/>
          </a:stretch>
        </p:blipFill>
        <p:spPr>
          <a:xfrm>
            <a:off x="803412" y="1052736"/>
            <a:ext cx="5072525" cy="26988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23358"/>
          <a:stretch>
            <a:fillRect/>
          </a:stretch>
        </p:blipFill>
        <p:spPr>
          <a:xfrm>
            <a:off x="6276020" y="1052736"/>
            <a:ext cx="5271606" cy="2700300"/>
          </a:xfrm>
          <a:prstGeom prst="rect">
            <a:avLst/>
          </a:prstGeom>
        </p:spPr>
      </p:pic>
      <p:pic>
        <p:nvPicPr>
          <p:cNvPr id="62466" name="Picture 2" descr="C:\Users\lunev_aa\Desktop\23.png"/>
          <p:cNvPicPr>
            <a:picLocks noChangeAspect="1" noChangeArrowheads="1"/>
          </p:cNvPicPr>
          <p:nvPr/>
        </p:nvPicPr>
        <p:blipFill>
          <a:blip r:embed="rId5" cstate="print"/>
          <a:srcRect b="10943"/>
          <a:stretch>
            <a:fillRect/>
          </a:stretch>
        </p:blipFill>
        <p:spPr bwMode="auto">
          <a:xfrm>
            <a:off x="6276020" y="3933056"/>
            <a:ext cx="5220580" cy="2698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4107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90600" cy="9398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47715" y="-1"/>
            <a:ext cx="11144285" cy="93980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/>
          <a:p>
            <a:pPr algn="ctr" defTabSz="1219170">
              <a:spcBef>
                <a:spcPct val="0"/>
              </a:spcBef>
              <a:defRPr/>
            </a:pPr>
            <a:r>
              <a:rPr lang="ru-RU" sz="4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71195" y="1095810"/>
            <a:ext cx="11620581" cy="5479161"/>
          </a:xfrm>
        </p:spPr>
        <p:txBody>
          <a:bodyPr>
            <a:noAutofit/>
          </a:bodyPr>
          <a:lstStyle/>
          <a:p>
            <a:pPr marL="0" indent="723882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Внедрение ЗШС в строительной отрасти является актуальной задачей, выполнение которой необходимо как с точки зрения решения проблем экологии, в связи с огромным скоплением этого материала, так и ввиду острой потребности в грунтах для дорожного строительства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723882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Опыт строительства доказывает, что ЗШС целесообразно применять при строительстве крупных объектов транспортной инфраструктуры</a:t>
            </a:r>
            <a:r>
              <a:rPr lang="en-US" sz="2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;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723882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России не настолько распространено применение ЗШС для строительства автомобильных дорог, хотя за рубежом дорожники являются одними из основных потребителей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отходов.</a:t>
            </a:r>
          </a:p>
          <a:p>
            <a:pPr marL="0" indent="723882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связи с тем, что в России недостаточный опыт применения этих материалов, то у проектировщиков и подрядчиков складывается негативное отношение к ЗШС. </a:t>
            </a:r>
          </a:p>
          <a:p>
            <a:pPr marL="0" indent="723882" algn="just">
              <a:buNone/>
            </a:pPr>
            <a:r>
              <a:rPr lang="ru-RU" sz="24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- Для применения ЗШС достаточно использовать ту же технику, что и работает на дорогах сегодня, следовательно не требуется новых затрат.</a:t>
            </a:r>
          </a:p>
          <a:p>
            <a:pPr marL="0" indent="723882" algn="just">
              <a:buNone/>
            </a:pPr>
            <a:endParaRPr lang="ru-RU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723882" algn="just">
              <a:buNone/>
            </a:pPr>
            <a:r>
              <a:rPr lang="ru-RU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940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981200" y="21672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5C43B30-EEC2-4630-BD80-0132D4783BB1}"/>
              </a:ext>
            </a:extLst>
          </p:cNvPr>
          <p:cNvSpPr txBox="1">
            <a:spLocks/>
          </p:cNvSpPr>
          <p:nvPr/>
        </p:nvSpPr>
        <p:spPr>
          <a:xfrm>
            <a:off x="1597742" y="3547797"/>
            <a:ext cx="8229600" cy="147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ФГБОУ ВО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СибАДИ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г. Омск, пр. Мира, д.5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кафедра «Проектирование дорог»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Тел.: +7(3812) 652700</a:t>
            </a:r>
          </a:p>
        </p:txBody>
      </p:sp>
    </p:spTree>
    <p:extLst>
      <p:ext uri="{BB962C8B-B14F-4D97-AF65-F5344CB8AC3E}">
        <p14:creationId xmlns:p14="http://schemas.microsoft.com/office/powerpoint/2010/main" val="3456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42950" y="0"/>
            <a:ext cx="11449050" cy="769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Проблематика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78904" y="893193"/>
            <a:ext cx="11234191" cy="1524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Однако, в настоящее время (после 1980-х гг.) дорожная отрасль РФ полностью отказалась от использования </a:t>
            </a:r>
            <a:r>
              <a:rPr kumimoji="0" lang="ru-RU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золошлаковых</a:t>
            </a:r>
            <a:r>
              <a:rPr kumimoji="0" lang="ru-RU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смесей для возведения земляного полотна. </a:t>
            </a: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91A1D5-C9AC-4CA5-9694-CD1712DC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503" y="2799770"/>
            <a:ext cx="1633928" cy="177352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18815FF-EBCF-44A2-854C-1B6336BB6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950" y="4745309"/>
            <a:ext cx="1633928" cy="17735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оздушный змей,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C70C478-EBCA-45CD-B791-775AEED6AD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958" y="4745308"/>
            <a:ext cx="1633928" cy="1773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1E4E3-6476-44A2-B0D5-D273FEC47B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4414" y="2605943"/>
            <a:ext cx="1758680" cy="1773525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159F7E85-EAE2-4ED4-B53D-F69A3DEDD56E}"/>
              </a:ext>
            </a:extLst>
          </p:cNvPr>
          <p:cNvSpPr txBox="1">
            <a:spLocks/>
          </p:cNvSpPr>
          <p:nvPr/>
        </p:nvSpPr>
        <p:spPr>
          <a:xfrm>
            <a:off x="-92022" y="2676911"/>
            <a:ext cx="3545568" cy="1773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Аналитические исследования;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обобщение информации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719EB0BC-115B-4CCC-90AC-BE536E3F7F6B}"/>
              </a:ext>
            </a:extLst>
          </p:cNvPr>
          <p:cNvSpPr txBox="1">
            <a:spLocks/>
          </p:cNvSpPr>
          <p:nvPr/>
        </p:nvSpPr>
        <p:spPr>
          <a:xfrm>
            <a:off x="2251942" y="4789047"/>
            <a:ext cx="4567694" cy="1773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Проведение лабораторных исследований;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опытное строительство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1D9BCB7B-6BBE-470F-B952-3BD54B633880}"/>
              </a:ext>
            </a:extLst>
          </p:cNvPr>
          <p:cNvSpPr txBox="1">
            <a:spLocks/>
          </p:cNvSpPr>
          <p:nvPr/>
        </p:nvSpPr>
        <p:spPr>
          <a:xfrm>
            <a:off x="5211075" y="2852469"/>
            <a:ext cx="4567695" cy="1380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Разработка НТД: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(для предприятия)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ОДМ (отрасль в целом)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7DA7D514-666D-436F-A229-9D4E3384A233}"/>
              </a:ext>
            </a:extLst>
          </p:cNvPr>
          <p:cNvSpPr txBox="1">
            <a:spLocks/>
          </p:cNvSpPr>
          <p:nvPr/>
        </p:nvSpPr>
        <p:spPr>
          <a:xfrm>
            <a:off x="8328628" y="5213274"/>
            <a:ext cx="3863372" cy="1380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4. Строительство пилотных объектов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нашем научно-</a:t>
            </a:r>
            <a:r>
              <a:rPr lang="ru-RU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сопровождении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6" name="Рисунок 25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F7109D0-EA4B-4480-BFCA-E33F7F551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1" y="5827819"/>
            <a:ext cx="766164" cy="766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7E97227-4670-4359-BB87-8C3645707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67" y="3626406"/>
            <a:ext cx="766164" cy="766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F93E094-B011-4475-8049-FC32B1B034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86" y="5750781"/>
            <a:ext cx="766164" cy="76616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елен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B25E0AF-1085-4398-B98F-4CA715076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836" y="3674237"/>
            <a:ext cx="766164" cy="7661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B4FD394-3FE8-48B9-AC3A-8F66ABD31D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/>
        </p:blipFill>
        <p:spPr>
          <a:xfrm>
            <a:off x="2163433" y="4418760"/>
            <a:ext cx="1290113" cy="8563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4C42D63-475B-4954-80FE-96ED89965D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/>
        </p:blipFill>
        <p:spPr>
          <a:xfrm>
            <a:off x="8311886" y="4239894"/>
            <a:ext cx="1290113" cy="8563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4FA0F80-C214-4B5D-BE40-23ED69191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3"/>
          <a:stretch/>
        </p:blipFill>
        <p:spPr>
          <a:xfrm rot="3931019">
            <a:off x="5331666" y="4418760"/>
            <a:ext cx="1290113" cy="8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5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42950" cy="704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15963"/>
          </a:xfrm>
        </p:spPr>
        <p:txBody>
          <a:bodyPr anchor="ctr"/>
          <a:lstStyle/>
          <a:p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Цели и задачи исследования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0252" y="1046507"/>
            <a:ext cx="11660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Цель исследования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– обосновать решения по сооружению земляного полотна автомобильных дорог из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золошлаковых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смесей ТЭС.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2373313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371475" y="2289175"/>
            <a:ext cx="11539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r="1"/>
          <a:stretch/>
        </p:blipFill>
        <p:spPr bwMode="auto">
          <a:xfrm>
            <a:off x="8131752" y="3759200"/>
            <a:ext cx="4000500" cy="23098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29"/>
          <p:cNvSpPr txBox="1">
            <a:spLocks noChangeArrowheads="1"/>
          </p:cNvSpPr>
          <p:nvPr/>
        </p:nvSpPr>
        <p:spPr bwMode="auto">
          <a:xfrm>
            <a:off x="8050576" y="2849900"/>
            <a:ext cx="4095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Исследовать механические свойства материала 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-7938" y="2811463"/>
            <a:ext cx="121999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998483" y="2809875"/>
            <a:ext cx="17462" cy="33718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024737" y="2809875"/>
            <a:ext cx="0" cy="3370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4049844" y="2849900"/>
            <a:ext cx="39594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Исследовать особенности водно-теплового режима</a:t>
            </a: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106862" y="3765549"/>
            <a:ext cx="79445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0" name="TextBox 29"/>
          <p:cNvSpPr txBox="1">
            <a:spLocks noChangeArrowheads="1"/>
          </p:cNvSpPr>
          <p:nvPr/>
        </p:nvSpPr>
        <p:spPr bwMode="auto">
          <a:xfrm>
            <a:off x="-7938" y="2832525"/>
            <a:ext cx="40520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spc="-50" dirty="0">
                <a:latin typeface="Arial" panose="020B0604020202020204" pitchFamily="34" charset="0"/>
                <a:cs typeface="Arial" panose="020B0604020202020204" pitchFamily="34" charset="0"/>
              </a:rPr>
              <a:t>Исследовать экологическую безопасность ЗШС</a:t>
            </a:r>
          </a:p>
        </p:txBody>
      </p:sp>
      <p:pic>
        <p:nvPicPr>
          <p:cNvPr id="11268" name="Рисунок 112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b="15751"/>
          <a:stretch/>
        </p:blipFill>
        <p:spPr>
          <a:xfrm>
            <a:off x="87313" y="3759200"/>
            <a:ext cx="3831335" cy="23325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t="30369" r="35707" b="16668"/>
          <a:stretch/>
        </p:blipFill>
        <p:spPr>
          <a:xfrm>
            <a:off x="4115267" y="3740675"/>
            <a:ext cx="3828627" cy="23325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6641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2803</Words>
  <Application>Microsoft Office PowerPoint</Application>
  <PresentationFormat>Широкоэкранный</PresentationFormat>
  <Paragraphs>594</Paragraphs>
  <Slides>76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8" baseType="lpstr">
      <vt:lpstr>MS Mincho</vt:lpstr>
      <vt:lpstr>Arial</vt:lpstr>
      <vt:lpstr>Arial Unicode MS</vt:lpstr>
      <vt:lpstr>Calibri</vt:lpstr>
      <vt:lpstr>Calibri Light</vt:lpstr>
      <vt:lpstr>Times New Roman</vt:lpstr>
      <vt:lpstr>Тема Office</vt:lpstr>
      <vt:lpstr>2_Тема Office</vt:lpstr>
      <vt:lpstr>3_Тема Office</vt:lpstr>
      <vt:lpstr>4_Тема Office</vt:lpstr>
      <vt:lpstr>6_Тема Office</vt:lpstr>
      <vt:lpstr>Уравнение</vt:lpstr>
      <vt:lpstr>Использование отходов теплоэнергетики  для сооружения насыпей земляного полотна автомобильных дорог</vt:lpstr>
      <vt:lpstr>Презентация PowerPoint</vt:lpstr>
      <vt:lpstr>Презентация PowerPoint</vt:lpstr>
      <vt:lpstr>Актуальность 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задачи исследования</vt:lpstr>
      <vt:lpstr>Оценка экологической безопасности </vt:lpstr>
      <vt:lpstr>Оценка степени радиоактивности</vt:lpstr>
      <vt:lpstr>Проведение биотестирования водных вытяжек</vt:lpstr>
      <vt:lpstr>Особенности химического состава  золошлаковых смесей</vt:lpstr>
      <vt:lpstr>Экологические заключения ФБУЗ ЦГиЭ                  в Омской области </vt:lpstr>
      <vt:lpstr>Презентация PowerPoint</vt:lpstr>
      <vt:lpstr>Оценка  физико-механических характеристик на этапе исследований свойств материала</vt:lpstr>
      <vt:lpstr>Результаты исследования особенностей водно-теплового режима</vt:lpstr>
      <vt:lpstr>Исследуемые свойства золошлаковых смесей</vt:lpstr>
      <vt:lpstr>Исследование морозного пучения ЗШМ</vt:lpstr>
      <vt:lpstr>Исследование морозного пучения ЗШМ</vt:lpstr>
      <vt:lpstr>Результаты исследования механических свойств</vt:lpstr>
      <vt:lpstr>Сопротивления сдвигу при разных условиях</vt:lpstr>
      <vt:lpstr>Результаты определения модуля упругости золошлаковой смеси</vt:lpstr>
      <vt:lpstr>Изменение модуля деформации при разных значениях влажности и степени уплотнения</vt:lpstr>
      <vt:lpstr>Определение Калифорнийского числа несущей способности</vt:lpstr>
      <vt:lpstr>Исследованные золошлаковые смеси</vt:lpstr>
      <vt:lpstr>Гранулометрический (зерновой) состав ЗШС из отвала ТЭЦ-4  г. Омска</vt:lpstr>
      <vt:lpstr>Гранулометрический (зерновой) состав ЗШС из отвалов различных ТЭЦ</vt:lpstr>
      <vt:lpstr>Проведение  опытного строительства - полигона на этапе исследований свойств материала</vt:lpstr>
      <vt:lpstr>Строительство опытного участка</vt:lpstr>
      <vt:lpstr>Мониторинг опытного участка земляного полотна</vt:lpstr>
      <vt:lpstr>Исследование морозного пучения ЗШС  на опытном участке</vt:lpstr>
      <vt:lpstr>Презентация PowerPoint</vt:lpstr>
      <vt:lpstr>Презентация PowerPoint</vt:lpstr>
      <vt:lpstr>Определение несущей способности опытного участка из золошлаковой смеси в процессе строительства</vt:lpstr>
      <vt:lpstr>Определение несущей способности опытного участка из золошлаковой смеси</vt:lpstr>
      <vt:lpstr>Сравнение лабораторных и полевых модулей упругости при разной влажности</vt:lpstr>
      <vt:lpstr>Презентация PowerPoint</vt:lpstr>
      <vt:lpstr>Презентация PowerPoint</vt:lpstr>
      <vt:lpstr>Структурные особенности золошлаковых смесей как техногенных грунтов</vt:lpstr>
      <vt:lpstr>Презентация PowerPoint</vt:lpstr>
      <vt:lpstr>Процедура проектирования  автомобильных дорог</vt:lpstr>
      <vt:lpstr>Моделирование насыпей земляного полотна </vt:lpstr>
      <vt:lpstr>Моделирование насыпей земляного полотна </vt:lpstr>
      <vt:lpstr>Результаты расчета устойчивости откоса насыпи</vt:lpstr>
      <vt:lpstr>Проектирование земляного полотна из ЗШС</vt:lpstr>
      <vt:lpstr>Выводы</vt:lpstr>
      <vt:lpstr>Использование отходов теплоэнергетики для сооружения насыпей земляного полотна автомобильных дорог</vt:lpstr>
      <vt:lpstr>Результаты внедрения проведенных исследований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Опытный участок около города Rome, GA</vt:lpstr>
      <vt:lpstr>Строительство опытного участка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HP_2</cp:lastModifiedBy>
  <cp:revision>248</cp:revision>
  <cp:lastPrinted>2017-10-18T09:59:50Z</cp:lastPrinted>
  <dcterms:created xsi:type="dcterms:W3CDTF">2016-11-30T21:03:35Z</dcterms:created>
  <dcterms:modified xsi:type="dcterms:W3CDTF">2018-05-31T11:30:56Z</dcterms:modified>
</cp:coreProperties>
</file>