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6" r:id="rId15"/>
    <p:sldId id="312" r:id="rId16"/>
    <p:sldId id="313" r:id="rId17"/>
    <p:sldId id="314" r:id="rId18"/>
    <p:sldId id="307" r:id="rId19"/>
    <p:sldId id="308" r:id="rId20"/>
    <p:sldId id="309" r:id="rId21"/>
    <p:sldId id="310" r:id="rId22"/>
    <p:sldId id="311" r:id="rId23"/>
    <p:sldId id="315" r:id="rId24"/>
    <p:sldId id="31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172" autoAdjust="0"/>
  </p:normalViewPr>
  <p:slideViewPr>
    <p:cSldViewPr snapToGrid="0">
      <p:cViewPr varScale="1">
        <p:scale>
          <a:sx n="52" d="100"/>
          <a:sy n="52" d="100"/>
        </p:scale>
        <p:origin x="118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E6DA9-01F9-4746-97A1-8BA451DDC44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74178-3F1C-4FD2-9189-9D7F3A67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9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F1C4B-A09C-46D1-93DB-F3F848BFB027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9874-2F11-4582-8757-D26ED139F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Создание опорной сети </a:t>
            </a:r>
            <a:r>
              <a:rPr lang="en-US" dirty="0"/>
              <a:t>GPS</a:t>
            </a:r>
            <a:r>
              <a:rPr lang="ru-RU" dirty="0"/>
              <a:t>. </a:t>
            </a:r>
          </a:p>
          <a:p>
            <a:r>
              <a:rPr lang="ru-RU" dirty="0"/>
              <a:t>Связь </a:t>
            </a:r>
            <a:r>
              <a:rPr lang="en-US" dirty="0"/>
              <a:t>GPS </a:t>
            </a:r>
            <a:r>
              <a:rPr lang="ru-RU" dirty="0"/>
              <a:t>с машиной для уравнивания проездов и точек лазерного сканирования.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Облако 32 млн точек.</a:t>
            </a:r>
          </a:p>
          <a:p>
            <a:r>
              <a:rPr lang="ru-RU" dirty="0"/>
              <a:t>Траектория по двум проездам.</a:t>
            </a:r>
          </a:p>
          <a:p>
            <a:r>
              <a:rPr lang="ru-RU" dirty="0"/>
              <a:t>Точность в плане и профиле 1 см.</a:t>
            </a:r>
          </a:p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6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Подключаем облако </a:t>
            </a:r>
          </a:p>
          <a:p>
            <a:pPr marL="228600" indent="-228600">
              <a:buAutoNum type="arabicPeriod"/>
            </a:pPr>
            <a:r>
              <a:rPr lang="ru-RU" dirty="0"/>
              <a:t>Отображаем по интенсивности и по высоте необработанное облако точек</a:t>
            </a:r>
          </a:p>
          <a:p>
            <a:pPr marL="228600" indent="-228600">
              <a:buAutoNum type="arabicPeriod"/>
            </a:pPr>
            <a:r>
              <a:rPr lang="ru-RU" dirty="0"/>
              <a:t>Запускаем автоматическую классификацию по дорожному полотну</a:t>
            </a:r>
          </a:p>
          <a:p>
            <a:pPr marL="228600" indent="-228600">
              <a:buAutoNum type="arabicPeriod"/>
            </a:pPr>
            <a:r>
              <a:rPr lang="ru-RU" dirty="0"/>
              <a:t>После обработки видим точки по земле,</a:t>
            </a:r>
            <a:r>
              <a:rPr lang="en-US" dirty="0"/>
              <a:t> </a:t>
            </a:r>
            <a:r>
              <a:rPr lang="ru-RU" dirty="0"/>
              <a:t>обозначенные красным цветом и желтым цветом - точки</a:t>
            </a:r>
            <a:r>
              <a:rPr lang="en-US" dirty="0"/>
              <a:t>,</a:t>
            </a:r>
            <a:r>
              <a:rPr lang="ru-RU" dirty="0"/>
              <a:t> которые выше земли.</a:t>
            </a:r>
          </a:p>
          <a:p>
            <a:pPr marL="228600" indent="-228600">
              <a:buAutoNum type="arabicPeriod"/>
            </a:pPr>
            <a:r>
              <a:rPr lang="ru-RU" dirty="0"/>
              <a:t>Одновременно с автоматической классификацией получаем поверхность, которую отображем по уклону для нахождения односкатного и двухсткатного профиля по дороге.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2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Подгружаем траекторию проезда в формате </a:t>
            </a:r>
            <a:r>
              <a:rPr lang="en-US" dirty="0" err="1"/>
              <a:t>shp</a:t>
            </a:r>
            <a:r>
              <a:rPr lang="en-US" dirty="0"/>
              <a:t> </a:t>
            </a:r>
            <a:r>
              <a:rPr lang="ru-RU" dirty="0"/>
              <a:t>для автоматизированной обработки и нахождения оси в плане и профиле.</a:t>
            </a:r>
          </a:p>
          <a:p>
            <a:r>
              <a:rPr lang="ru-RU" dirty="0"/>
              <a:t>Положение оси расчитывается по категории дороги и минимальных параметрах фрезерования и укладки с учетом кромок дороги.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Создание коридора происходит по шаблону, который настраивается. </a:t>
            </a:r>
          </a:p>
          <a:p>
            <a:r>
              <a:rPr lang="ru-RU" dirty="0"/>
              <a:t>В нем задаются параметры поперечных уклонов и глубины фрезерования.</a:t>
            </a:r>
          </a:p>
          <a:p>
            <a:r>
              <a:rPr lang="ru-RU" dirty="0"/>
              <a:t>После выбора шаблона из библиотеки мы выбираем ось дороги и задаем кромки.</a:t>
            </a:r>
          </a:p>
          <a:p>
            <a:r>
              <a:rPr lang="ru-RU" dirty="0"/>
              <a:t>После этого процесса мы выводим отчет по объемам.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4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Расчет картограммы происходит между двумя поверхностями. </a:t>
            </a:r>
            <a:endParaRPr lang="en-US" dirty="0"/>
          </a:p>
          <a:p>
            <a:r>
              <a:rPr lang="ru-RU" dirty="0"/>
              <a:t>Между поверхностью фрезерования и съемкой.</a:t>
            </a:r>
          </a:p>
          <a:p>
            <a:r>
              <a:rPr lang="ru-RU" dirty="0"/>
              <a:t>В каждом квадрате проставляются объем фрезерования и укадки выравнивающего слоя.</a:t>
            </a:r>
          </a:p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3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выгрузки различных отчетов, сохраняем точную модель для техники в формате </a:t>
            </a:r>
            <a:r>
              <a:rPr lang="en-US" dirty="0" err="1"/>
              <a:t>LandXML</a:t>
            </a:r>
            <a:r>
              <a:rPr lang="en-US" dirty="0"/>
              <a:t>, </a:t>
            </a:r>
            <a:r>
              <a:rPr lang="ru-RU" dirty="0"/>
              <a:t>в которой содержатся данные по отметкам структурных линий и точек.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r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14300"/>
            <a:ext cx="12192003" cy="594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2018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4265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6573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ody - 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1570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Content / 1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6027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6388712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Graphic / 1 Content Graphic /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7868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5094720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dy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65268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714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52F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71062" y="1990128"/>
            <a:ext cx="4239846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95508" y="1340866"/>
            <a:ext cx="304018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045"/>
              </a:lnSpc>
            </a:pPr>
            <a:fld id="{81D60167-4931-47E6-BA6A-407CBD079E47}" type="slidenum">
              <a:rPr lang="en-US" spc="-5" smtClean="0"/>
              <a:pPr marL="25400">
                <a:lnSpc>
                  <a:spcPts val="104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61138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76" y="237744"/>
            <a:ext cx="11173968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53896"/>
            <a:ext cx="1117396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45603" y="6549958"/>
            <a:ext cx="5727875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2018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54" r:id="rId6"/>
    <p:sldLayoutId id="2147483655" r:id="rId7"/>
    <p:sldLayoutId id="2147483662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01752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3716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9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D2C2-5F54-4BCA-938B-B50F70E13C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ru-RU" i="1" dirty="0"/>
              <a:t>«Автоматизированные проектные решения Bentley Systems на этапе эксплуатации: от ПОДД (проект </a:t>
            </a:r>
            <a:r>
              <a:rPr lang="ru-RU" sz="4000" i="1" dirty="0"/>
              <a:t>организации</a:t>
            </a:r>
            <a:r>
              <a:rPr lang="ru-RU" i="1" dirty="0"/>
              <a:t> дорожного движения) до ремонта автомобильных дорог» </a:t>
            </a:r>
            <a:r>
              <a:rPr lang="ru-RU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5422F-13E4-4499-ABFC-C499E9A3D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91" y="5852159"/>
            <a:ext cx="9399737" cy="89522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Дмитрий Козлов,</a:t>
            </a:r>
            <a:b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Директор по продажам, Bentley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613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751" y="182430"/>
            <a:ext cx="11174495" cy="1107996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Разработка электронной схемы КСОДД позволит  значительно </a:t>
            </a:r>
            <a:r>
              <a:rPr spc="-10" dirty="0"/>
              <a:t>упростить </a:t>
            </a:r>
            <a:r>
              <a:rPr spc="-5" dirty="0"/>
              <a:t>передачу информации </a:t>
            </a:r>
            <a:r>
              <a:rPr dirty="0"/>
              <a:t>и </a:t>
            </a:r>
            <a:r>
              <a:rPr spc="-10" dirty="0" err="1"/>
              <a:t>ускорить</a:t>
            </a:r>
            <a:r>
              <a:rPr spc="-10" dirty="0"/>
              <a:t> </a:t>
            </a:r>
            <a:r>
              <a:rPr spc="-5" dirty="0" err="1"/>
              <a:t>проектирование</a:t>
            </a:r>
            <a:r>
              <a:rPr spc="-5" dirty="0"/>
              <a:t> организации дорожного</a:t>
            </a:r>
            <a:r>
              <a:rPr spc="20" dirty="0"/>
              <a:t> </a:t>
            </a:r>
            <a:r>
              <a:rPr dirty="0"/>
              <a:t>движения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1871662" y="1466343"/>
            <a:ext cx="3589654" cy="4363085"/>
          </a:xfrm>
          <a:custGeom>
            <a:avLst/>
            <a:gdLst/>
            <a:ahLst/>
            <a:cxnLst/>
            <a:rect l="l" t="t" r="r" b="b"/>
            <a:pathLst>
              <a:path w="3589654" h="4363085">
                <a:moveTo>
                  <a:pt x="0" y="4362704"/>
                </a:moveTo>
                <a:lnTo>
                  <a:pt x="3589401" y="4362704"/>
                </a:lnTo>
                <a:lnTo>
                  <a:pt x="3589401" y="0"/>
                </a:lnTo>
                <a:lnTo>
                  <a:pt x="0" y="0"/>
                </a:lnTo>
                <a:lnTo>
                  <a:pt x="0" y="4362704"/>
                </a:lnTo>
                <a:close/>
              </a:path>
            </a:pathLst>
          </a:custGeom>
          <a:ln w="1905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8800" y="1405129"/>
            <a:ext cx="3704844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0514" y="1365503"/>
            <a:ext cx="3096767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1989" y="1508012"/>
            <a:ext cx="3444875" cy="38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91362" y="1511172"/>
            <a:ext cx="263461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Разработка проектов организации  дорожного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8775" y="1466343"/>
            <a:ext cx="3589654" cy="4363085"/>
          </a:xfrm>
          <a:custGeom>
            <a:avLst/>
            <a:gdLst/>
            <a:ahLst/>
            <a:cxnLst/>
            <a:rect l="l" t="t" r="r" b="b"/>
            <a:pathLst>
              <a:path w="3589654" h="4363085">
                <a:moveTo>
                  <a:pt x="0" y="4362704"/>
                </a:moveTo>
                <a:lnTo>
                  <a:pt x="3589401" y="4362704"/>
                </a:lnTo>
                <a:lnTo>
                  <a:pt x="3589401" y="0"/>
                </a:lnTo>
                <a:lnTo>
                  <a:pt x="0" y="0"/>
                </a:lnTo>
                <a:lnTo>
                  <a:pt x="0" y="4362704"/>
                </a:lnTo>
                <a:close/>
              </a:path>
            </a:pathLst>
          </a:custGeom>
          <a:ln w="1905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5976" y="1405129"/>
            <a:ext cx="3704844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47690" y="1365503"/>
            <a:ext cx="3573779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69102" y="1508012"/>
            <a:ext cx="3444875" cy="38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29173" y="1511172"/>
            <a:ext cx="311086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Разработка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актуализация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электронной 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схемы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31989" y="1990130"/>
            <a:ext cx="3444875" cy="37247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1987" y="2669158"/>
            <a:ext cx="3445510" cy="63500"/>
          </a:xfrm>
          <a:custGeom>
            <a:avLst/>
            <a:gdLst/>
            <a:ahLst/>
            <a:cxnLst/>
            <a:rect l="l" t="t" r="r" b="b"/>
            <a:pathLst>
              <a:path w="3445510" h="63500">
                <a:moveTo>
                  <a:pt x="3434397" y="0"/>
                </a:moveTo>
                <a:lnTo>
                  <a:pt x="0" y="0"/>
                </a:lnTo>
                <a:lnTo>
                  <a:pt x="0" y="63245"/>
                </a:lnTo>
                <a:lnTo>
                  <a:pt x="3444938" y="63245"/>
                </a:lnTo>
                <a:lnTo>
                  <a:pt x="3434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1989" y="1990128"/>
            <a:ext cx="3444875" cy="3724910"/>
          </a:xfrm>
          <a:prstGeom prst="rect">
            <a:avLst/>
          </a:prstGeom>
          <a:ln w="12700">
            <a:solidFill>
              <a:srgbClr val="C8C8C8"/>
            </a:solidFill>
          </a:ln>
        </p:spPr>
        <p:txBody>
          <a:bodyPr vert="horz" wrap="square" lIns="0" tIns="4484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489584" indent="-191770">
              <a:buClr>
                <a:srgbClr val="00295F"/>
              </a:buClr>
              <a:buSzPct val="125000"/>
              <a:buChar char="▪"/>
              <a:tabLst>
                <a:tab pos="490220" algn="l"/>
              </a:tabLst>
            </a:pPr>
            <a:r>
              <a:rPr sz="1200" dirty="0">
                <a:latin typeface="Arial"/>
                <a:cs typeface="Arial"/>
              </a:rPr>
              <a:t>Повышение </a:t>
            </a:r>
            <a:r>
              <a:rPr sz="1200" spc="-5" dirty="0">
                <a:latin typeface="Arial"/>
                <a:cs typeface="Arial"/>
              </a:rPr>
              <a:t>уровня</a:t>
            </a:r>
            <a:r>
              <a:rPr sz="1200" spc="-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безопасности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295F"/>
              </a:buClr>
              <a:buFont typeface="Arial"/>
              <a:buChar char="▪"/>
            </a:pPr>
            <a:endParaRPr sz="1500">
              <a:latin typeface="Times New Roman"/>
              <a:cs typeface="Times New Roman"/>
            </a:endParaRPr>
          </a:p>
          <a:p>
            <a:pPr>
              <a:spcBef>
                <a:spcPts val="36"/>
              </a:spcBef>
              <a:buClr>
                <a:srgbClr val="00295F"/>
              </a:buClr>
              <a:buFont typeface="Arial"/>
              <a:buChar char="▪"/>
            </a:pPr>
            <a:endParaRPr>
              <a:latin typeface="Times New Roman"/>
              <a:cs typeface="Times New Roman"/>
            </a:endParaRPr>
          </a:p>
          <a:p>
            <a:pPr marL="489584" marR="737235" indent="-191770">
              <a:buClr>
                <a:srgbClr val="00295F"/>
              </a:buClr>
              <a:buSzPct val="125000"/>
              <a:buChar char="▪"/>
              <a:tabLst>
                <a:tab pos="490220" algn="l"/>
              </a:tabLst>
            </a:pPr>
            <a:r>
              <a:rPr sz="1200" dirty="0">
                <a:latin typeface="Arial"/>
                <a:cs typeface="Arial"/>
              </a:rPr>
              <a:t>Развитие </a:t>
            </a:r>
            <a:r>
              <a:rPr sz="1200" spc="-5" dirty="0">
                <a:latin typeface="Arial"/>
                <a:cs typeface="Arial"/>
              </a:rPr>
              <a:t>парковочного  </a:t>
            </a:r>
            <a:r>
              <a:rPr sz="1200" dirty="0">
                <a:latin typeface="Arial"/>
                <a:cs typeface="Arial"/>
              </a:rPr>
              <a:t>пространства, </a:t>
            </a:r>
            <a:r>
              <a:rPr sz="1200" spc="-5" dirty="0">
                <a:latin typeface="Arial"/>
                <a:cs typeface="Arial"/>
              </a:rPr>
              <a:t>в </a:t>
            </a:r>
            <a:r>
              <a:rPr sz="1200" dirty="0">
                <a:latin typeface="Arial"/>
                <a:cs typeface="Arial"/>
              </a:rPr>
              <a:t>том </a:t>
            </a:r>
            <a:r>
              <a:rPr sz="1200" spc="-5" dirty="0">
                <a:latin typeface="Arial"/>
                <a:cs typeface="Arial"/>
              </a:rPr>
              <a:t>числе </a:t>
            </a:r>
            <a:r>
              <a:rPr sz="1200" dirty="0">
                <a:latin typeface="Arial"/>
                <a:cs typeface="Arial"/>
              </a:rPr>
              <a:t>у  </a:t>
            </a:r>
            <a:r>
              <a:rPr sz="1200" spc="-5" dirty="0">
                <a:latin typeface="Arial"/>
                <a:cs typeface="Arial"/>
              </a:rPr>
              <a:t>социально-значимых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объектов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295F"/>
              </a:buClr>
              <a:buFont typeface="Arial"/>
              <a:buChar char="▪"/>
            </a:pPr>
            <a:endParaRPr sz="1200">
              <a:latin typeface="Times New Roman"/>
              <a:cs typeface="Times New Roman"/>
            </a:endParaRPr>
          </a:p>
          <a:p>
            <a:pPr marL="489584" marR="1158240" indent="-191770">
              <a:spcBef>
                <a:spcPts val="894"/>
              </a:spcBef>
              <a:buClr>
                <a:srgbClr val="00295F"/>
              </a:buClr>
              <a:buSzPct val="125000"/>
              <a:buChar char="▪"/>
              <a:tabLst>
                <a:tab pos="490220" algn="l"/>
              </a:tabLst>
            </a:pPr>
            <a:r>
              <a:rPr sz="1200" spc="-5" dirty="0">
                <a:latin typeface="Arial"/>
                <a:cs typeface="Arial"/>
              </a:rPr>
              <a:t>Улучшение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пешеходного  </a:t>
            </a:r>
            <a:r>
              <a:rPr sz="1200" dirty="0">
                <a:latin typeface="Arial"/>
                <a:cs typeface="Arial"/>
              </a:rPr>
              <a:t>пространства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295F"/>
              </a:buClr>
              <a:buFont typeface="Arial"/>
              <a:buChar char="▪"/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295F"/>
              </a:buClr>
              <a:buFont typeface="Arial"/>
              <a:buChar char="▪"/>
            </a:pPr>
            <a:endParaRPr sz="1200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  <a:buClr>
                <a:srgbClr val="00295F"/>
              </a:buClr>
              <a:buFont typeface="Arial"/>
              <a:buChar char="▪"/>
            </a:pPr>
            <a:endParaRPr sz="950">
              <a:latin typeface="Times New Roman"/>
              <a:cs typeface="Times New Roman"/>
            </a:endParaRPr>
          </a:p>
          <a:p>
            <a:pPr marL="489584" marR="676910" indent="-191770">
              <a:buClr>
                <a:srgbClr val="00295F"/>
              </a:buClr>
              <a:buSzPct val="125000"/>
              <a:buChar char="▪"/>
              <a:tabLst>
                <a:tab pos="490220" algn="l"/>
              </a:tabLst>
            </a:pPr>
            <a:r>
              <a:rPr sz="1200" spc="-5" dirty="0">
                <a:latin typeface="Arial"/>
                <a:cs typeface="Arial"/>
              </a:rPr>
              <a:t>Внедрение планов </a:t>
            </a:r>
            <a:r>
              <a:rPr sz="1200" dirty="0">
                <a:latin typeface="Arial"/>
                <a:cs typeface="Arial"/>
              </a:rPr>
              <a:t>по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развитию  такси и </a:t>
            </a:r>
            <a:r>
              <a:rPr sz="1200" spc="-5" dirty="0">
                <a:latin typeface="Arial"/>
                <a:cs typeface="Arial"/>
              </a:rPr>
              <a:t>грузовой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логистики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295F"/>
              </a:buClr>
              <a:buFont typeface="Arial"/>
              <a:buChar char="▪"/>
            </a:pPr>
            <a:endParaRPr sz="1200">
              <a:latin typeface="Times New Roman"/>
              <a:cs typeface="Times New Roman"/>
            </a:endParaRPr>
          </a:p>
          <a:p>
            <a:pPr marL="489584" marR="875665" indent="-191770">
              <a:spcBef>
                <a:spcPts val="944"/>
              </a:spcBef>
              <a:buClr>
                <a:srgbClr val="00295F"/>
              </a:buClr>
              <a:buSzPct val="125000"/>
              <a:buChar char="▪"/>
              <a:tabLst>
                <a:tab pos="490220" algn="l"/>
              </a:tabLst>
            </a:pPr>
            <a:r>
              <a:rPr sz="1200" spc="-5" dirty="0">
                <a:latin typeface="Arial"/>
                <a:cs typeface="Arial"/>
              </a:rPr>
              <a:t>Внедрение мероприятий для  маломобильных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граждан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31987" y="3455415"/>
            <a:ext cx="3445510" cy="63500"/>
          </a:xfrm>
          <a:custGeom>
            <a:avLst/>
            <a:gdLst/>
            <a:ahLst/>
            <a:cxnLst/>
            <a:rect l="l" t="t" r="r" b="b"/>
            <a:pathLst>
              <a:path w="3445510" h="63500">
                <a:moveTo>
                  <a:pt x="3434397" y="0"/>
                </a:moveTo>
                <a:lnTo>
                  <a:pt x="0" y="0"/>
                </a:lnTo>
                <a:lnTo>
                  <a:pt x="0" y="63246"/>
                </a:lnTo>
                <a:lnTo>
                  <a:pt x="3444938" y="63246"/>
                </a:lnTo>
                <a:lnTo>
                  <a:pt x="3434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1987" y="4241800"/>
            <a:ext cx="3445510" cy="63500"/>
          </a:xfrm>
          <a:custGeom>
            <a:avLst/>
            <a:gdLst/>
            <a:ahLst/>
            <a:cxnLst/>
            <a:rect l="l" t="t" r="r" b="b"/>
            <a:pathLst>
              <a:path w="3445510" h="63500">
                <a:moveTo>
                  <a:pt x="3434397" y="0"/>
                </a:moveTo>
                <a:lnTo>
                  <a:pt x="0" y="0"/>
                </a:lnTo>
                <a:lnTo>
                  <a:pt x="0" y="63245"/>
                </a:lnTo>
                <a:lnTo>
                  <a:pt x="3444938" y="63245"/>
                </a:lnTo>
                <a:lnTo>
                  <a:pt x="3434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31987" y="5028057"/>
            <a:ext cx="3445510" cy="63500"/>
          </a:xfrm>
          <a:custGeom>
            <a:avLst/>
            <a:gdLst/>
            <a:ahLst/>
            <a:cxnLst/>
            <a:rect l="l" t="t" r="r" b="b"/>
            <a:pathLst>
              <a:path w="3445510" h="63500">
                <a:moveTo>
                  <a:pt x="3434397" y="0"/>
                </a:moveTo>
                <a:lnTo>
                  <a:pt x="0" y="0"/>
                </a:lnTo>
                <a:lnTo>
                  <a:pt x="0" y="63373"/>
                </a:lnTo>
                <a:lnTo>
                  <a:pt x="3444938" y="63373"/>
                </a:lnTo>
                <a:lnTo>
                  <a:pt x="3434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81040" y="2361566"/>
            <a:ext cx="3444875" cy="1451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81040" y="4193287"/>
            <a:ext cx="3444875" cy="1521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81040" y="1990128"/>
            <a:ext cx="3444875" cy="3724910"/>
          </a:xfrm>
          <a:custGeom>
            <a:avLst/>
            <a:gdLst/>
            <a:ahLst/>
            <a:cxnLst/>
            <a:rect l="l" t="t" r="r" b="b"/>
            <a:pathLst>
              <a:path w="3444875" h="3724910">
                <a:moveTo>
                  <a:pt x="0" y="3724783"/>
                </a:moveTo>
                <a:lnTo>
                  <a:pt x="3444875" y="3724783"/>
                </a:lnTo>
                <a:lnTo>
                  <a:pt x="3444875" y="0"/>
                </a:lnTo>
                <a:lnTo>
                  <a:pt x="0" y="0"/>
                </a:lnTo>
                <a:lnTo>
                  <a:pt x="0" y="3724783"/>
                </a:lnTo>
                <a:close/>
              </a:path>
            </a:pathLst>
          </a:custGeom>
          <a:ln w="1270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51522" y="4423917"/>
            <a:ext cx="3278504" cy="469900"/>
          </a:xfrm>
          <a:custGeom>
            <a:avLst/>
            <a:gdLst/>
            <a:ahLst/>
            <a:cxnLst/>
            <a:rect l="l" t="t" r="r" b="b"/>
            <a:pathLst>
              <a:path w="3278504" h="469900">
                <a:moveTo>
                  <a:pt x="0" y="469772"/>
                </a:moveTo>
                <a:lnTo>
                  <a:pt x="3278504" y="469772"/>
                </a:lnTo>
                <a:lnTo>
                  <a:pt x="3278504" y="0"/>
                </a:lnTo>
                <a:lnTo>
                  <a:pt x="0" y="0"/>
                </a:lnTo>
                <a:lnTo>
                  <a:pt x="0" y="469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51522" y="4423917"/>
            <a:ext cx="3278504" cy="469900"/>
          </a:xfrm>
          <a:custGeom>
            <a:avLst/>
            <a:gdLst/>
            <a:ahLst/>
            <a:cxnLst/>
            <a:rect l="l" t="t" r="r" b="b"/>
            <a:pathLst>
              <a:path w="3278504" h="469900">
                <a:moveTo>
                  <a:pt x="0" y="469772"/>
                </a:moveTo>
                <a:lnTo>
                  <a:pt x="3278504" y="469772"/>
                </a:lnTo>
                <a:lnTo>
                  <a:pt x="3278504" y="0"/>
                </a:lnTo>
                <a:lnTo>
                  <a:pt x="0" y="0"/>
                </a:lnTo>
                <a:lnTo>
                  <a:pt x="0" y="469772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51522" y="4423917"/>
            <a:ext cx="3278504" cy="412934"/>
          </a:xfrm>
          <a:prstGeom prst="rect">
            <a:avLst/>
          </a:prstGeom>
          <a:ln w="9525">
            <a:solidFill>
              <a:srgbClr val="7E7E7E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63525" marR="254000" indent="199390">
              <a:spcBef>
                <a:spcPts val="340"/>
              </a:spcBef>
            </a:pPr>
            <a:r>
              <a:rPr sz="1200" spc="-5" dirty="0">
                <a:latin typeface="Arial"/>
                <a:cs typeface="Arial"/>
              </a:rPr>
              <a:t>Проектирование существующего  </a:t>
            </a:r>
            <a:r>
              <a:rPr sz="1200" dirty="0">
                <a:latin typeface="Arial"/>
                <a:cs typeface="Arial"/>
              </a:rPr>
              <a:t>положения </a:t>
            </a:r>
            <a:r>
              <a:rPr sz="1200" spc="-5" dirty="0">
                <a:latin typeface="Arial"/>
                <a:cs typeface="Arial"/>
              </a:rPr>
              <a:t>(~30% </a:t>
            </a:r>
            <a:r>
              <a:rPr sz="1200" dirty="0">
                <a:latin typeface="Arial"/>
                <a:cs typeface="Arial"/>
              </a:rPr>
              <a:t>сроков и</a:t>
            </a:r>
            <a:r>
              <a:rPr sz="1200" spc="-1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стоимости)</a:t>
            </a:r>
          </a:p>
        </p:txBody>
      </p:sp>
      <p:sp>
        <p:nvSpPr>
          <p:cNvPr id="25" name="object 25"/>
          <p:cNvSpPr/>
          <p:nvPr/>
        </p:nvSpPr>
        <p:spPr>
          <a:xfrm>
            <a:off x="6851522" y="5089525"/>
            <a:ext cx="3278504" cy="469900"/>
          </a:xfrm>
          <a:custGeom>
            <a:avLst/>
            <a:gdLst/>
            <a:ahLst/>
            <a:cxnLst/>
            <a:rect l="l" t="t" r="r" b="b"/>
            <a:pathLst>
              <a:path w="3278504" h="469900">
                <a:moveTo>
                  <a:pt x="0" y="469772"/>
                </a:moveTo>
                <a:lnTo>
                  <a:pt x="3278504" y="469772"/>
                </a:lnTo>
                <a:lnTo>
                  <a:pt x="3278504" y="0"/>
                </a:lnTo>
                <a:lnTo>
                  <a:pt x="0" y="0"/>
                </a:lnTo>
                <a:lnTo>
                  <a:pt x="0" y="469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851522" y="5089525"/>
            <a:ext cx="3278504" cy="321242"/>
          </a:xfrm>
          <a:prstGeom prst="rect">
            <a:avLst/>
          </a:prstGeom>
          <a:solidFill>
            <a:srgbClr val="FFFFFF"/>
          </a:solidFill>
          <a:ln w="9525">
            <a:solidFill>
              <a:srgbClr val="7E7E7E"/>
            </a:solidFill>
          </a:ln>
        </p:spPr>
        <p:txBody>
          <a:bodyPr vert="horz" wrap="square" lIns="0" tIns="135255" rIns="0" bIns="0" rtlCol="0">
            <a:spAutoFit/>
          </a:bodyPr>
          <a:lstStyle/>
          <a:p>
            <a:pPr marL="290830">
              <a:spcBef>
                <a:spcPts val="1065"/>
              </a:spcBef>
            </a:pPr>
            <a:r>
              <a:rPr sz="1200" spc="-5" dirty="0">
                <a:latin typeface="Arial"/>
                <a:cs typeface="Arial"/>
              </a:rPr>
              <a:t>Проектирование целевого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положения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87059" y="4411726"/>
            <a:ext cx="2479675" cy="469900"/>
          </a:xfrm>
          <a:custGeom>
            <a:avLst/>
            <a:gdLst/>
            <a:ahLst/>
            <a:cxnLst/>
            <a:rect l="l" t="t" r="r" b="b"/>
            <a:pathLst>
              <a:path w="2479675" h="469900">
                <a:moveTo>
                  <a:pt x="0" y="0"/>
                </a:moveTo>
                <a:lnTo>
                  <a:pt x="2479293" y="469773"/>
                </a:lnTo>
              </a:path>
            </a:pathLst>
          </a:custGeom>
          <a:ln w="9525">
            <a:solidFill>
              <a:srgbClr val="C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87059" y="4411726"/>
            <a:ext cx="2479675" cy="469900"/>
          </a:xfrm>
          <a:custGeom>
            <a:avLst/>
            <a:gdLst/>
            <a:ahLst/>
            <a:cxnLst/>
            <a:rect l="l" t="t" r="r" b="b"/>
            <a:pathLst>
              <a:path w="2479675" h="469900">
                <a:moveTo>
                  <a:pt x="0" y="469773"/>
                </a:moveTo>
                <a:lnTo>
                  <a:pt x="2479293" y="0"/>
                </a:lnTo>
              </a:path>
            </a:pathLst>
          </a:custGeom>
          <a:ln w="9525">
            <a:solidFill>
              <a:srgbClr val="C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43572" y="4893692"/>
            <a:ext cx="1400175" cy="196215"/>
          </a:xfrm>
          <a:custGeom>
            <a:avLst/>
            <a:gdLst/>
            <a:ahLst/>
            <a:cxnLst/>
            <a:rect l="l" t="t" r="r" b="b"/>
            <a:pathLst>
              <a:path w="1400175" h="196214">
                <a:moveTo>
                  <a:pt x="1399921" y="97916"/>
                </a:moveTo>
                <a:lnTo>
                  <a:pt x="0" y="97916"/>
                </a:lnTo>
                <a:lnTo>
                  <a:pt x="700024" y="195833"/>
                </a:lnTo>
                <a:lnTo>
                  <a:pt x="1399921" y="97916"/>
                </a:lnTo>
                <a:close/>
              </a:path>
              <a:path w="1400175" h="196214">
                <a:moveTo>
                  <a:pt x="1050035" y="0"/>
                </a:moveTo>
                <a:lnTo>
                  <a:pt x="350011" y="0"/>
                </a:lnTo>
                <a:lnTo>
                  <a:pt x="350011" y="97916"/>
                </a:lnTo>
                <a:lnTo>
                  <a:pt x="1050035" y="97916"/>
                </a:lnTo>
                <a:lnTo>
                  <a:pt x="10500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43572" y="4893692"/>
            <a:ext cx="1400175" cy="196215"/>
          </a:xfrm>
          <a:custGeom>
            <a:avLst/>
            <a:gdLst/>
            <a:ahLst/>
            <a:cxnLst/>
            <a:rect l="l" t="t" r="r" b="b"/>
            <a:pathLst>
              <a:path w="1400175" h="196214">
                <a:moveTo>
                  <a:pt x="0" y="97916"/>
                </a:moveTo>
                <a:lnTo>
                  <a:pt x="350011" y="97916"/>
                </a:lnTo>
                <a:lnTo>
                  <a:pt x="350011" y="0"/>
                </a:lnTo>
                <a:lnTo>
                  <a:pt x="1050035" y="0"/>
                </a:lnTo>
                <a:lnTo>
                  <a:pt x="1050035" y="97916"/>
                </a:lnTo>
                <a:lnTo>
                  <a:pt x="1399921" y="97916"/>
                </a:lnTo>
                <a:lnTo>
                  <a:pt x="700024" y="195833"/>
                </a:lnTo>
                <a:lnTo>
                  <a:pt x="0" y="97916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65978" y="3709415"/>
            <a:ext cx="3717035" cy="6400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04076" y="3761234"/>
            <a:ext cx="3683508" cy="579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69100" y="3812806"/>
            <a:ext cx="3456940" cy="381000"/>
          </a:xfrm>
          <a:custGeom>
            <a:avLst/>
            <a:gdLst/>
            <a:ahLst/>
            <a:cxnLst/>
            <a:rect l="l" t="t" r="r" b="b"/>
            <a:pathLst>
              <a:path w="3456940" h="381000">
                <a:moveTo>
                  <a:pt x="0" y="380479"/>
                </a:moveTo>
                <a:lnTo>
                  <a:pt x="3456813" y="380479"/>
                </a:lnTo>
                <a:lnTo>
                  <a:pt x="3456813" y="0"/>
                </a:lnTo>
                <a:lnTo>
                  <a:pt x="0" y="0"/>
                </a:lnTo>
                <a:lnTo>
                  <a:pt x="0" y="380479"/>
                </a:lnTo>
                <a:close/>
              </a:path>
            </a:pathLst>
          </a:custGeom>
          <a:solidFill>
            <a:srgbClr val="D5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886196" y="3907790"/>
            <a:ext cx="32238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spc="-5" dirty="0">
                <a:latin typeface="Arial"/>
                <a:cs typeface="Arial"/>
              </a:rPr>
              <a:t>Упрощение процесса проектировки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ПОДД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9102" y="3742944"/>
            <a:ext cx="3444875" cy="69850"/>
          </a:xfrm>
          <a:custGeom>
            <a:avLst/>
            <a:gdLst/>
            <a:ahLst/>
            <a:cxnLst/>
            <a:rect l="l" t="t" r="r" b="b"/>
            <a:pathLst>
              <a:path w="3444875" h="69850">
                <a:moveTo>
                  <a:pt x="3434333" y="0"/>
                </a:moveTo>
                <a:lnTo>
                  <a:pt x="0" y="0"/>
                </a:lnTo>
                <a:lnTo>
                  <a:pt x="0" y="69849"/>
                </a:lnTo>
                <a:lnTo>
                  <a:pt x="3444875" y="69849"/>
                </a:lnTo>
                <a:lnTo>
                  <a:pt x="3434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65978" y="1879094"/>
            <a:ext cx="3717035" cy="6385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97852" y="1837944"/>
            <a:ext cx="2700528" cy="762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69100" y="1981085"/>
            <a:ext cx="3456940" cy="381000"/>
          </a:xfrm>
          <a:custGeom>
            <a:avLst/>
            <a:gdLst/>
            <a:ahLst/>
            <a:cxnLst/>
            <a:rect l="l" t="t" r="r" b="b"/>
            <a:pathLst>
              <a:path w="3456940" h="381000">
                <a:moveTo>
                  <a:pt x="0" y="380479"/>
                </a:moveTo>
                <a:lnTo>
                  <a:pt x="3456813" y="380479"/>
                </a:lnTo>
                <a:lnTo>
                  <a:pt x="3456813" y="0"/>
                </a:lnTo>
                <a:lnTo>
                  <a:pt x="0" y="0"/>
                </a:lnTo>
                <a:lnTo>
                  <a:pt x="0" y="380479"/>
                </a:lnTo>
                <a:close/>
              </a:path>
            </a:pathLst>
          </a:custGeom>
          <a:solidFill>
            <a:srgbClr val="D5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380225" y="1984247"/>
            <a:ext cx="223583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Синхронизация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информации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транспортного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блока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15355" y="2474495"/>
            <a:ext cx="804545" cy="1133475"/>
          </a:xfrm>
          <a:custGeom>
            <a:avLst/>
            <a:gdLst/>
            <a:ahLst/>
            <a:cxnLst/>
            <a:rect l="l" t="t" r="r" b="b"/>
            <a:pathLst>
              <a:path w="804545" h="1133475">
                <a:moveTo>
                  <a:pt x="0" y="1132941"/>
                </a:moveTo>
                <a:lnTo>
                  <a:pt x="804240" y="1132941"/>
                </a:lnTo>
                <a:lnTo>
                  <a:pt x="804240" y="0"/>
                </a:lnTo>
                <a:lnTo>
                  <a:pt x="0" y="0"/>
                </a:lnTo>
                <a:lnTo>
                  <a:pt x="0" y="1132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15355" y="2474495"/>
            <a:ext cx="804545" cy="1133475"/>
          </a:xfrm>
          <a:custGeom>
            <a:avLst/>
            <a:gdLst/>
            <a:ahLst/>
            <a:cxnLst/>
            <a:rect l="l" t="t" r="r" b="b"/>
            <a:pathLst>
              <a:path w="804545" h="1133475">
                <a:moveTo>
                  <a:pt x="0" y="1132941"/>
                </a:moveTo>
                <a:lnTo>
                  <a:pt x="804240" y="1132941"/>
                </a:lnTo>
                <a:lnTo>
                  <a:pt x="804240" y="0"/>
                </a:lnTo>
                <a:lnTo>
                  <a:pt x="0" y="0"/>
                </a:lnTo>
                <a:lnTo>
                  <a:pt x="0" y="1132941"/>
                </a:lnTo>
                <a:close/>
              </a:path>
            </a:pathLst>
          </a:custGeom>
          <a:ln w="952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015355" y="2854197"/>
            <a:ext cx="80454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970" marR="131445" indent="152400"/>
            <a:r>
              <a:rPr sz="1200" dirty="0">
                <a:latin typeface="Arial"/>
                <a:cs typeface="Arial"/>
              </a:rPr>
              <a:t>ЭС  </a:t>
            </a:r>
            <a:r>
              <a:rPr sz="1200" spc="-5" dirty="0">
                <a:latin typeface="Arial"/>
                <a:cs typeface="Arial"/>
              </a:rPr>
              <a:t>КСОДД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313041" y="2474495"/>
            <a:ext cx="1748789" cy="1133475"/>
          </a:xfrm>
          <a:custGeom>
            <a:avLst/>
            <a:gdLst/>
            <a:ahLst/>
            <a:cxnLst/>
            <a:rect l="l" t="t" r="r" b="b"/>
            <a:pathLst>
              <a:path w="1748790" h="1133475">
                <a:moveTo>
                  <a:pt x="0" y="1132941"/>
                </a:moveTo>
                <a:lnTo>
                  <a:pt x="1748789" y="1132941"/>
                </a:lnTo>
                <a:lnTo>
                  <a:pt x="1748789" y="0"/>
                </a:lnTo>
                <a:lnTo>
                  <a:pt x="0" y="0"/>
                </a:lnTo>
                <a:lnTo>
                  <a:pt x="0" y="1132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13041" y="2474495"/>
            <a:ext cx="1748789" cy="1133475"/>
          </a:xfrm>
          <a:custGeom>
            <a:avLst/>
            <a:gdLst/>
            <a:ahLst/>
            <a:cxnLst/>
            <a:rect l="l" t="t" r="r" b="b"/>
            <a:pathLst>
              <a:path w="1748790" h="1133475">
                <a:moveTo>
                  <a:pt x="0" y="1132941"/>
                </a:moveTo>
                <a:lnTo>
                  <a:pt x="1748789" y="1132941"/>
                </a:lnTo>
                <a:lnTo>
                  <a:pt x="1748789" y="0"/>
                </a:lnTo>
                <a:lnTo>
                  <a:pt x="0" y="0"/>
                </a:lnTo>
                <a:lnTo>
                  <a:pt x="0" y="1132941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313041" y="2503042"/>
            <a:ext cx="1748789" cy="110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dirty="0">
                <a:latin typeface="Arial"/>
                <a:cs typeface="Arial"/>
              </a:rPr>
              <a:t>ДТиРДТИ</a:t>
            </a:r>
            <a:endParaRPr sz="1200">
              <a:latin typeface="Arial"/>
              <a:cs typeface="Arial"/>
            </a:endParaRPr>
          </a:p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dirty="0">
                <a:latin typeface="Arial"/>
                <a:cs typeface="Arial"/>
              </a:rPr>
              <a:t>ГИБДД</a:t>
            </a:r>
            <a:endParaRPr sz="1200">
              <a:latin typeface="Arial"/>
              <a:cs typeface="Arial"/>
            </a:endParaRPr>
          </a:p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dirty="0">
                <a:latin typeface="Arial"/>
                <a:cs typeface="Arial"/>
              </a:rPr>
              <a:t>ЦОДД</a:t>
            </a:r>
            <a:endParaRPr sz="1200">
              <a:latin typeface="Arial"/>
              <a:cs typeface="Arial"/>
            </a:endParaRPr>
          </a:p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spc="-5" dirty="0">
                <a:latin typeface="Arial"/>
                <a:cs typeface="Arial"/>
              </a:rPr>
              <a:t>Мосгортранс</a:t>
            </a:r>
            <a:endParaRPr sz="1200">
              <a:latin typeface="Arial"/>
              <a:cs typeface="Arial"/>
            </a:endParaRPr>
          </a:p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spc="-5" dirty="0">
                <a:latin typeface="Arial"/>
                <a:cs typeface="Arial"/>
              </a:rPr>
              <a:t>Строительный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блок</a:t>
            </a:r>
            <a:endParaRPr sz="1200">
              <a:latin typeface="Arial"/>
              <a:cs typeface="Arial"/>
            </a:endParaRPr>
          </a:p>
          <a:p>
            <a:pPr marL="260350" indent="-191770">
              <a:buClr>
                <a:srgbClr val="00295F"/>
              </a:buClr>
              <a:buSzPct val="125000"/>
              <a:buChar char="▪"/>
              <a:tabLst>
                <a:tab pos="260985" algn="l"/>
              </a:tabLst>
            </a:pPr>
            <a:r>
              <a:rPr sz="1200" spc="-5" dirty="0">
                <a:latin typeface="Arial"/>
                <a:cs typeface="Arial"/>
              </a:rPr>
              <a:t>АМПП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42250" y="2532381"/>
            <a:ext cx="464820" cy="548005"/>
          </a:xfrm>
          <a:custGeom>
            <a:avLst/>
            <a:gdLst/>
            <a:ahLst/>
            <a:cxnLst/>
            <a:rect l="l" t="t" r="r" b="b"/>
            <a:pathLst>
              <a:path w="464820" h="548005">
                <a:moveTo>
                  <a:pt x="14477" y="136906"/>
                </a:moveTo>
                <a:lnTo>
                  <a:pt x="0" y="136906"/>
                </a:lnTo>
                <a:lnTo>
                  <a:pt x="0" y="410718"/>
                </a:lnTo>
                <a:lnTo>
                  <a:pt x="14477" y="410718"/>
                </a:lnTo>
                <a:lnTo>
                  <a:pt x="14477" y="136906"/>
                </a:lnTo>
                <a:close/>
              </a:path>
              <a:path w="464820" h="548005">
                <a:moveTo>
                  <a:pt x="58039" y="136906"/>
                </a:moveTo>
                <a:lnTo>
                  <a:pt x="29082" y="136906"/>
                </a:lnTo>
                <a:lnTo>
                  <a:pt x="29082" y="410718"/>
                </a:lnTo>
                <a:lnTo>
                  <a:pt x="58039" y="410718"/>
                </a:lnTo>
                <a:lnTo>
                  <a:pt x="58039" y="136906"/>
                </a:lnTo>
                <a:close/>
              </a:path>
              <a:path w="464820" h="548005">
                <a:moveTo>
                  <a:pt x="232282" y="0"/>
                </a:moveTo>
                <a:lnTo>
                  <a:pt x="232282" y="136906"/>
                </a:lnTo>
                <a:lnTo>
                  <a:pt x="72517" y="136906"/>
                </a:lnTo>
                <a:lnTo>
                  <a:pt x="72517" y="410718"/>
                </a:lnTo>
                <a:lnTo>
                  <a:pt x="232282" y="410718"/>
                </a:lnTo>
                <a:lnTo>
                  <a:pt x="232282" y="547624"/>
                </a:lnTo>
                <a:lnTo>
                  <a:pt x="464439" y="273812"/>
                </a:lnTo>
                <a:lnTo>
                  <a:pt x="232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49489" y="2664525"/>
            <a:ext cx="0" cy="283845"/>
          </a:xfrm>
          <a:custGeom>
            <a:avLst/>
            <a:gdLst/>
            <a:ahLst/>
            <a:cxnLst/>
            <a:rect l="l" t="t" r="r" b="b"/>
            <a:pathLst>
              <a:path h="283844">
                <a:moveTo>
                  <a:pt x="0" y="0"/>
                </a:moveTo>
                <a:lnTo>
                  <a:pt x="0" y="283337"/>
                </a:lnTo>
              </a:path>
            </a:pathLst>
          </a:custGeom>
          <a:ln w="2400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71334" y="2669285"/>
            <a:ext cx="29209" cy="274320"/>
          </a:xfrm>
          <a:custGeom>
            <a:avLst/>
            <a:gdLst/>
            <a:ahLst/>
            <a:cxnLst/>
            <a:rect l="l" t="t" r="r" b="b"/>
            <a:pathLst>
              <a:path w="29209" h="274319">
                <a:moveTo>
                  <a:pt x="0" y="0"/>
                </a:moveTo>
                <a:lnTo>
                  <a:pt x="28956" y="0"/>
                </a:lnTo>
                <a:lnTo>
                  <a:pt x="28956" y="273812"/>
                </a:lnTo>
                <a:lnTo>
                  <a:pt x="0" y="27381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14767" y="2532381"/>
            <a:ext cx="392430" cy="548005"/>
          </a:xfrm>
          <a:custGeom>
            <a:avLst/>
            <a:gdLst/>
            <a:ahLst/>
            <a:cxnLst/>
            <a:rect l="l" t="t" r="r" b="b"/>
            <a:pathLst>
              <a:path w="392429" h="548005">
                <a:moveTo>
                  <a:pt x="0" y="136906"/>
                </a:moveTo>
                <a:lnTo>
                  <a:pt x="159765" y="136906"/>
                </a:lnTo>
                <a:lnTo>
                  <a:pt x="159765" y="0"/>
                </a:lnTo>
                <a:lnTo>
                  <a:pt x="391922" y="273812"/>
                </a:lnTo>
                <a:lnTo>
                  <a:pt x="159765" y="547624"/>
                </a:lnTo>
                <a:lnTo>
                  <a:pt x="159765" y="410718"/>
                </a:lnTo>
                <a:lnTo>
                  <a:pt x="0" y="410718"/>
                </a:lnTo>
                <a:lnTo>
                  <a:pt x="0" y="136906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42250" y="3129535"/>
            <a:ext cx="464820" cy="548005"/>
          </a:xfrm>
          <a:custGeom>
            <a:avLst/>
            <a:gdLst/>
            <a:ahLst/>
            <a:cxnLst/>
            <a:rect l="l" t="t" r="r" b="b"/>
            <a:pathLst>
              <a:path w="464820" h="548004">
                <a:moveTo>
                  <a:pt x="464439" y="136905"/>
                </a:moveTo>
                <a:lnTo>
                  <a:pt x="449960" y="136905"/>
                </a:lnTo>
                <a:lnTo>
                  <a:pt x="449960" y="410717"/>
                </a:lnTo>
                <a:lnTo>
                  <a:pt x="464439" y="410717"/>
                </a:lnTo>
                <a:lnTo>
                  <a:pt x="464439" y="136905"/>
                </a:lnTo>
                <a:close/>
              </a:path>
              <a:path w="464820" h="548004">
                <a:moveTo>
                  <a:pt x="435482" y="136905"/>
                </a:moveTo>
                <a:lnTo>
                  <a:pt x="406400" y="136905"/>
                </a:lnTo>
                <a:lnTo>
                  <a:pt x="406400" y="410717"/>
                </a:lnTo>
                <a:lnTo>
                  <a:pt x="435482" y="410717"/>
                </a:lnTo>
                <a:lnTo>
                  <a:pt x="435482" y="136905"/>
                </a:lnTo>
                <a:close/>
              </a:path>
              <a:path w="464820" h="548004">
                <a:moveTo>
                  <a:pt x="232282" y="0"/>
                </a:moveTo>
                <a:lnTo>
                  <a:pt x="0" y="273812"/>
                </a:lnTo>
                <a:lnTo>
                  <a:pt x="232282" y="547751"/>
                </a:lnTo>
                <a:lnTo>
                  <a:pt x="232282" y="410717"/>
                </a:lnTo>
                <a:lnTo>
                  <a:pt x="391922" y="410717"/>
                </a:lnTo>
                <a:lnTo>
                  <a:pt x="391922" y="136905"/>
                </a:lnTo>
                <a:lnTo>
                  <a:pt x="232282" y="136905"/>
                </a:lnTo>
                <a:lnTo>
                  <a:pt x="232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99450" y="3261679"/>
            <a:ext cx="0" cy="283845"/>
          </a:xfrm>
          <a:custGeom>
            <a:avLst/>
            <a:gdLst/>
            <a:ahLst/>
            <a:cxnLst/>
            <a:rect l="l" t="t" r="r" b="b"/>
            <a:pathLst>
              <a:path h="283845">
                <a:moveTo>
                  <a:pt x="0" y="0"/>
                </a:moveTo>
                <a:lnTo>
                  <a:pt x="0" y="283337"/>
                </a:lnTo>
              </a:path>
            </a:pathLst>
          </a:custGeom>
          <a:ln w="24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248652" y="3266440"/>
            <a:ext cx="29209" cy="274320"/>
          </a:xfrm>
          <a:custGeom>
            <a:avLst/>
            <a:gdLst/>
            <a:ahLst/>
            <a:cxnLst/>
            <a:rect l="l" t="t" r="r" b="b"/>
            <a:pathLst>
              <a:path w="29209" h="274320">
                <a:moveTo>
                  <a:pt x="29082" y="273812"/>
                </a:moveTo>
                <a:lnTo>
                  <a:pt x="0" y="273812"/>
                </a:lnTo>
                <a:lnTo>
                  <a:pt x="0" y="0"/>
                </a:lnTo>
                <a:lnTo>
                  <a:pt x="29082" y="0"/>
                </a:lnTo>
                <a:lnTo>
                  <a:pt x="29082" y="273812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42250" y="3129535"/>
            <a:ext cx="392430" cy="548005"/>
          </a:xfrm>
          <a:custGeom>
            <a:avLst/>
            <a:gdLst/>
            <a:ahLst/>
            <a:cxnLst/>
            <a:rect l="l" t="t" r="r" b="b"/>
            <a:pathLst>
              <a:path w="392429" h="548004">
                <a:moveTo>
                  <a:pt x="391922" y="410717"/>
                </a:moveTo>
                <a:lnTo>
                  <a:pt x="232282" y="410717"/>
                </a:lnTo>
                <a:lnTo>
                  <a:pt x="232282" y="547751"/>
                </a:lnTo>
                <a:lnTo>
                  <a:pt x="0" y="273812"/>
                </a:lnTo>
                <a:lnTo>
                  <a:pt x="232282" y="0"/>
                </a:lnTo>
                <a:lnTo>
                  <a:pt x="232282" y="136905"/>
                </a:lnTo>
                <a:lnTo>
                  <a:pt x="391922" y="136905"/>
                </a:lnTo>
                <a:lnTo>
                  <a:pt x="391922" y="410717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31000" y="1917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123" y="0"/>
                </a:moveTo>
                <a:lnTo>
                  <a:pt x="58078" y="7467"/>
                </a:lnTo>
                <a:lnTo>
                  <a:pt x="27844" y="27828"/>
                </a:lnTo>
                <a:lnTo>
                  <a:pt x="7469" y="58025"/>
                </a:lnTo>
                <a:lnTo>
                  <a:pt x="0" y="94996"/>
                </a:lnTo>
                <a:lnTo>
                  <a:pt x="7469" y="132040"/>
                </a:lnTo>
                <a:lnTo>
                  <a:pt x="27844" y="162274"/>
                </a:lnTo>
                <a:lnTo>
                  <a:pt x="58078" y="182649"/>
                </a:lnTo>
                <a:lnTo>
                  <a:pt x="95123" y="190119"/>
                </a:lnTo>
                <a:lnTo>
                  <a:pt x="132113" y="182649"/>
                </a:lnTo>
                <a:lnTo>
                  <a:pt x="162353" y="162274"/>
                </a:lnTo>
                <a:lnTo>
                  <a:pt x="182758" y="132040"/>
                </a:lnTo>
                <a:lnTo>
                  <a:pt x="190246" y="94996"/>
                </a:lnTo>
                <a:lnTo>
                  <a:pt x="182758" y="58025"/>
                </a:lnTo>
                <a:lnTo>
                  <a:pt x="162353" y="27828"/>
                </a:lnTo>
                <a:lnTo>
                  <a:pt x="132113" y="7467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31000" y="1917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0" y="94996"/>
                </a:moveTo>
                <a:lnTo>
                  <a:pt x="7469" y="58025"/>
                </a:lnTo>
                <a:lnTo>
                  <a:pt x="27844" y="27828"/>
                </a:lnTo>
                <a:lnTo>
                  <a:pt x="58078" y="7467"/>
                </a:lnTo>
                <a:lnTo>
                  <a:pt x="95123" y="0"/>
                </a:lnTo>
                <a:lnTo>
                  <a:pt x="132113" y="7467"/>
                </a:lnTo>
                <a:lnTo>
                  <a:pt x="162353" y="27828"/>
                </a:lnTo>
                <a:lnTo>
                  <a:pt x="182758" y="58025"/>
                </a:lnTo>
                <a:lnTo>
                  <a:pt x="190246" y="94996"/>
                </a:lnTo>
                <a:lnTo>
                  <a:pt x="182758" y="132040"/>
                </a:lnTo>
                <a:lnTo>
                  <a:pt x="162353" y="162274"/>
                </a:lnTo>
                <a:lnTo>
                  <a:pt x="132113" y="182649"/>
                </a:lnTo>
                <a:lnTo>
                  <a:pt x="95123" y="190119"/>
                </a:lnTo>
                <a:lnTo>
                  <a:pt x="58078" y="182649"/>
                </a:lnTo>
                <a:lnTo>
                  <a:pt x="27844" y="162274"/>
                </a:lnTo>
                <a:lnTo>
                  <a:pt x="7469" y="132040"/>
                </a:lnTo>
                <a:lnTo>
                  <a:pt x="0" y="94996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772149" y="1917191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31000" y="374738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123" y="0"/>
                </a:moveTo>
                <a:lnTo>
                  <a:pt x="58078" y="7467"/>
                </a:lnTo>
                <a:lnTo>
                  <a:pt x="27844" y="27828"/>
                </a:lnTo>
                <a:lnTo>
                  <a:pt x="7469" y="58025"/>
                </a:lnTo>
                <a:lnTo>
                  <a:pt x="0" y="94996"/>
                </a:lnTo>
                <a:lnTo>
                  <a:pt x="7469" y="132040"/>
                </a:lnTo>
                <a:lnTo>
                  <a:pt x="27844" y="162274"/>
                </a:lnTo>
                <a:lnTo>
                  <a:pt x="58078" y="182649"/>
                </a:lnTo>
                <a:lnTo>
                  <a:pt x="95123" y="190119"/>
                </a:lnTo>
                <a:lnTo>
                  <a:pt x="132113" y="182649"/>
                </a:lnTo>
                <a:lnTo>
                  <a:pt x="162353" y="162274"/>
                </a:lnTo>
                <a:lnTo>
                  <a:pt x="182758" y="132040"/>
                </a:lnTo>
                <a:lnTo>
                  <a:pt x="190246" y="94996"/>
                </a:lnTo>
                <a:lnTo>
                  <a:pt x="182758" y="58025"/>
                </a:lnTo>
                <a:lnTo>
                  <a:pt x="162353" y="27828"/>
                </a:lnTo>
                <a:lnTo>
                  <a:pt x="132113" y="7467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31000" y="374738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0" y="94996"/>
                </a:moveTo>
                <a:lnTo>
                  <a:pt x="7469" y="58025"/>
                </a:lnTo>
                <a:lnTo>
                  <a:pt x="27844" y="27828"/>
                </a:lnTo>
                <a:lnTo>
                  <a:pt x="58078" y="7467"/>
                </a:lnTo>
                <a:lnTo>
                  <a:pt x="95123" y="0"/>
                </a:lnTo>
                <a:lnTo>
                  <a:pt x="132113" y="7467"/>
                </a:lnTo>
                <a:lnTo>
                  <a:pt x="162353" y="27828"/>
                </a:lnTo>
                <a:lnTo>
                  <a:pt x="182758" y="58025"/>
                </a:lnTo>
                <a:lnTo>
                  <a:pt x="190246" y="94996"/>
                </a:lnTo>
                <a:lnTo>
                  <a:pt x="182758" y="132040"/>
                </a:lnTo>
                <a:lnTo>
                  <a:pt x="162353" y="162274"/>
                </a:lnTo>
                <a:lnTo>
                  <a:pt x="132113" y="182649"/>
                </a:lnTo>
                <a:lnTo>
                  <a:pt x="95123" y="190119"/>
                </a:lnTo>
                <a:lnTo>
                  <a:pt x="58078" y="182649"/>
                </a:lnTo>
                <a:lnTo>
                  <a:pt x="27844" y="162274"/>
                </a:lnTo>
                <a:lnTo>
                  <a:pt x="7469" y="132040"/>
                </a:lnTo>
                <a:lnTo>
                  <a:pt x="0" y="94996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6772149" y="3747261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444098" y="6513601"/>
            <a:ext cx="15367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10" dirty="0">
                <a:solidFill>
                  <a:srgbClr val="252F45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999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DE1201-8B81-499E-AFBE-18397CE3D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3" b="7250"/>
          <a:stretch/>
        </p:blipFill>
        <p:spPr>
          <a:xfrm>
            <a:off x="1586" y="412556"/>
            <a:ext cx="12190414" cy="52556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5DC8-ECB3-4492-9E64-F5EFFA01C34F}"/>
              </a:ext>
            </a:extLst>
          </p:cNvPr>
          <p:cNvGrpSpPr/>
          <p:nvPr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8" name="Picture 17" descr="Box_InnerShad.png">
              <a:extLst>
                <a:ext uri="{FF2B5EF4-FFF2-40B4-BE49-F238E27FC236}">
                  <a16:creationId xmlns:a16="http://schemas.microsoft.com/office/drawing/2014/main" id="{A723CF97-4568-45D7-A4F0-76A6148B57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>
              <a:extLst>
                <a:ext uri="{FF2B5EF4-FFF2-40B4-BE49-F238E27FC236}">
                  <a16:creationId xmlns:a16="http://schemas.microsoft.com/office/drawing/2014/main" id="{FB4615E9-0AE3-4AA1-A14D-E5BA772CD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20" name="Picture 19" descr="Box_InnerShad.png">
              <a:extLst>
                <a:ext uri="{FF2B5EF4-FFF2-40B4-BE49-F238E27FC236}">
                  <a16:creationId xmlns:a16="http://schemas.microsoft.com/office/drawing/2014/main" id="{22DF84EC-A61A-4B88-879B-2AB85BEE9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E4D7F02-0B0E-4ABA-9682-CF7B63A09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555" y="4653706"/>
            <a:ext cx="11411712" cy="1563624"/>
          </a:xfrm>
        </p:spPr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</a:pPr>
            <a:r>
              <a:rPr lang="ru-RU" sz="5400" dirty="0"/>
              <a:t>Технологический процесс ремонта</a:t>
            </a:r>
            <a:r>
              <a:rPr lang="en-US" sz="5400" dirty="0"/>
              <a:t> </a:t>
            </a:r>
            <a:r>
              <a:rPr lang="ru-RU" sz="5400" dirty="0"/>
              <a:t>автодороги</a:t>
            </a:r>
            <a:br>
              <a:rPr lang="ru-RU" spc="-10" dirty="0">
                <a:solidFill>
                  <a:srgbClr val="FFFF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925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F81C-F954-4BF2-8E0A-D102F14E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этапы: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564C0-85C3-4967-9D99-9CA54A391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444752"/>
            <a:ext cx="11257149" cy="4645152"/>
          </a:xfrm>
        </p:spPr>
        <p:txBody>
          <a:bodyPr/>
          <a:lstStyle/>
          <a:p>
            <a:r>
              <a:rPr lang="ru-RU" dirty="0"/>
              <a:t>Съемка</a:t>
            </a:r>
          </a:p>
          <a:p>
            <a:r>
              <a:rPr lang="ru-RU" dirty="0"/>
              <a:t>Обработка </a:t>
            </a:r>
          </a:p>
          <a:p>
            <a:r>
              <a:rPr lang="ru-RU" dirty="0"/>
              <a:t>Классификация облака и получение данных существующей ЦМР</a:t>
            </a:r>
          </a:p>
          <a:p>
            <a:r>
              <a:rPr lang="ru-RU" dirty="0"/>
              <a:t>Создание трассы в плане и профиле по траектории проезда</a:t>
            </a:r>
          </a:p>
          <a:p>
            <a:r>
              <a:rPr lang="ru-RU" dirty="0"/>
              <a:t>Создание шаблона для фрезерования и укладки</a:t>
            </a:r>
          </a:p>
          <a:p>
            <a:r>
              <a:rPr lang="ru-RU" dirty="0"/>
              <a:t>Создание коридора</a:t>
            </a:r>
          </a:p>
          <a:p>
            <a:r>
              <a:rPr lang="ru-RU" dirty="0"/>
              <a:t>Построение картограмм</a:t>
            </a:r>
          </a:p>
          <a:p>
            <a:r>
              <a:rPr lang="ru-RU" dirty="0"/>
              <a:t>Выгрузка проектных данных в технику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909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FA29A-542F-43E7-B35C-8CDF33AC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Съемка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72C2E8-1242-4CAD-B482-7E5758EE1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070" y="1422630"/>
            <a:ext cx="5189962" cy="1777770"/>
          </a:xfrm>
        </p:spPr>
        <p:txBody>
          <a:bodyPr/>
          <a:lstStyle/>
          <a:p>
            <a:r>
              <a:rPr lang="ru-RU" dirty="0"/>
              <a:t>Создание опорной сети</a:t>
            </a:r>
          </a:p>
          <a:p>
            <a:r>
              <a:rPr lang="ru-RU" dirty="0"/>
              <a:t>Сканирование поверхности</a:t>
            </a:r>
          </a:p>
          <a:p>
            <a:r>
              <a:rPr lang="ru-RU" dirty="0"/>
              <a:t>Траектория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3099C-FF75-4D8F-9A78-2160B21BC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0" r="-3173"/>
          <a:stretch/>
        </p:blipFill>
        <p:spPr>
          <a:xfrm rot="5400000">
            <a:off x="9279452" y="402933"/>
            <a:ext cx="2499200" cy="2607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1E4D3-7234-4E8F-A9EB-112D4DE285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/>
          <a:stretch/>
        </p:blipFill>
        <p:spPr>
          <a:xfrm rot="5400000">
            <a:off x="9000687" y="3521920"/>
            <a:ext cx="3069272" cy="2594675"/>
          </a:xfrm>
          <a:prstGeom prst="rect">
            <a:avLst/>
          </a:prstGeom>
        </p:spPr>
      </p:pic>
      <p:pic>
        <p:nvPicPr>
          <p:cNvPr id="4" name="A9CE433E">
            <a:hlinkClick r:id="" action="ppaction://media"/>
            <a:extLst>
              <a:ext uri="{FF2B5EF4-FFF2-40B4-BE49-F238E27FC236}">
                <a16:creationId xmlns:a16="http://schemas.microsoft.com/office/drawing/2014/main" id="{567A0D3E-EEF7-4189-B6DF-B2B958D662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1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5302" y="456942"/>
            <a:ext cx="3317036" cy="58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87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41796-9B39-4367-B0E0-17312C86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данных съемки. Исходные параметры.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F8BF2-A73F-4EFD-8CAD-59D8AAC74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11444710" cy="3149371"/>
          </a:xfrm>
        </p:spPr>
        <p:txBody>
          <a:bodyPr/>
          <a:lstStyle/>
          <a:p>
            <a:r>
              <a:rPr lang="ru-RU" dirty="0"/>
              <a:t>Протяженность </a:t>
            </a:r>
            <a:r>
              <a:rPr lang="en-US" dirty="0"/>
              <a:t>3.</a:t>
            </a:r>
            <a:r>
              <a:rPr lang="ru-RU" dirty="0"/>
              <a:t>5</a:t>
            </a:r>
            <a:r>
              <a:rPr lang="en-US" dirty="0"/>
              <a:t> </a:t>
            </a:r>
            <a:r>
              <a:rPr lang="ru-RU" dirty="0"/>
              <a:t>км</a:t>
            </a:r>
          </a:p>
          <a:p>
            <a:r>
              <a:rPr lang="ru-RU" dirty="0"/>
              <a:t>Точность до 1 см</a:t>
            </a:r>
          </a:p>
          <a:p>
            <a:r>
              <a:rPr lang="ru-RU" dirty="0"/>
              <a:t>Облако точек в формате </a:t>
            </a:r>
            <a:r>
              <a:rPr lang="en-US" dirty="0"/>
              <a:t>.las</a:t>
            </a:r>
            <a:r>
              <a:rPr lang="ru-RU" dirty="0"/>
              <a:t> - 1.1 Гб</a:t>
            </a:r>
            <a:endParaRPr lang="en-US" dirty="0"/>
          </a:p>
          <a:p>
            <a:r>
              <a:rPr lang="ru-RU" dirty="0"/>
              <a:t>Траектория проезда в формате </a:t>
            </a:r>
            <a:r>
              <a:rPr lang="en-US" dirty="0"/>
              <a:t>.</a:t>
            </a:r>
            <a:r>
              <a:rPr lang="en-US" dirty="0" err="1"/>
              <a:t>shp</a:t>
            </a:r>
            <a:r>
              <a:rPr lang="ru-RU" dirty="0"/>
              <a:t> – 5 мб</a:t>
            </a:r>
          </a:p>
          <a:p>
            <a:r>
              <a:rPr lang="ru-RU" dirty="0"/>
              <a:t>Поверхность дороги после обработки – 200 Мб ЦМР</a:t>
            </a:r>
          </a:p>
        </p:txBody>
      </p:sp>
    </p:spTree>
    <p:extLst>
      <p:ext uri="{BB962C8B-B14F-4D97-AF65-F5344CB8AC3E}">
        <p14:creationId xmlns:p14="http://schemas.microsoft.com/office/powerpoint/2010/main" val="382022916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8035-A178-485A-A215-38C8012D0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814" y="168851"/>
            <a:ext cx="11173968" cy="758952"/>
          </a:xfrm>
        </p:spPr>
        <p:txBody>
          <a:bodyPr>
            <a:noAutofit/>
          </a:bodyPr>
          <a:lstStyle/>
          <a:p>
            <a:r>
              <a:rPr lang="ru-RU" sz="3200" dirty="0"/>
              <a:t>Классификация облака и получение данных существующей модели по дорожному покрытию</a:t>
            </a:r>
            <a:endParaRPr lang="en-US" sz="3200" dirty="0"/>
          </a:p>
        </p:txBody>
      </p:sp>
      <p:pic>
        <p:nvPicPr>
          <p:cNvPr id="6" name="Подключение облака и создание ЦМР">
            <a:hlinkClick r:id="" action="ppaction://media"/>
            <a:extLst>
              <a:ext uri="{FF2B5EF4-FFF2-40B4-BE49-F238E27FC236}">
                <a16:creationId xmlns:a16="http://schemas.microsoft.com/office/drawing/2014/main" id="{89FA2760-383B-403B-A3AF-FD4B932B89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29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814" y="1046905"/>
            <a:ext cx="9999944" cy="56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сь2">
            <a:hlinkClick r:id="" action="ppaction://media"/>
            <a:extLst>
              <a:ext uri="{FF2B5EF4-FFF2-40B4-BE49-F238E27FC236}">
                <a16:creationId xmlns:a16="http://schemas.microsoft.com/office/drawing/2014/main" id="{CAE4708E-6E75-44BF-AF7E-8159B021B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553" y="738643"/>
            <a:ext cx="10143995" cy="570599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6F9139-47B1-4B2A-8E8A-B5322E24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73" y="83988"/>
            <a:ext cx="11549748" cy="758952"/>
          </a:xfrm>
        </p:spPr>
        <p:txBody>
          <a:bodyPr>
            <a:noAutofit/>
          </a:bodyPr>
          <a:lstStyle/>
          <a:p>
            <a:r>
              <a:rPr lang="ru-RU" sz="2800" dirty="0"/>
              <a:t>Создание трассы в плане и профиле по траектории проезда</a:t>
            </a:r>
          </a:p>
        </p:txBody>
      </p:sp>
    </p:spTree>
    <p:extLst>
      <p:ext uri="{BB962C8B-B14F-4D97-AF65-F5344CB8AC3E}">
        <p14:creationId xmlns:p14="http://schemas.microsoft.com/office/powerpoint/2010/main" val="22923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D2C31B7-AF9E-4DBE-99D1-522166F6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055" y="125261"/>
            <a:ext cx="11173968" cy="758952"/>
          </a:xfrm>
        </p:spPr>
        <p:txBody>
          <a:bodyPr>
            <a:normAutofit/>
          </a:bodyPr>
          <a:lstStyle/>
          <a:p>
            <a:r>
              <a:rPr lang="ru-RU" sz="3200" dirty="0"/>
              <a:t>Создание коридора</a:t>
            </a:r>
          </a:p>
        </p:txBody>
      </p:sp>
      <p:pic>
        <p:nvPicPr>
          <p:cNvPr id="2" name="создание коридора1">
            <a:hlinkClick r:id="" action="ppaction://media"/>
            <a:extLst>
              <a:ext uri="{FF2B5EF4-FFF2-40B4-BE49-F238E27FC236}">
                <a16:creationId xmlns:a16="http://schemas.microsoft.com/office/drawing/2014/main" id="{C2A21A1A-1AF7-4F7E-9A9A-A3CE37D9BE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980" y="704077"/>
            <a:ext cx="10243965" cy="57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5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ограмма">
            <a:hlinkClick r:id="" action="ppaction://media"/>
            <a:extLst>
              <a:ext uri="{FF2B5EF4-FFF2-40B4-BE49-F238E27FC236}">
                <a16:creationId xmlns:a16="http://schemas.microsoft.com/office/drawing/2014/main" id="{0FFB0B1B-3A3F-4D3D-951E-0BFBACC4D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90" y="789704"/>
            <a:ext cx="9987419" cy="561792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FA8EC8-5579-4F2D-9E86-53FD54B7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32" y="177933"/>
            <a:ext cx="11173968" cy="758952"/>
          </a:xfrm>
        </p:spPr>
        <p:txBody>
          <a:bodyPr>
            <a:normAutofit/>
          </a:bodyPr>
          <a:lstStyle/>
          <a:p>
            <a:r>
              <a:rPr lang="ru-RU" sz="3200" dirty="0"/>
              <a:t>Построение картограмм</a:t>
            </a:r>
          </a:p>
        </p:txBody>
      </p:sp>
    </p:spTree>
    <p:extLst>
      <p:ext uri="{BB962C8B-B14F-4D97-AF65-F5344CB8AC3E}">
        <p14:creationId xmlns:p14="http://schemas.microsoft.com/office/powerpoint/2010/main" val="922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рузка в технику">
            <a:hlinkClick r:id="" action="ppaction://media"/>
            <a:extLst>
              <a:ext uri="{FF2B5EF4-FFF2-40B4-BE49-F238E27FC236}">
                <a16:creationId xmlns:a16="http://schemas.microsoft.com/office/drawing/2014/main" id="{7C12C7C7-A929-42B5-AF35-45D8FC910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" y="801540"/>
            <a:ext cx="10153680" cy="571144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5285463-9B5E-4909-A8B1-F3DC5D56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32" y="42588"/>
            <a:ext cx="11173968" cy="758952"/>
          </a:xfrm>
        </p:spPr>
        <p:txBody>
          <a:bodyPr>
            <a:normAutofit/>
          </a:bodyPr>
          <a:lstStyle/>
          <a:p>
            <a:r>
              <a:rPr lang="ru-RU" sz="3200" dirty="0"/>
              <a:t>Выгрузка проектных данных в технику </a:t>
            </a:r>
          </a:p>
        </p:txBody>
      </p:sp>
    </p:spTree>
    <p:extLst>
      <p:ext uri="{BB962C8B-B14F-4D97-AF65-F5344CB8AC3E}">
        <p14:creationId xmlns:p14="http://schemas.microsoft.com/office/powerpoint/2010/main" val="26999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DE1201-8B81-499E-AFBE-18397CE3D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3" b="7250"/>
          <a:stretch/>
        </p:blipFill>
        <p:spPr>
          <a:xfrm>
            <a:off x="1586" y="412556"/>
            <a:ext cx="12190414" cy="52556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5DC8-ECB3-4492-9E64-F5EFFA01C34F}"/>
              </a:ext>
            </a:extLst>
          </p:cNvPr>
          <p:cNvGrpSpPr/>
          <p:nvPr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8" name="Picture 17" descr="Box_InnerShad.png">
              <a:extLst>
                <a:ext uri="{FF2B5EF4-FFF2-40B4-BE49-F238E27FC236}">
                  <a16:creationId xmlns:a16="http://schemas.microsoft.com/office/drawing/2014/main" id="{A723CF97-4568-45D7-A4F0-76A6148B57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>
              <a:extLst>
                <a:ext uri="{FF2B5EF4-FFF2-40B4-BE49-F238E27FC236}">
                  <a16:creationId xmlns:a16="http://schemas.microsoft.com/office/drawing/2014/main" id="{FB4615E9-0AE3-4AA1-A14D-E5BA772CD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20" name="Picture 19" descr="Box_InnerShad.png">
              <a:extLst>
                <a:ext uri="{FF2B5EF4-FFF2-40B4-BE49-F238E27FC236}">
                  <a16:creationId xmlns:a16="http://schemas.microsoft.com/office/drawing/2014/main" id="{22DF84EC-A61A-4B88-879B-2AB85BEE9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E4D7F02-0B0E-4ABA-9682-CF7B63A09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555" y="4653706"/>
            <a:ext cx="11411712" cy="1563624"/>
          </a:xfrm>
        </p:spPr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</a:pPr>
            <a:r>
              <a:rPr lang="ru-RU" sz="4900" spc="-15" dirty="0"/>
              <a:t>Комплексная</a:t>
            </a:r>
            <a:r>
              <a:rPr lang="ru-RU" sz="4900" spc="55" dirty="0"/>
              <a:t> </a:t>
            </a:r>
            <a:r>
              <a:rPr lang="ru-RU" sz="4900" spc="-30" dirty="0"/>
              <a:t>схема</a:t>
            </a:r>
            <a:br>
              <a:rPr lang="ru-RU" sz="4900" spc="-30" dirty="0"/>
            </a:br>
            <a:r>
              <a:rPr lang="ru-RU" sz="4900" spc="-5" dirty="0"/>
              <a:t>организации </a:t>
            </a:r>
            <a:r>
              <a:rPr lang="ru-RU" sz="4900" spc="-10" dirty="0"/>
              <a:t>дорожного </a:t>
            </a:r>
            <a:r>
              <a:rPr lang="ru-RU" sz="4900" spc="-5" dirty="0"/>
              <a:t>движения</a:t>
            </a:r>
            <a:br>
              <a:rPr lang="ru-RU" spc="-10" dirty="0">
                <a:solidFill>
                  <a:srgbClr val="FFFF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4019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EE02A9-B5D7-40E6-9551-B796213ED210}"/>
              </a:ext>
            </a:extLst>
          </p:cNvPr>
          <p:cNvSpPr txBox="1">
            <a:spLocks/>
          </p:cNvSpPr>
          <p:nvPr/>
        </p:nvSpPr>
        <p:spPr>
          <a:xfrm>
            <a:off x="646338" y="548781"/>
            <a:ext cx="1117449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Наша точка зрения об экономической эффективности</a:t>
            </a:r>
            <a:endParaRPr lang="ru" sz="36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5FA50E-0F19-4E33-A46A-F510640978C5}"/>
              </a:ext>
            </a:extLst>
          </p:cNvPr>
          <p:cNvSpPr/>
          <p:nvPr/>
        </p:nvSpPr>
        <p:spPr>
          <a:xfrm>
            <a:off x="710382" y="1753234"/>
            <a:ext cx="112210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F497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Экономия при автоматическом, машинном способе фрезерования составляет порядка 250 000 рублей на 1 погонный километр двухполосной автодороги. Это достигается за счет высокой точности фрезерования при качественно выполненном проекте на основе качественной обработки облака лазерного сканирования высокого разрешения.</a:t>
            </a:r>
            <a:endParaRPr lang="en-US" sz="3200" dirty="0">
              <a:solidFill>
                <a:srgbClr val="1F497D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5836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EE02A9-B5D7-40E6-9551-B796213ED210}"/>
              </a:ext>
            </a:extLst>
          </p:cNvPr>
          <p:cNvSpPr txBox="1">
            <a:spLocks/>
          </p:cNvSpPr>
          <p:nvPr/>
        </p:nvSpPr>
        <p:spPr>
          <a:xfrm>
            <a:off x="646338" y="548781"/>
            <a:ext cx="1117449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Основные выгоды</a:t>
            </a:r>
            <a:endParaRPr lang="ru" sz="36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5FA50E-0F19-4E33-A46A-F510640978C5}"/>
              </a:ext>
            </a:extLst>
          </p:cNvPr>
          <p:cNvSpPr/>
          <p:nvPr/>
        </p:nvSpPr>
        <p:spPr>
          <a:xfrm>
            <a:off x="710382" y="1753234"/>
            <a:ext cx="11221064" cy="387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dirty="0">
                <a:solidFill>
                  <a:srgbClr val="1F497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1. Контроль фрезерования осуществляется автоматически</a:t>
            </a:r>
          </a:p>
          <a:p>
            <a:pPr>
              <a:lnSpc>
                <a:spcPct val="200000"/>
              </a:lnSpc>
            </a:pPr>
            <a:r>
              <a:rPr lang="ru-RU" sz="3200" dirty="0">
                <a:solidFill>
                  <a:srgbClr val="1F497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Интеллектуальная укладка асфальта</a:t>
            </a:r>
          </a:p>
          <a:p>
            <a:pPr>
              <a:lnSpc>
                <a:spcPct val="200000"/>
              </a:lnSpc>
            </a:pPr>
            <a:r>
              <a:rPr lang="ru-RU" sz="3200" dirty="0">
                <a:solidFill>
                  <a:srgbClr val="1F497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Безопасность при проведении работ</a:t>
            </a:r>
          </a:p>
          <a:p>
            <a:pPr>
              <a:lnSpc>
                <a:spcPct val="200000"/>
              </a:lnSpc>
            </a:pPr>
            <a:r>
              <a:rPr lang="ru-RU" sz="3200" dirty="0">
                <a:solidFill>
                  <a:srgbClr val="1F497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4. Экономическая эффективность</a:t>
            </a:r>
            <a:endParaRPr lang="en-US" sz="3200" dirty="0">
              <a:solidFill>
                <a:srgbClr val="1F497D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695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E1599324-1B82-460C-B404-F64C6EE7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79" y="2309480"/>
            <a:ext cx="6195098" cy="1362075"/>
          </a:xfrm>
        </p:spPr>
        <p:txBody>
          <a:bodyPr>
            <a:normAutofit/>
          </a:bodyPr>
          <a:lstStyle/>
          <a:p>
            <a:r>
              <a:rPr lang="ru-RU" sz="4400" dirty="0">
                <a:effectLst/>
              </a:rPr>
              <a:t>Спасибо за внимание!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9CA05DC-A66C-4C4E-962C-63EA083F9176}"/>
              </a:ext>
            </a:extLst>
          </p:cNvPr>
          <p:cNvSpPr txBox="1">
            <a:spLocks/>
          </p:cNvSpPr>
          <p:nvPr/>
        </p:nvSpPr>
        <p:spPr bwMode="auto">
          <a:xfrm>
            <a:off x="891500" y="5244027"/>
            <a:ext cx="853666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5pPr>
            <a:lvl6pPr marL="609493"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6pPr>
            <a:lvl7pPr marL="1218987"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7pPr>
            <a:lvl8pPr marL="1828480"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8pPr>
            <a:lvl9pPr marL="2437973"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accent1"/>
                </a:solidFill>
                <a:latin typeface="Verdana" pitchFamily="34" charset="0"/>
                <a:ea typeface="MS PGothic"/>
                <a:cs typeface="MS PGothic"/>
              </a:defRPr>
            </a:lvl9pPr>
          </a:lstStyle>
          <a:p>
            <a:pPr defTabSz="914400"/>
            <a:r>
              <a:rPr lang="ru-RU" kern="0" dirty="0">
                <a:effectLst/>
              </a:rPr>
              <a:t>Дмитрий Козлов</a:t>
            </a:r>
          </a:p>
          <a:p>
            <a:pPr defTabSz="914400"/>
            <a:r>
              <a:rPr lang="ru-RU" dirty="0">
                <a:effectLst/>
              </a:rPr>
              <a:t>Моб:+79162729080</a:t>
            </a:r>
          </a:p>
          <a:p>
            <a:pPr defTabSz="914400"/>
            <a:r>
              <a:rPr lang="ru-RU" dirty="0">
                <a:effectLst/>
              </a:rPr>
              <a:t>Почта: </a:t>
            </a:r>
            <a:r>
              <a:rPr lang="en-US" dirty="0">
                <a:effectLst/>
              </a:rPr>
              <a:t>Dmitry.kozlov@bentley.com</a:t>
            </a:r>
            <a:endParaRPr lang="ru-RU" dirty="0">
              <a:effectLst/>
            </a:endParaRPr>
          </a:p>
          <a:p>
            <a:pPr defTabSz="914400"/>
            <a:endParaRPr lang="ru-RU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30648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364" y="321189"/>
            <a:ext cx="11174495" cy="49244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1. </a:t>
            </a:r>
            <a:r>
              <a:rPr spc="-10" dirty="0"/>
              <a:t>Текущая </a:t>
            </a:r>
            <a:r>
              <a:rPr spc="-5" dirty="0"/>
              <a:t>зона покрытия</a:t>
            </a:r>
            <a:r>
              <a:rPr spc="10" dirty="0"/>
              <a:t> </a:t>
            </a:r>
            <a:r>
              <a:rPr spc="-5" dirty="0"/>
              <a:t>КСОДД</a:t>
            </a:r>
          </a:p>
        </p:txBody>
      </p:sp>
      <p:sp>
        <p:nvSpPr>
          <p:cNvPr id="4" name="object 4"/>
          <p:cNvSpPr/>
          <p:nvPr/>
        </p:nvSpPr>
        <p:spPr>
          <a:xfrm>
            <a:off x="638853" y="1233005"/>
            <a:ext cx="7147559" cy="5181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28915" y="1771652"/>
            <a:ext cx="3271774" cy="3129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28915" y="1771652"/>
            <a:ext cx="3272154" cy="3129915"/>
          </a:xfrm>
          <a:custGeom>
            <a:avLst/>
            <a:gdLst/>
            <a:ahLst/>
            <a:cxnLst/>
            <a:rect l="l" t="t" r="r" b="b"/>
            <a:pathLst>
              <a:path w="3272154" h="3129915">
                <a:moveTo>
                  <a:pt x="0" y="3129407"/>
                </a:moveTo>
                <a:lnTo>
                  <a:pt x="3271774" y="3129407"/>
                </a:lnTo>
                <a:lnTo>
                  <a:pt x="3271774" y="0"/>
                </a:lnTo>
                <a:lnTo>
                  <a:pt x="0" y="0"/>
                </a:lnTo>
                <a:lnTo>
                  <a:pt x="0" y="3129407"/>
                </a:lnTo>
                <a:close/>
              </a:path>
            </a:pathLst>
          </a:custGeom>
          <a:ln w="12700">
            <a:solidFill>
              <a:srgbClr val="33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29831" y="1824990"/>
            <a:ext cx="3007995" cy="2937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470" marR="33655" indent="-191770">
              <a:buSzPct val="125000"/>
              <a:buFont typeface="Arial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Зона покрытия: </a:t>
            </a:r>
            <a:r>
              <a:rPr sz="1600" spc="5" dirty="0">
                <a:solidFill>
                  <a:srgbClr val="252F45"/>
                </a:solidFill>
                <a:latin typeface="Arial"/>
                <a:cs typeface="Arial"/>
              </a:rPr>
              <a:t>МКАД,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ТТК,  вылетные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магистрали и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все  </a:t>
            </a:r>
            <a:r>
              <a:rPr sz="1600" spc="-15" dirty="0">
                <a:solidFill>
                  <a:srgbClr val="252F45"/>
                </a:solidFill>
                <a:latin typeface="Arial"/>
                <a:cs typeface="Arial"/>
              </a:rPr>
              <a:t>улицы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в </a:t>
            </a:r>
            <a:r>
              <a:rPr sz="1600" spc="-15" dirty="0">
                <a:solidFill>
                  <a:srgbClr val="252F45"/>
                </a:solidFill>
                <a:latin typeface="Arial"/>
                <a:cs typeface="Arial"/>
              </a:rPr>
              <a:t>пределах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 ТТК</a:t>
            </a:r>
            <a:endParaRPr sz="1600" dirty="0">
              <a:latin typeface="Arial"/>
              <a:cs typeface="Arial"/>
            </a:endParaRPr>
          </a:p>
          <a:p>
            <a:pPr marL="204470" indent="-191770">
              <a:buSzPct val="125000"/>
              <a:buFont typeface="Arial"/>
              <a:buChar char="▪"/>
              <a:tabLst>
                <a:tab pos="205104" algn="l"/>
              </a:tabLst>
            </a:pP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Общее </a:t>
            </a:r>
            <a:r>
              <a:rPr sz="1600" b="1" spc="-20" dirty="0">
                <a:solidFill>
                  <a:srgbClr val="252F45"/>
                </a:solidFill>
                <a:latin typeface="Arial"/>
                <a:cs typeface="Arial"/>
              </a:rPr>
              <a:t>количество</a:t>
            </a:r>
            <a:r>
              <a:rPr sz="1600" b="1" spc="8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52F45"/>
                </a:solidFill>
                <a:latin typeface="Arial"/>
                <a:cs typeface="Arial"/>
              </a:rPr>
              <a:t>улиц:</a:t>
            </a:r>
            <a:endParaRPr sz="1600" dirty="0">
              <a:latin typeface="Arial"/>
              <a:cs typeface="Arial"/>
            </a:endParaRPr>
          </a:p>
          <a:p>
            <a:pPr marL="204470"/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Около</a:t>
            </a:r>
            <a:r>
              <a:rPr sz="1600" spc="-5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1250</a:t>
            </a:r>
            <a:endParaRPr sz="1600" dirty="0">
              <a:latin typeface="Arial"/>
              <a:cs typeface="Arial"/>
            </a:endParaRPr>
          </a:p>
          <a:p>
            <a:pPr marL="204470" marR="514984" indent="-191770">
              <a:buSzPct val="125000"/>
              <a:buFont typeface="Arial"/>
              <a:buChar char="▪"/>
              <a:tabLst>
                <a:tab pos="205104" algn="l"/>
              </a:tabLst>
            </a:pP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Общая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протяженность  </a:t>
            </a:r>
            <a:r>
              <a:rPr sz="1600" b="1" spc="-20" dirty="0">
                <a:solidFill>
                  <a:srgbClr val="252F45"/>
                </a:solidFill>
                <a:latin typeface="Arial"/>
                <a:cs typeface="Arial"/>
              </a:rPr>
              <a:t>улиц: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Около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1000</a:t>
            </a:r>
            <a:r>
              <a:rPr sz="1600" spc="8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км</a:t>
            </a:r>
            <a:endParaRPr sz="1600" dirty="0">
              <a:latin typeface="Arial"/>
              <a:cs typeface="Arial"/>
            </a:endParaRPr>
          </a:p>
          <a:p>
            <a:pPr marL="204470" indent="-191770">
              <a:buSzPct val="125000"/>
              <a:buFont typeface="Arial"/>
              <a:buChar char="▪"/>
              <a:tabLst>
                <a:tab pos="205104" algn="l"/>
              </a:tabLst>
            </a:pP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Картоснова: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ЕГКО</a:t>
            </a:r>
            <a:r>
              <a:rPr sz="1600" spc="5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1:10000,</a:t>
            </a:r>
            <a:endParaRPr sz="1600" dirty="0">
              <a:latin typeface="Arial"/>
              <a:cs typeface="Arial"/>
            </a:endParaRPr>
          </a:p>
          <a:p>
            <a:pPr marL="204470"/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регулярно обновляемая</a:t>
            </a:r>
            <a:r>
              <a:rPr sz="1600" spc="1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ГУП</a:t>
            </a:r>
            <a:endParaRPr sz="1600" dirty="0">
              <a:latin typeface="Arial"/>
              <a:cs typeface="Arial"/>
            </a:endParaRPr>
          </a:p>
          <a:p>
            <a:pPr marL="204470"/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«Мосгоргеотрест»</a:t>
            </a:r>
            <a:endParaRPr sz="1600" dirty="0">
              <a:latin typeface="Arial"/>
              <a:cs typeface="Arial"/>
            </a:endParaRPr>
          </a:p>
          <a:p>
            <a:pPr marL="204470" indent="-191770">
              <a:buSzPct val="125000"/>
              <a:buFont typeface="Arial"/>
              <a:buChar char="▪"/>
              <a:tabLst>
                <a:tab pos="205104" algn="l"/>
              </a:tabLst>
            </a:pP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Программное</a:t>
            </a:r>
            <a:r>
              <a:rPr sz="1600" b="1" spc="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обеспечение:</a:t>
            </a:r>
            <a:endParaRPr sz="1600" dirty="0">
              <a:latin typeface="Arial"/>
              <a:cs typeface="Arial"/>
            </a:endParaRPr>
          </a:p>
          <a:p>
            <a:pPr marL="204470"/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Bentley</a:t>
            </a:r>
            <a:r>
              <a:rPr sz="1600" spc="-8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252F45"/>
                </a:solidFill>
                <a:latin typeface="Arial"/>
                <a:cs typeface="Arial"/>
              </a:rPr>
              <a:t>M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ap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9442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364" y="321189"/>
            <a:ext cx="11174495" cy="492443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2. </a:t>
            </a:r>
            <a:r>
              <a:rPr dirty="0"/>
              <a:t>Подключение </a:t>
            </a:r>
            <a:r>
              <a:rPr spc="-5" dirty="0"/>
              <a:t>ПОДД </a:t>
            </a:r>
            <a:r>
              <a:rPr dirty="0"/>
              <a:t>по </a:t>
            </a:r>
            <a:r>
              <a:rPr spc="-5" dirty="0"/>
              <a:t>произвольным</a:t>
            </a:r>
            <a:r>
              <a:rPr spc="-45" dirty="0"/>
              <a:t> </a:t>
            </a:r>
            <a:r>
              <a:rPr spc="-5" dirty="0"/>
              <a:t>районам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06853" y="6376517"/>
            <a:ext cx="231394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00" spc="-5" dirty="0">
                <a:solidFill>
                  <a:srgbClr val="252F45"/>
                </a:solidFill>
                <a:latin typeface="Arial"/>
                <a:cs typeface="Arial"/>
              </a:rPr>
              <a:t>Источники: электронная схема</a:t>
            </a:r>
            <a:r>
              <a:rPr sz="1000" spc="-1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52F45"/>
                </a:solidFill>
                <a:latin typeface="Arial"/>
                <a:cs typeface="Arial"/>
              </a:rPr>
              <a:t>КСОДД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9173" y="819911"/>
            <a:ext cx="8792718" cy="4945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1861" y="1467994"/>
            <a:ext cx="2603627" cy="3370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61353" y="1608102"/>
            <a:ext cx="2604135" cy="2939266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43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245745" marR="398780" indent="-191770">
              <a:buSzPct val="125000"/>
              <a:buFont typeface="Arial"/>
              <a:buChar char="▪"/>
              <a:tabLst>
                <a:tab pos="246379" algn="l"/>
              </a:tabLst>
            </a:pP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По </a:t>
            </a: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любой </a:t>
            </a: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из </a:t>
            </a:r>
            <a:r>
              <a:rPr sz="1600" b="1" spc="-20" dirty="0">
                <a:solidFill>
                  <a:srgbClr val="252F45"/>
                </a:solidFill>
                <a:latin typeface="Arial"/>
                <a:cs typeface="Arial"/>
              </a:rPr>
              <a:t>улиц  можно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подключать  ПОДД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22"/>
              </a:spcBef>
              <a:buClr>
                <a:srgbClr val="252F45"/>
              </a:buClr>
              <a:buFont typeface="Arial"/>
              <a:buChar char="▪"/>
            </a:pPr>
            <a:endParaRPr sz="1650" dirty="0">
              <a:latin typeface="Times New Roman"/>
              <a:cs typeface="Times New Roman"/>
            </a:endParaRPr>
          </a:p>
          <a:p>
            <a:pPr marL="245745" marR="71755" indent="-191770">
              <a:buSzPct val="125000"/>
              <a:buFont typeface="Arial"/>
              <a:buChar char="▪"/>
              <a:tabLst>
                <a:tab pos="246379" algn="l"/>
              </a:tabLst>
            </a:pP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Включены для  </a:t>
            </a: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примера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все </a:t>
            </a: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ПОДД </a:t>
            </a: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по  району</a:t>
            </a:r>
            <a:r>
              <a:rPr sz="1600" b="1" spc="-4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Дорогомилово 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(~25 </a:t>
            </a:r>
            <a:r>
              <a:rPr sz="1600" spc="-20" dirty="0">
                <a:solidFill>
                  <a:srgbClr val="252F45"/>
                </a:solidFill>
                <a:latin typeface="Arial"/>
                <a:cs typeface="Arial"/>
              </a:rPr>
              <a:t>улиц </a:t>
            </a:r>
            <a:r>
              <a:rPr sz="1600" spc="-5" dirty="0">
                <a:solidFill>
                  <a:srgbClr val="252F45"/>
                </a:solidFill>
                <a:latin typeface="Arial"/>
                <a:cs typeface="Arial"/>
              </a:rPr>
              <a:t>в </a:t>
            </a:r>
            <a:r>
              <a:rPr sz="1600" spc="-15" dirty="0">
                <a:solidFill>
                  <a:srgbClr val="252F45"/>
                </a:solidFill>
                <a:latin typeface="Arial"/>
                <a:cs typeface="Arial"/>
              </a:rPr>
              <a:t>пределах  </a:t>
            </a:r>
            <a:r>
              <a:rPr sz="1600" spc="-10" dirty="0">
                <a:solidFill>
                  <a:srgbClr val="252F45"/>
                </a:solidFill>
                <a:latin typeface="Arial"/>
                <a:cs typeface="Arial"/>
              </a:rPr>
              <a:t>ТТК)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9397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364" y="74968"/>
            <a:ext cx="11174495" cy="98488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3. Отображение </a:t>
            </a:r>
            <a:r>
              <a:rPr dirty="0"/>
              <a:t>полной </a:t>
            </a:r>
            <a:r>
              <a:rPr spc="-5" dirty="0"/>
              <a:t>информации </a:t>
            </a:r>
            <a:r>
              <a:rPr dirty="0"/>
              <a:t>по </a:t>
            </a:r>
            <a:r>
              <a:rPr spc="-5" dirty="0"/>
              <a:t>ПОДД на  </a:t>
            </a:r>
            <a:r>
              <a:rPr dirty="0"/>
              <a:t>выбранных</a:t>
            </a:r>
            <a:r>
              <a:rPr spc="-110" dirty="0"/>
              <a:t> </a:t>
            </a:r>
            <a:r>
              <a:rPr spc="-5" dirty="0"/>
              <a:t>улицах</a:t>
            </a:r>
          </a:p>
        </p:txBody>
      </p:sp>
      <p:sp>
        <p:nvSpPr>
          <p:cNvPr id="3" name="object 3"/>
          <p:cNvSpPr/>
          <p:nvPr/>
        </p:nvSpPr>
        <p:spPr>
          <a:xfrm>
            <a:off x="1476834" y="1090335"/>
            <a:ext cx="8492617" cy="4777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41361" y="1077594"/>
            <a:ext cx="3466338" cy="1518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41363" y="1077594"/>
            <a:ext cx="3466465" cy="1292662"/>
          </a:xfrm>
          <a:prstGeom prst="rect">
            <a:avLst/>
          </a:prstGeom>
          <a:ln w="12699">
            <a:solidFill>
              <a:srgbClr val="3333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400685" marR="424815" indent="-191770">
              <a:spcBef>
                <a:spcPts val="480"/>
              </a:spcBef>
              <a:buSzPct val="125000"/>
              <a:buFont typeface="Arial"/>
              <a:buChar char="▪"/>
              <a:tabLst>
                <a:tab pos="401320" algn="l"/>
              </a:tabLst>
            </a:pP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На </a:t>
            </a:r>
            <a:r>
              <a:rPr sz="1600" b="1" spc="-25" dirty="0">
                <a:solidFill>
                  <a:srgbClr val="252F45"/>
                </a:solidFill>
                <a:latin typeface="Arial"/>
                <a:cs typeface="Arial"/>
              </a:rPr>
              <a:t>схеме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могут </a:t>
            </a: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быть 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отображены все </a:t>
            </a: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знаки и  </a:t>
            </a:r>
            <a:r>
              <a:rPr sz="1600" b="1" spc="-10" dirty="0">
                <a:solidFill>
                  <a:srgbClr val="252F45"/>
                </a:solidFill>
                <a:latin typeface="Arial"/>
                <a:cs typeface="Arial"/>
              </a:rPr>
              <a:t>разметка: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существующие,  демонтируемые </a:t>
            </a:r>
            <a:r>
              <a:rPr sz="1600" b="1" spc="-5" dirty="0">
                <a:solidFill>
                  <a:srgbClr val="252F45"/>
                </a:solidFill>
                <a:latin typeface="Arial"/>
                <a:cs typeface="Arial"/>
              </a:rPr>
              <a:t>и  </a:t>
            </a:r>
            <a:r>
              <a:rPr sz="1600" b="1" spc="-15" dirty="0">
                <a:solidFill>
                  <a:srgbClr val="252F45"/>
                </a:solidFill>
                <a:latin typeface="Arial"/>
                <a:cs typeface="Arial"/>
              </a:rPr>
              <a:t>проектируемые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1483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5. Обзор объектов с атрибутами, отображающими  </a:t>
            </a:r>
            <a:r>
              <a:rPr spc="-10" dirty="0"/>
              <a:t>загруженную</a:t>
            </a:r>
            <a:r>
              <a:rPr spc="15" dirty="0"/>
              <a:t> </a:t>
            </a:r>
            <a:r>
              <a:rPr spc="-5" dirty="0"/>
              <a:t>информацию</a:t>
            </a:r>
          </a:p>
        </p:txBody>
      </p:sp>
      <p:sp>
        <p:nvSpPr>
          <p:cNvPr id="3" name="object 3"/>
          <p:cNvSpPr/>
          <p:nvPr/>
        </p:nvSpPr>
        <p:spPr>
          <a:xfrm>
            <a:off x="8451850" y="1340868"/>
            <a:ext cx="2470150" cy="3989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7312" y="147307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150114" y="0"/>
                </a:moveTo>
                <a:lnTo>
                  <a:pt x="102656" y="7650"/>
                </a:lnTo>
                <a:lnTo>
                  <a:pt x="61447" y="28955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2"/>
                </a:lnTo>
                <a:lnTo>
                  <a:pt x="102656" y="292577"/>
                </a:lnTo>
                <a:lnTo>
                  <a:pt x="150114" y="300227"/>
                </a:lnTo>
                <a:lnTo>
                  <a:pt x="197522" y="292577"/>
                </a:lnTo>
                <a:lnTo>
                  <a:pt x="238725" y="271272"/>
                </a:lnTo>
                <a:lnTo>
                  <a:pt x="271235" y="238780"/>
                </a:lnTo>
                <a:lnTo>
                  <a:pt x="292565" y="197571"/>
                </a:lnTo>
                <a:lnTo>
                  <a:pt x="300228" y="150113"/>
                </a:lnTo>
                <a:lnTo>
                  <a:pt x="292565" y="102656"/>
                </a:lnTo>
                <a:lnTo>
                  <a:pt x="271235" y="61447"/>
                </a:lnTo>
                <a:lnTo>
                  <a:pt x="238725" y="28955"/>
                </a:lnTo>
                <a:lnTo>
                  <a:pt x="197522" y="7650"/>
                </a:lnTo>
                <a:lnTo>
                  <a:pt x="150114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7312" y="147307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5"/>
                </a:lnTo>
                <a:lnTo>
                  <a:pt x="102656" y="7650"/>
                </a:lnTo>
                <a:lnTo>
                  <a:pt x="150114" y="0"/>
                </a:lnTo>
                <a:lnTo>
                  <a:pt x="197522" y="7650"/>
                </a:lnTo>
                <a:lnTo>
                  <a:pt x="238725" y="28955"/>
                </a:lnTo>
                <a:lnTo>
                  <a:pt x="271235" y="61447"/>
                </a:lnTo>
                <a:lnTo>
                  <a:pt x="292565" y="102656"/>
                </a:lnTo>
                <a:lnTo>
                  <a:pt x="300228" y="150113"/>
                </a:lnTo>
                <a:lnTo>
                  <a:pt x="292565" y="197571"/>
                </a:lnTo>
                <a:lnTo>
                  <a:pt x="271235" y="238780"/>
                </a:lnTo>
                <a:lnTo>
                  <a:pt x="238725" y="271272"/>
                </a:lnTo>
                <a:lnTo>
                  <a:pt x="197522" y="292577"/>
                </a:lnTo>
                <a:lnTo>
                  <a:pt x="150114" y="300227"/>
                </a:lnTo>
                <a:lnTo>
                  <a:pt x="102656" y="292577"/>
                </a:lnTo>
                <a:lnTo>
                  <a:pt x="61447" y="271272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57312" y="3399537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50114" y="0"/>
                </a:moveTo>
                <a:lnTo>
                  <a:pt x="102656" y="7650"/>
                </a:lnTo>
                <a:lnTo>
                  <a:pt x="61447" y="28955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1"/>
                </a:lnTo>
                <a:lnTo>
                  <a:pt x="102656" y="292577"/>
                </a:lnTo>
                <a:lnTo>
                  <a:pt x="150114" y="300227"/>
                </a:lnTo>
                <a:lnTo>
                  <a:pt x="197522" y="292577"/>
                </a:lnTo>
                <a:lnTo>
                  <a:pt x="238725" y="271272"/>
                </a:lnTo>
                <a:lnTo>
                  <a:pt x="271235" y="238780"/>
                </a:lnTo>
                <a:lnTo>
                  <a:pt x="292565" y="197571"/>
                </a:lnTo>
                <a:lnTo>
                  <a:pt x="300228" y="150113"/>
                </a:lnTo>
                <a:lnTo>
                  <a:pt x="292565" y="102656"/>
                </a:lnTo>
                <a:lnTo>
                  <a:pt x="271235" y="61447"/>
                </a:lnTo>
                <a:lnTo>
                  <a:pt x="238725" y="28955"/>
                </a:lnTo>
                <a:lnTo>
                  <a:pt x="197522" y="7650"/>
                </a:lnTo>
                <a:lnTo>
                  <a:pt x="150114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57312" y="3399537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5"/>
                </a:lnTo>
                <a:lnTo>
                  <a:pt x="102656" y="7650"/>
                </a:lnTo>
                <a:lnTo>
                  <a:pt x="150114" y="0"/>
                </a:lnTo>
                <a:lnTo>
                  <a:pt x="197522" y="7650"/>
                </a:lnTo>
                <a:lnTo>
                  <a:pt x="238725" y="28955"/>
                </a:lnTo>
                <a:lnTo>
                  <a:pt x="271235" y="61447"/>
                </a:lnTo>
                <a:lnTo>
                  <a:pt x="292565" y="102656"/>
                </a:lnTo>
                <a:lnTo>
                  <a:pt x="300228" y="150113"/>
                </a:lnTo>
                <a:lnTo>
                  <a:pt x="292565" y="197571"/>
                </a:lnTo>
                <a:lnTo>
                  <a:pt x="271235" y="238780"/>
                </a:lnTo>
                <a:lnTo>
                  <a:pt x="238725" y="271272"/>
                </a:lnTo>
                <a:lnTo>
                  <a:pt x="197522" y="292577"/>
                </a:lnTo>
                <a:lnTo>
                  <a:pt x="150114" y="300227"/>
                </a:lnTo>
                <a:lnTo>
                  <a:pt x="102656" y="292577"/>
                </a:lnTo>
                <a:lnTo>
                  <a:pt x="61447" y="271271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51850" y="1340868"/>
            <a:ext cx="2470150" cy="3601627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marL="363220" marR="137160" indent="-269875">
              <a:lnSpc>
                <a:spcPct val="99500"/>
              </a:lnSpc>
              <a:spcBef>
                <a:spcPts val="665"/>
              </a:spcBef>
            </a:pPr>
            <a:r>
              <a:rPr b="1" spc="-217" baseline="-12152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</a:t>
            </a:r>
            <a:r>
              <a:rPr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lang="en-US"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 err="1">
                <a:solidFill>
                  <a:srgbClr val="252F45"/>
                </a:solidFill>
                <a:latin typeface="Arial"/>
                <a:cs typeface="Arial"/>
              </a:rPr>
              <a:t>Для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сбора 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статистических 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данных и</a:t>
            </a:r>
            <a:r>
              <a:rPr sz="1400" b="1" spc="-7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проведения  анализа созданы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объекты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с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соответствующими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атрибутами,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пример - 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парковка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363220" marR="154305" indent="-269875">
              <a:lnSpc>
                <a:spcPct val="99500"/>
              </a:lnSpc>
            </a:pPr>
            <a:r>
              <a:rPr b="1" spc="-217" baseline="-13888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 </a:t>
            </a:r>
            <a:r>
              <a:rPr lang="en-US" sz="1750" spc="-145" dirty="0">
                <a:solidFill>
                  <a:srgbClr val="252F45"/>
                </a:solidFill>
                <a:latin typeface="Arial"/>
                <a:cs typeface="Arial"/>
              </a:rPr>
              <a:t>  </a:t>
            </a:r>
            <a:r>
              <a:rPr sz="1400" b="1" spc="-15" dirty="0" err="1">
                <a:solidFill>
                  <a:srgbClr val="252F45"/>
                </a:solidFill>
                <a:latin typeface="Arial"/>
                <a:cs typeface="Arial"/>
              </a:rPr>
              <a:t>Атрибуты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выводятся 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при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выделении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объекта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могут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быть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отредактированы,  убраны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или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добавлены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при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необходимости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13676" y="1534286"/>
            <a:ext cx="6544691" cy="368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8363" y="1401317"/>
            <a:ext cx="3820414" cy="239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4076" y="1386966"/>
            <a:ext cx="3849370" cy="2419350"/>
          </a:xfrm>
          <a:custGeom>
            <a:avLst/>
            <a:gdLst/>
            <a:ahLst/>
            <a:cxnLst/>
            <a:rect l="l" t="t" r="r" b="b"/>
            <a:pathLst>
              <a:path w="3849370" h="2419350">
                <a:moveTo>
                  <a:pt x="0" y="2419095"/>
                </a:moveTo>
                <a:lnTo>
                  <a:pt x="3848989" y="2419095"/>
                </a:lnTo>
                <a:lnTo>
                  <a:pt x="3848989" y="0"/>
                </a:lnTo>
                <a:lnTo>
                  <a:pt x="0" y="0"/>
                </a:lnTo>
                <a:lnTo>
                  <a:pt x="0" y="2419095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5462" y="2719514"/>
            <a:ext cx="1698625" cy="1103630"/>
          </a:xfrm>
          <a:custGeom>
            <a:avLst/>
            <a:gdLst/>
            <a:ahLst/>
            <a:cxnLst/>
            <a:rect l="l" t="t" r="r" b="b"/>
            <a:pathLst>
              <a:path w="1698625" h="1103629">
                <a:moveTo>
                  <a:pt x="0" y="1103439"/>
                </a:moveTo>
                <a:lnTo>
                  <a:pt x="1698116" y="1103439"/>
                </a:lnTo>
                <a:lnTo>
                  <a:pt x="1698116" y="0"/>
                </a:lnTo>
                <a:lnTo>
                  <a:pt x="0" y="0"/>
                </a:lnTo>
                <a:lnTo>
                  <a:pt x="0" y="1103439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8778" y="2596516"/>
            <a:ext cx="1146810" cy="675005"/>
          </a:xfrm>
          <a:custGeom>
            <a:avLst/>
            <a:gdLst/>
            <a:ahLst/>
            <a:cxnLst/>
            <a:rect l="l" t="t" r="r" b="b"/>
            <a:pathLst>
              <a:path w="1146810" h="675004">
                <a:moveTo>
                  <a:pt x="1146683" y="674751"/>
                </a:moveTo>
                <a:lnTo>
                  <a:pt x="573405" y="674751"/>
                </a:lnTo>
                <a:lnTo>
                  <a:pt x="573405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7713" y="1306959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150114" y="0"/>
                </a:moveTo>
                <a:lnTo>
                  <a:pt x="102666" y="7662"/>
                </a:lnTo>
                <a:lnTo>
                  <a:pt x="61458" y="28992"/>
                </a:lnTo>
                <a:lnTo>
                  <a:pt x="28963" y="61502"/>
                </a:lnTo>
                <a:lnTo>
                  <a:pt x="7652" y="102705"/>
                </a:lnTo>
                <a:lnTo>
                  <a:pt x="0" y="150113"/>
                </a:lnTo>
                <a:lnTo>
                  <a:pt x="7652" y="197571"/>
                </a:lnTo>
                <a:lnTo>
                  <a:pt x="28963" y="238780"/>
                </a:lnTo>
                <a:lnTo>
                  <a:pt x="61458" y="271272"/>
                </a:lnTo>
                <a:lnTo>
                  <a:pt x="102666" y="292577"/>
                </a:lnTo>
                <a:lnTo>
                  <a:pt x="150114" y="300227"/>
                </a:lnTo>
                <a:lnTo>
                  <a:pt x="197561" y="292577"/>
                </a:lnTo>
                <a:lnTo>
                  <a:pt x="238769" y="271272"/>
                </a:lnTo>
                <a:lnTo>
                  <a:pt x="271264" y="238780"/>
                </a:lnTo>
                <a:lnTo>
                  <a:pt x="292575" y="197571"/>
                </a:lnTo>
                <a:lnTo>
                  <a:pt x="300228" y="150113"/>
                </a:lnTo>
                <a:lnTo>
                  <a:pt x="292575" y="102705"/>
                </a:lnTo>
                <a:lnTo>
                  <a:pt x="271264" y="61502"/>
                </a:lnTo>
                <a:lnTo>
                  <a:pt x="238769" y="28992"/>
                </a:lnTo>
                <a:lnTo>
                  <a:pt x="197561" y="7662"/>
                </a:lnTo>
                <a:lnTo>
                  <a:pt x="150114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7713" y="1306959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0" y="150113"/>
                </a:moveTo>
                <a:lnTo>
                  <a:pt x="7652" y="102705"/>
                </a:lnTo>
                <a:lnTo>
                  <a:pt x="28963" y="61502"/>
                </a:lnTo>
                <a:lnTo>
                  <a:pt x="61458" y="28992"/>
                </a:lnTo>
                <a:lnTo>
                  <a:pt x="102666" y="7662"/>
                </a:lnTo>
                <a:lnTo>
                  <a:pt x="150114" y="0"/>
                </a:lnTo>
                <a:lnTo>
                  <a:pt x="197561" y="7662"/>
                </a:lnTo>
                <a:lnTo>
                  <a:pt x="238769" y="28992"/>
                </a:lnTo>
                <a:lnTo>
                  <a:pt x="271264" y="61502"/>
                </a:lnTo>
                <a:lnTo>
                  <a:pt x="292575" y="102705"/>
                </a:lnTo>
                <a:lnTo>
                  <a:pt x="300228" y="150113"/>
                </a:lnTo>
                <a:lnTo>
                  <a:pt x="292575" y="197571"/>
                </a:lnTo>
                <a:lnTo>
                  <a:pt x="271264" y="238780"/>
                </a:lnTo>
                <a:lnTo>
                  <a:pt x="238769" y="271272"/>
                </a:lnTo>
                <a:lnTo>
                  <a:pt x="197561" y="292577"/>
                </a:lnTo>
                <a:lnTo>
                  <a:pt x="150114" y="300227"/>
                </a:lnTo>
                <a:lnTo>
                  <a:pt x="102666" y="292577"/>
                </a:lnTo>
                <a:lnTo>
                  <a:pt x="61458" y="271272"/>
                </a:lnTo>
                <a:lnTo>
                  <a:pt x="28963" y="238780"/>
                </a:lnTo>
                <a:lnTo>
                  <a:pt x="7652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28699" y="1330580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22366" y="3581148"/>
            <a:ext cx="944244" cy="1424305"/>
          </a:xfrm>
          <a:custGeom>
            <a:avLst/>
            <a:gdLst/>
            <a:ahLst/>
            <a:cxnLst/>
            <a:rect l="l" t="t" r="r" b="b"/>
            <a:pathLst>
              <a:path w="944245" h="1424304">
                <a:moveTo>
                  <a:pt x="0" y="1424051"/>
                </a:moveTo>
                <a:lnTo>
                  <a:pt x="471805" y="1424051"/>
                </a:lnTo>
                <a:lnTo>
                  <a:pt x="471805" y="0"/>
                </a:lnTo>
                <a:lnTo>
                  <a:pt x="943737" y="0"/>
                </a:lnTo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23691" y="4619754"/>
            <a:ext cx="598589" cy="771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9465" y="4605401"/>
            <a:ext cx="627380" cy="800100"/>
          </a:xfrm>
          <a:custGeom>
            <a:avLst/>
            <a:gdLst/>
            <a:ahLst/>
            <a:cxnLst/>
            <a:rect l="l" t="t" r="r" b="b"/>
            <a:pathLst>
              <a:path w="627379" h="800100">
                <a:moveTo>
                  <a:pt x="0" y="799592"/>
                </a:moveTo>
                <a:lnTo>
                  <a:pt x="627164" y="799592"/>
                </a:lnTo>
                <a:lnTo>
                  <a:pt x="627164" y="0"/>
                </a:lnTo>
                <a:lnTo>
                  <a:pt x="0" y="0"/>
                </a:lnTo>
                <a:lnTo>
                  <a:pt x="0" y="799592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6127" y="449567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50113" y="0"/>
                </a:moveTo>
                <a:lnTo>
                  <a:pt x="102656" y="7650"/>
                </a:lnTo>
                <a:lnTo>
                  <a:pt x="61447" y="28956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2"/>
                </a:lnTo>
                <a:lnTo>
                  <a:pt x="102656" y="292577"/>
                </a:lnTo>
                <a:lnTo>
                  <a:pt x="150113" y="300227"/>
                </a:lnTo>
                <a:lnTo>
                  <a:pt x="197571" y="292577"/>
                </a:lnTo>
                <a:lnTo>
                  <a:pt x="238780" y="271271"/>
                </a:lnTo>
                <a:lnTo>
                  <a:pt x="271272" y="238780"/>
                </a:lnTo>
                <a:lnTo>
                  <a:pt x="292577" y="197571"/>
                </a:lnTo>
                <a:lnTo>
                  <a:pt x="300227" y="150113"/>
                </a:lnTo>
                <a:lnTo>
                  <a:pt x="292577" y="102656"/>
                </a:lnTo>
                <a:lnTo>
                  <a:pt x="271272" y="61447"/>
                </a:lnTo>
                <a:lnTo>
                  <a:pt x="238780" y="28955"/>
                </a:lnTo>
                <a:lnTo>
                  <a:pt x="197571" y="7650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56127" y="449567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6"/>
                </a:lnTo>
                <a:lnTo>
                  <a:pt x="102656" y="7650"/>
                </a:lnTo>
                <a:lnTo>
                  <a:pt x="150113" y="0"/>
                </a:lnTo>
                <a:lnTo>
                  <a:pt x="197571" y="7650"/>
                </a:lnTo>
                <a:lnTo>
                  <a:pt x="238780" y="28955"/>
                </a:lnTo>
                <a:lnTo>
                  <a:pt x="271272" y="61447"/>
                </a:lnTo>
                <a:lnTo>
                  <a:pt x="292577" y="102656"/>
                </a:lnTo>
                <a:lnTo>
                  <a:pt x="300227" y="150113"/>
                </a:lnTo>
                <a:lnTo>
                  <a:pt x="292577" y="197571"/>
                </a:lnTo>
                <a:lnTo>
                  <a:pt x="271272" y="238780"/>
                </a:lnTo>
                <a:lnTo>
                  <a:pt x="238780" y="271271"/>
                </a:lnTo>
                <a:lnTo>
                  <a:pt x="197571" y="292577"/>
                </a:lnTo>
                <a:lnTo>
                  <a:pt x="150113" y="300227"/>
                </a:lnTo>
                <a:lnTo>
                  <a:pt x="102656" y="292577"/>
                </a:lnTo>
                <a:lnTo>
                  <a:pt x="61447" y="271272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637659" y="4519678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66105" y="3469921"/>
            <a:ext cx="149225" cy="222885"/>
          </a:xfrm>
          <a:custGeom>
            <a:avLst/>
            <a:gdLst/>
            <a:ahLst/>
            <a:cxnLst/>
            <a:rect l="l" t="t" r="r" b="b"/>
            <a:pathLst>
              <a:path w="149225" h="222885">
                <a:moveTo>
                  <a:pt x="0" y="222478"/>
                </a:moveTo>
                <a:lnTo>
                  <a:pt x="148945" y="222478"/>
                </a:lnTo>
                <a:lnTo>
                  <a:pt x="148945" y="0"/>
                </a:lnTo>
                <a:lnTo>
                  <a:pt x="0" y="0"/>
                </a:lnTo>
                <a:lnTo>
                  <a:pt x="0" y="222478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61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7506" y="2452674"/>
            <a:ext cx="5159629" cy="3869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2681" y="2447912"/>
            <a:ext cx="5169535" cy="3879850"/>
          </a:xfrm>
          <a:custGeom>
            <a:avLst/>
            <a:gdLst/>
            <a:ahLst/>
            <a:cxnLst/>
            <a:rect l="l" t="t" r="r" b="b"/>
            <a:pathLst>
              <a:path w="5169534" h="3879850">
                <a:moveTo>
                  <a:pt x="0" y="3879341"/>
                </a:moveTo>
                <a:lnTo>
                  <a:pt x="5169154" y="3879341"/>
                </a:lnTo>
                <a:lnTo>
                  <a:pt x="5169154" y="0"/>
                </a:lnTo>
                <a:lnTo>
                  <a:pt x="0" y="0"/>
                </a:lnTo>
                <a:lnTo>
                  <a:pt x="0" y="3879341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6588" y="74968"/>
            <a:ext cx="11695470" cy="98488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6. </a:t>
            </a:r>
            <a:r>
              <a:rPr dirty="0"/>
              <a:t>Сбор и </a:t>
            </a:r>
            <a:r>
              <a:rPr spc="-5" dirty="0"/>
              <a:t>анализ </a:t>
            </a:r>
            <a:r>
              <a:rPr spc="-10" dirty="0"/>
              <a:t>статистических </a:t>
            </a:r>
            <a:r>
              <a:rPr dirty="0"/>
              <a:t>данных по </a:t>
            </a:r>
            <a:r>
              <a:rPr spc="-10" dirty="0"/>
              <a:t>атрибутам  </a:t>
            </a:r>
            <a:r>
              <a:rPr spc="-5" dirty="0"/>
              <a:t>объектов</a:t>
            </a:r>
          </a:p>
        </p:txBody>
      </p:sp>
      <p:sp>
        <p:nvSpPr>
          <p:cNvPr id="5" name="object 5"/>
          <p:cNvSpPr/>
          <p:nvPr/>
        </p:nvSpPr>
        <p:spPr>
          <a:xfrm>
            <a:off x="8451850" y="1001267"/>
            <a:ext cx="2470150" cy="5069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51850" y="1001267"/>
            <a:ext cx="2470150" cy="4834680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vert="horz" wrap="square" lIns="0" tIns="2563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900">
              <a:latin typeface="Times New Roman"/>
              <a:cs typeface="Times New Roman"/>
            </a:endParaRPr>
          </a:p>
          <a:p>
            <a:pPr marL="363220" marR="146050" indent="-192405">
              <a:buSzPct val="125000"/>
              <a:buFont typeface="Arial"/>
              <a:buChar char="▪"/>
              <a:tabLst>
                <a:tab pos="363855" algn="l"/>
              </a:tabLst>
            </a:pP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Для проведения  анализа </a:t>
            </a:r>
            <a:r>
              <a:rPr sz="1400" b="1" spc="-20" dirty="0">
                <a:solidFill>
                  <a:srgbClr val="252F45"/>
                </a:solidFill>
                <a:latin typeface="Arial"/>
                <a:cs typeface="Arial"/>
              </a:rPr>
              <a:t>может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быть  выделена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необходимая</a:t>
            </a:r>
            <a:r>
              <a:rPr sz="1400" b="1" spc="-7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область 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показана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информация </a:t>
            </a:r>
            <a:r>
              <a:rPr sz="1400" b="1" spc="5" dirty="0">
                <a:solidFill>
                  <a:srgbClr val="252F45"/>
                </a:solidFill>
                <a:latin typeface="Arial"/>
                <a:cs typeface="Arial"/>
              </a:rPr>
              <a:t>по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всем 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объектам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12"/>
              </a:spcBef>
              <a:buClr>
                <a:srgbClr val="252F45"/>
              </a:buClr>
              <a:buFont typeface="Arial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63220" marR="49530" indent="-192405">
              <a:buSzPct val="125000"/>
              <a:buFont typeface="Arial"/>
              <a:buChar char="▪"/>
              <a:tabLst>
                <a:tab pos="363855" algn="l"/>
              </a:tabLst>
            </a:pP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Показанные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данные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можно</a:t>
            </a:r>
            <a:r>
              <a:rPr sz="1400" b="1" spc="-8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252F45"/>
                </a:solidFill>
                <a:latin typeface="Arial"/>
                <a:cs typeface="Arial"/>
              </a:rPr>
              <a:t>отфильтровать,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отсортировать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выгрузить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в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нужном  </a:t>
            </a:r>
            <a:r>
              <a:rPr sz="1400" b="1" spc="-20" dirty="0">
                <a:solidFill>
                  <a:srgbClr val="252F45"/>
                </a:solidFill>
                <a:latin typeface="Arial"/>
                <a:cs typeface="Arial"/>
              </a:rPr>
              <a:t>формате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для  дальнейшего</a:t>
            </a:r>
            <a:r>
              <a:rPr sz="1400" b="1" spc="-6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анализа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12"/>
              </a:spcBef>
              <a:buClr>
                <a:srgbClr val="252F45"/>
              </a:buClr>
              <a:buFont typeface="Arial"/>
              <a:buChar char="▪"/>
            </a:pPr>
            <a:endParaRPr sz="1450">
              <a:latin typeface="Times New Roman"/>
              <a:cs typeface="Times New Roman"/>
            </a:endParaRPr>
          </a:p>
          <a:p>
            <a:pPr marL="363220" marR="243840" indent="-192405">
              <a:buSzPct val="125000"/>
              <a:buFont typeface="Arial"/>
              <a:buChar char="▪"/>
              <a:tabLst>
                <a:tab pos="363855" algn="l"/>
              </a:tabLst>
            </a:pP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На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текущем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примере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отображены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все 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парковки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на</a:t>
            </a:r>
            <a:r>
              <a:rPr sz="1400" b="1" spc="-6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улицах</a:t>
            </a:r>
            <a:endParaRPr sz="1400">
              <a:latin typeface="Arial"/>
              <a:cs typeface="Arial"/>
            </a:endParaRPr>
          </a:p>
          <a:p>
            <a:pPr marL="363220"/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«Брянская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улица»</a:t>
            </a:r>
            <a:r>
              <a:rPr sz="1400" b="1" spc="-6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marL="363220" marR="818515"/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«2-й</a:t>
            </a:r>
            <a:r>
              <a:rPr sz="1400" b="1" spc="-7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Брянский 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переулок»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29429" y="3986148"/>
            <a:ext cx="633730" cy="1369060"/>
          </a:xfrm>
          <a:custGeom>
            <a:avLst/>
            <a:gdLst/>
            <a:ahLst/>
            <a:cxnLst/>
            <a:rect l="l" t="t" r="r" b="b"/>
            <a:pathLst>
              <a:path w="633729" h="1369060">
                <a:moveTo>
                  <a:pt x="0" y="0"/>
                </a:moveTo>
                <a:lnTo>
                  <a:pt x="0" y="1368933"/>
                </a:lnTo>
                <a:lnTo>
                  <a:pt x="633603" y="1368933"/>
                </a:lnTo>
              </a:path>
            </a:pathLst>
          </a:custGeom>
          <a:ln w="28574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3035" y="4387648"/>
            <a:ext cx="3094355" cy="1934845"/>
          </a:xfrm>
          <a:custGeom>
            <a:avLst/>
            <a:gdLst/>
            <a:ahLst/>
            <a:cxnLst/>
            <a:rect l="l" t="t" r="r" b="b"/>
            <a:pathLst>
              <a:path w="3094354" h="1934845">
                <a:moveTo>
                  <a:pt x="0" y="1934844"/>
                </a:moveTo>
                <a:lnTo>
                  <a:pt x="3094101" y="1934844"/>
                </a:lnTo>
                <a:lnTo>
                  <a:pt x="3094101" y="0"/>
                </a:lnTo>
                <a:lnTo>
                  <a:pt x="0" y="0"/>
                </a:lnTo>
                <a:lnTo>
                  <a:pt x="0" y="1934844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5822" y="1001267"/>
            <a:ext cx="5371338" cy="2955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0903" y="1026162"/>
            <a:ext cx="5380990" cy="2964815"/>
          </a:xfrm>
          <a:custGeom>
            <a:avLst/>
            <a:gdLst/>
            <a:ahLst/>
            <a:cxnLst/>
            <a:rect l="l" t="t" r="r" b="b"/>
            <a:pathLst>
              <a:path w="5380990" h="2964815">
                <a:moveTo>
                  <a:pt x="0" y="2964688"/>
                </a:moveTo>
                <a:lnTo>
                  <a:pt x="5380863" y="2964688"/>
                </a:lnTo>
                <a:lnTo>
                  <a:pt x="5380863" y="0"/>
                </a:lnTo>
                <a:lnTo>
                  <a:pt x="0" y="0"/>
                </a:lnTo>
                <a:lnTo>
                  <a:pt x="0" y="2964688"/>
                </a:lnTo>
                <a:close/>
              </a:path>
            </a:pathLst>
          </a:custGeom>
          <a:ln w="952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1743" y="991869"/>
            <a:ext cx="5375275" cy="2994660"/>
          </a:xfrm>
          <a:custGeom>
            <a:avLst/>
            <a:gdLst/>
            <a:ahLst/>
            <a:cxnLst/>
            <a:rect l="l" t="t" r="r" b="b"/>
            <a:pathLst>
              <a:path w="5375275" h="2994660">
                <a:moveTo>
                  <a:pt x="0" y="2994279"/>
                </a:moveTo>
                <a:lnTo>
                  <a:pt x="5375275" y="2994279"/>
                </a:lnTo>
                <a:lnTo>
                  <a:pt x="5375275" y="0"/>
                </a:lnTo>
                <a:lnTo>
                  <a:pt x="0" y="0"/>
                </a:lnTo>
                <a:lnTo>
                  <a:pt x="0" y="2994279"/>
                </a:lnTo>
                <a:close/>
              </a:path>
            </a:pathLst>
          </a:custGeom>
          <a:ln w="28575">
            <a:solidFill>
              <a:srgbClr val="3333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6656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364" y="382743"/>
            <a:ext cx="11174495" cy="36933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7. </a:t>
            </a:r>
            <a:r>
              <a:rPr dirty="0"/>
              <a:t>Пример </a:t>
            </a:r>
            <a:r>
              <a:rPr spc="-5" dirty="0"/>
              <a:t>отображения </a:t>
            </a:r>
            <a:r>
              <a:rPr dirty="0"/>
              <a:t>режима </a:t>
            </a:r>
            <a:r>
              <a:rPr spc="-5" dirty="0"/>
              <a:t>работы</a:t>
            </a:r>
            <a:r>
              <a:rPr spc="-55" dirty="0"/>
              <a:t> </a:t>
            </a:r>
            <a:r>
              <a:rPr spc="-5" dirty="0"/>
              <a:t>светофоров</a:t>
            </a:r>
          </a:p>
        </p:txBody>
      </p:sp>
      <p:sp>
        <p:nvSpPr>
          <p:cNvPr id="3" name="object 3"/>
          <p:cNvSpPr/>
          <p:nvPr/>
        </p:nvSpPr>
        <p:spPr>
          <a:xfrm>
            <a:off x="1641743" y="1122425"/>
            <a:ext cx="5444871" cy="3062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86979" y="1122427"/>
            <a:ext cx="2470150" cy="2199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2442" y="1203835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150113" y="0"/>
                </a:moveTo>
                <a:lnTo>
                  <a:pt x="102656" y="7662"/>
                </a:lnTo>
                <a:lnTo>
                  <a:pt x="61447" y="28992"/>
                </a:lnTo>
                <a:lnTo>
                  <a:pt x="28955" y="61502"/>
                </a:lnTo>
                <a:lnTo>
                  <a:pt x="7650" y="102705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2"/>
                </a:lnTo>
                <a:lnTo>
                  <a:pt x="102656" y="292577"/>
                </a:lnTo>
                <a:lnTo>
                  <a:pt x="150113" y="300227"/>
                </a:lnTo>
                <a:lnTo>
                  <a:pt x="197571" y="292577"/>
                </a:lnTo>
                <a:lnTo>
                  <a:pt x="238780" y="271272"/>
                </a:lnTo>
                <a:lnTo>
                  <a:pt x="271272" y="238780"/>
                </a:lnTo>
                <a:lnTo>
                  <a:pt x="292577" y="197571"/>
                </a:lnTo>
                <a:lnTo>
                  <a:pt x="300227" y="150113"/>
                </a:lnTo>
                <a:lnTo>
                  <a:pt x="292577" y="102705"/>
                </a:lnTo>
                <a:lnTo>
                  <a:pt x="271272" y="61502"/>
                </a:lnTo>
                <a:lnTo>
                  <a:pt x="238780" y="28992"/>
                </a:lnTo>
                <a:lnTo>
                  <a:pt x="197571" y="7662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2442" y="1203835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0" y="150113"/>
                </a:moveTo>
                <a:lnTo>
                  <a:pt x="7650" y="102705"/>
                </a:lnTo>
                <a:lnTo>
                  <a:pt x="28955" y="61502"/>
                </a:lnTo>
                <a:lnTo>
                  <a:pt x="61447" y="28992"/>
                </a:lnTo>
                <a:lnTo>
                  <a:pt x="102656" y="7662"/>
                </a:lnTo>
                <a:lnTo>
                  <a:pt x="150113" y="0"/>
                </a:lnTo>
                <a:lnTo>
                  <a:pt x="197571" y="7662"/>
                </a:lnTo>
                <a:lnTo>
                  <a:pt x="238780" y="28992"/>
                </a:lnTo>
                <a:lnTo>
                  <a:pt x="271272" y="61502"/>
                </a:lnTo>
                <a:lnTo>
                  <a:pt x="292577" y="102705"/>
                </a:lnTo>
                <a:lnTo>
                  <a:pt x="300227" y="150113"/>
                </a:lnTo>
                <a:lnTo>
                  <a:pt x="292577" y="197571"/>
                </a:lnTo>
                <a:lnTo>
                  <a:pt x="271272" y="238780"/>
                </a:lnTo>
                <a:lnTo>
                  <a:pt x="238780" y="271272"/>
                </a:lnTo>
                <a:lnTo>
                  <a:pt x="197571" y="292577"/>
                </a:lnTo>
                <a:lnTo>
                  <a:pt x="150113" y="300227"/>
                </a:lnTo>
                <a:lnTo>
                  <a:pt x="102656" y="292577"/>
                </a:lnTo>
                <a:lnTo>
                  <a:pt x="61447" y="271272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6716" y="3367787"/>
            <a:ext cx="5352415" cy="3010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92442" y="213563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150113" y="0"/>
                </a:moveTo>
                <a:lnTo>
                  <a:pt x="102656" y="7650"/>
                </a:lnTo>
                <a:lnTo>
                  <a:pt x="61447" y="28955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2"/>
                </a:lnTo>
                <a:lnTo>
                  <a:pt x="102656" y="292577"/>
                </a:lnTo>
                <a:lnTo>
                  <a:pt x="150113" y="300227"/>
                </a:lnTo>
                <a:lnTo>
                  <a:pt x="197571" y="292577"/>
                </a:lnTo>
                <a:lnTo>
                  <a:pt x="238780" y="271272"/>
                </a:lnTo>
                <a:lnTo>
                  <a:pt x="271272" y="238780"/>
                </a:lnTo>
                <a:lnTo>
                  <a:pt x="292577" y="197571"/>
                </a:lnTo>
                <a:lnTo>
                  <a:pt x="300227" y="150113"/>
                </a:lnTo>
                <a:lnTo>
                  <a:pt x="292577" y="102656"/>
                </a:lnTo>
                <a:lnTo>
                  <a:pt x="271272" y="61447"/>
                </a:lnTo>
                <a:lnTo>
                  <a:pt x="238780" y="28955"/>
                </a:lnTo>
                <a:lnTo>
                  <a:pt x="197571" y="7650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92442" y="213563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5"/>
                </a:lnTo>
                <a:lnTo>
                  <a:pt x="102656" y="7650"/>
                </a:lnTo>
                <a:lnTo>
                  <a:pt x="150113" y="0"/>
                </a:lnTo>
                <a:lnTo>
                  <a:pt x="197571" y="7650"/>
                </a:lnTo>
                <a:lnTo>
                  <a:pt x="238780" y="28955"/>
                </a:lnTo>
                <a:lnTo>
                  <a:pt x="271272" y="61447"/>
                </a:lnTo>
                <a:lnTo>
                  <a:pt x="292577" y="102656"/>
                </a:lnTo>
                <a:lnTo>
                  <a:pt x="300227" y="150113"/>
                </a:lnTo>
                <a:lnTo>
                  <a:pt x="292577" y="197571"/>
                </a:lnTo>
                <a:lnTo>
                  <a:pt x="271272" y="238780"/>
                </a:lnTo>
                <a:lnTo>
                  <a:pt x="238780" y="271272"/>
                </a:lnTo>
                <a:lnTo>
                  <a:pt x="197571" y="292577"/>
                </a:lnTo>
                <a:lnTo>
                  <a:pt x="150113" y="300227"/>
                </a:lnTo>
                <a:lnTo>
                  <a:pt x="102656" y="292577"/>
                </a:lnTo>
                <a:lnTo>
                  <a:pt x="61447" y="271272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86979" y="1122425"/>
            <a:ext cx="2470150" cy="2199640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363220" marR="185420" indent="-269875">
              <a:lnSpc>
                <a:spcPct val="98900"/>
              </a:lnSpc>
              <a:spcBef>
                <a:spcPts val="375"/>
              </a:spcBef>
            </a:pPr>
            <a:r>
              <a:rPr b="1" spc="-217" baseline="-868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</a:t>
            </a:r>
            <a:r>
              <a:rPr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К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любому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объекту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можно подключать  необходимые</a:t>
            </a:r>
            <a:r>
              <a:rPr sz="1400" b="1" spc="-8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файлы 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или</a:t>
            </a:r>
            <a:r>
              <a:rPr sz="1400" b="1" spc="-9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ссылки</a:t>
            </a:r>
            <a:endParaRPr sz="1400">
              <a:latin typeface="Arial"/>
              <a:cs typeface="Arial"/>
            </a:endParaRPr>
          </a:p>
          <a:p>
            <a:pPr marL="363220" marR="35560" indent="-269875">
              <a:lnSpc>
                <a:spcPts val="1680"/>
              </a:lnSpc>
              <a:spcBef>
                <a:spcPts val="670"/>
              </a:spcBef>
            </a:pPr>
            <a:r>
              <a:rPr b="1" spc="-217" baseline="-868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</a:t>
            </a:r>
            <a:r>
              <a:rPr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прикрепленном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файле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подробно 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описан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режим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работы  </a:t>
            </a:r>
            <a:r>
              <a:rPr sz="1400" b="1" spc="-20" dirty="0">
                <a:solidFill>
                  <a:srgbClr val="252F45"/>
                </a:solidFill>
                <a:latin typeface="Arial"/>
                <a:cs typeface="Arial"/>
              </a:rPr>
              <a:t>светофоров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на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данном  перекрестке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1743" y="109969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150114" y="0"/>
                </a:moveTo>
                <a:lnTo>
                  <a:pt x="102666" y="7650"/>
                </a:lnTo>
                <a:lnTo>
                  <a:pt x="61458" y="28956"/>
                </a:lnTo>
                <a:lnTo>
                  <a:pt x="28963" y="61447"/>
                </a:lnTo>
                <a:lnTo>
                  <a:pt x="7652" y="102656"/>
                </a:lnTo>
                <a:lnTo>
                  <a:pt x="0" y="150114"/>
                </a:lnTo>
                <a:lnTo>
                  <a:pt x="7652" y="197522"/>
                </a:lnTo>
                <a:lnTo>
                  <a:pt x="28963" y="238725"/>
                </a:lnTo>
                <a:lnTo>
                  <a:pt x="61458" y="271235"/>
                </a:lnTo>
                <a:lnTo>
                  <a:pt x="102666" y="292565"/>
                </a:lnTo>
                <a:lnTo>
                  <a:pt x="150114" y="300228"/>
                </a:lnTo>
                <a:lnTo>
                  <a:pt x="197561" y="292565"/>
                </a:lnTo>
                <a:lnTo>
                  <a:pt x="238769" y="271235"/>
                </a:lnTo>
                <a:lnTo>
                  <a:pt x="271264" y="238725"/>
                </a:lnTo>
                <a:lnTo>
                  <a:pt x="292575" y="197522"/>
                </a:lnTo>
                <a:lnTo>
                  <a:pt x="300228" y="150114"/>
                </a:lnTo>
                <a:lnTo>
                  <a:pt x="292575" y="102656"/>
                </a:lnTo>
                <a:lnTo>
                  <a:pt x="271264" y="61447"/>
                </a:lnTo>
                <a:lnTo>
                  <a:pt x="238769" y="28955"/>
                </a:lnTo>
                <a:lnTo>
                  <a:pt x="197561" y="7650"/>
                </a:lnTo>
                <a:lnTo>
                  <a:pt x="150114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1743" y="109969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0" y="150114"/>
                </a:moveTo>
                <a:lnTo>
                  <a:pt x="7652" y="102656"/>
                </a:lnTo>
                <a:lnTo>
                  <a:pt x="28963" y="61447"/>
                </a:lnTo>
                <a:lnTo>
                  <a:pt x="61458" y="28956"/>
                </a:lnTo>
                <a:lnTo>
                  <a:pt x="102666" y="7650"/>
                </a:lnTo>
                <a:lnTo>
                  <a:pt x="150114" y="0"/>
                </a:lnTo>
                <a:lnTo>
                  <a:pt x="197561" y="7650"/>
                </a:lnTo>
                <a:lnTo>
                  <a:pt x="238769" y="28955"/>
                </a:lnTo>
                <a:lnTo>
                  <a:pt x="271264" y="61447"/>
                </a:lnTo>
                <a:lnTo>
                  <a:pt x="292575" y="102656"/>
                </a:lnTo>
                <a:lnTo>
                  <a:pt x="300228" y="150114"/>
                </a:lnTo>
                <a:lnTo>
                  <a:pt x="292575" y="197522"/>
                </a:lnTo>
                <a:lnTo>
                  <a:pt x="271264" y="238725"/>
                </a:lnTo>
                <a:lnTo>
                  <a:pt x="238769" y="271235"/>
                </a:lnTo>
                <a:lnTo>
                  <a:pt x="197561" y="292565"/>
                </a:lnTo>
                <a:lnTo>
                  <a:pt x="150114" y="300228"/>
                </a:lnTo>
                <a:lnTo>
                  <a:pt x="102666" y="292565"/>
                </a:lnTo>
                <a:lnTo>
                  <a:pt x="61458" y="271235"/>
                </a:lnTo>
                <a:lnTo>
                  <a:pt x="28963" y="238725"/>
                </a:lnTo>
                <a:lnTo>
                  <a:pt x="7652" y="197522"/>
                </a:lnTo>
                <a:lnTo>
                  <a:pt x="0" y="150114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22831" y="1122936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6716" y="3367787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50113" y="0"/>
                </a:moveTo>
                <a:lnTo>
                  <a:pt x="102656" y="7650"/>
                </a:lnTo>
                <a:lnTo>
                  <a:pt x="61447" y="28955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1"/>
                </a:lnTo>
                <a:lnTo>
                  <a:pt x="102656" y="292577"/>
                </a:lnTo>
                <a:lnTo>
                  <a:pt x="150113" y="300227"/>
                </a:lnTo>
                <a:lnTo>
                  <a:pt x="197522" y="292577"/>
                </a:lnTo>
                <a:lnTo>
                  <a:pt x="238725" y="271272"/>
                </a:lnTo>
                <a:lnTo>
                  <a:pt x="271235" y="238780"/>
                </a:lnTo>
                <a:lnTo>
                  <a:pt x="292565" y="197571"/>
                </a:lnTo>
                <a:lnTo>
                  <a:pt x="300227" y="150113"/>
                </a:lnTo>
                <a:lnTo>
                  <a:pt x="292565" y="102656"/>
                </a:lnTo>
                <a:lnTo>
                  <a:pt x="271235" y="61447"/>
                </a:lnTo>
                <a:lnTo>
                  <a:pt x="238725" y="28955"/>
                </a:lnTo>
                <a:lnTo>
                  <a:pt x="197522" y="7650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6716" y="3367787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5"/>
                </a:lnTo>
                <a:lnTo>
                  <a:pt x="102656" y="7650"/>
                </a:lnTo>
                <a:lnTo>
                  <a:pt x="150113" y="0"/>
                </a:lnTo>
                <a:lnTo>
                  <a:pt x="197522" y="7650"/>
                </a:lnTo>
                <a:lnTo>
                  <a:pt x="238725" y="28955"/>
                </a:lnTo>
                <a:lnTo>
                  <a:pt x="271235" y="61447"/>
                </a:lnTo>
                <a:lnTo>
                  <a:pt x="292565" y="102656"/>
                </a:lnTo>
                <a:lnTo>
                  <a:pt x="300227" y="150113"/>
                </a:lnTo>
                <a:lnTo>
                  <a:pt x="292565" y="197571"/>
                </a:lnTo>
                <a:lnTo>
                  <a:pt x="271235" y="238780"/>
                </a:lnTo>
                <a:lnTo>
                  <a:pt x="238725" y="271272"/>
                </a:lnTo>
                <a:lnTo>
                  <a:pt x="197522" y="292577"/>
                </a:lnTo>
                <a:lnTo>
                  <a:pt x="150113" y="300227"/>
                </a:lnTo>
                <a:lnTo>
                  <a:pt x="102656" y="292577"/>
                </a:lnTo>
                <a:lnTo>
                  <a:pt x="61447" y="271271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78121" y="3391663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01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1743" y="1122425"/>
            <a:ext cx="6056757" cy="314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6364" y="382743"/>
            <a:ext cx="11174495" cy="36933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8. </a:t>
            </a:r>
            <a:r>
              <a:rPr dirty="0"/>
              <a:t>Пример </a:t>
            </a:r>
            <a:r>
              <a:rPr spc="-5" dirty="0"/>
              <a:t>отображения </a:t>
            </a:r>
            <a:r>
              <a:rPr dirty="0"/>
              <a:t>видео объезда по</a:t>
            </a:r>
            <a:r>
              <a:rPr spc="-50" dirty="0"/>
              <a:t> </a:t>
            </a:r>
            <a:r>
              <a:rPr spc="-10" dirty="0"/>
              <a:t>улицам</a:t>
            </a:r>
          </a:p>
        </p:txBody>
      </p:sp>
      <p:sp>
        <p:nvSpPr>
          <p:cNvPr id="4" name="object 4"/>
          <p:cNvSpPr/>
          <p:nvPr/>
        </p:nvSpPr>
        <p:spPr>
          <a:xfrm>
            <a:off x="8048879" y="1122425"/>
            <a:ext cx="2470150" cy="1849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2442" y="1203835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150113" y="0"/>
                </a:moveTo>
                <a:lnTo>
                  <a:pt x="102656" y="7662"/>
                </a:lnTo>
                <a:lnTo>
                  <a:pt x="61447" y="28992"/>
                </a:lnTo>
                <a:lnTo>
                  <a:pt x="28955" y="61502"/>
                </a:lnTo>
                <a:lnTo>
                  <a:pt x="7650" y="102705"/>
                </a:lnTo>
                <a:lnTo>
                  <a:pt x="0" y="150113"/>
                </a:lnTo>
                <a:lnTo>
                  <a:pt x="7650" y="197571"/>
                </a:lnTo>
                <a:lnTo>
                  <a:pt x="28955" y="238780"/>
                </a:lnTo>
                <a:lnTo>
                  <a:pt x="61447" y="271272"/>
                </a:lnTo>
                <a:lnTo>
                  <a:pt x="102656" y="292577"/>
                </a:lnTo>
                <a:lnTo>
                  <a:pt x="150113" y="300227"/>
                </a:lnTo>
                <a:lnTo>
                  <a:pt x="197571" y="292577"/>
                </a:lnTo>
                <a:lnTo>
                  <a:pt x="238780" y="271272"/>
                </a:lnTo>
                <a:lnTo>
                  <a:pt x="271272" y="238780"/>
                </a:lnTo>
                <a:lnTo>
                  <a:pt x="292577" y="197571"/>
                </a:lnTo>
                <a:lnTo>
                  <a:pt x="300227" y="150113"/>
                </a:lnTo>
                <a:lnTo>
                  <a:pt x="292577" y="102705"/>
                </a:lnTo>
                <a:lnTo>
                  <a:pt x="271272" y="61502"/>
                </a:lnTo>
                <a:lnTo>
                  <a:pt x="238780" y="28992"/>
                </a:lnTo>
                <a:lnTo>
                  <a:pt x="197571" y="7662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2442" y="1203835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0" y="150113"/>
                </a:moveTo>
                <a:lnTo>
                  <a:pt x="7650" y="102705"/>
                </a:lnTo>
                <a:lnTo>
                  <a:pt x="28955" y="61502"/>
                </a:lnTo>
                <a:lnTo>
                  <a:pt x="61447" y="28992"/>
                </a:lnTo>
                <a:lnTo>
                  <a:pt x="102656" y="7662"/>
                </a:lnTo>
                <a:lnTo>
                  <a:pt x="150113" y="0"/>
                </a:lnTo>
                <a:lnTo>
                  <a:pt x="197571" y="7662"/>
                </a:lnTo>
                <a:lnTo>
                  <a:pt x="238780" y="28992"/>
                </a:lnTo>
                <a:lnTo>
                  <a:pt x="271272" y="61502"/>
                </a:lnTo>
                <a:lnTo>
                  <a:pt x="292577" y="102705"/>
                </a:lnTo>
                <a:lnTo>
                  <a:pt x="300227" y="150113"/>
                </a:lnTo>
                <a:lnTo>
                  <a:pt x="292577" y="197571"/>
                </a:lnTo>
                <a:lnTo>
                  <a:pt x="271272" y="238780"/>
                </a:lnTo>
                <a:lnTo>
                  <a:pt x="238780" y="271272"/>
                </a:lnTo>
                <a:lnTo>
                  <a:pt x="197571" y="292577"/>
                </a:lnTo>
                <a:lnTo>
                  <a:pt x="150113" y="300227"/>
                </a:lnTo>
                <a:lnTo>
                  <a:pt x="102656" y="292577"/>
                </a:lnTo>
                <a:lnTo>
                  <a:pt x="61447" y="271272"/>
                </a:lnTo>
                <a:lnTo>
                  <a:pt x="28955" y="238780"/>
                </a:lnTo>
                <a:lnTo>
                  <a:pt x="7650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92442" y="2068578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150113" y="0"/>
                </a:moveTo>
                <a:lnTo>
                  <a:pt x="102656" y="7650"/>
                </a:lnTo>
                <a:lnTo>
                  <a:pt x="61447" y="28955"/>
                </a:lnTo>
                <a:lnTo>
                  <a:pt x="28955" y="61447"/>
                </a:lnTo>
                <a:lnTo>
                  <a:pt x="7650" y="102656"/>
                </a:lnTo>
                <a:lnTo>
                  <a:pt x="0" y="150113"/>
                </a:lnTo>
                <a:lnTo>
                  <a:pt x="7650" y="197522"/>
                </a:lnTo>
                <a:lnTo>
                  <a:pt x="28955" y="238725"/>
                </a:lnTo>
                <a:lnTo>
                  <a:pt x="61447" y="271235"/>
                </a:lnTo>
                <a:lnTo>
                  <a:pt x="102656" y="292565"/>
                </a:lnTo>
                <a:lnTo>
                  <a:pt x="150113" y="300227"/>
                </a:lnTo>
                <a:lnTo>
                  <a:pt x="197571" y="292565"/>
                </a:lnTo>
                <a:lnTo>
                  <a:pt x="238780" y="271235"/>
                </a:lnTo>
                <a:lnTo>
                  <a:pt x="271272" y="238725"/>
                </a:lnTo>
                <a:lnTo>
                  <a:pt x="292577" y="197522"/>
                </a:lnTo>
                <a:lnTo>
                  <a:pt x="300227" y="150113"/>
                </a:lnTo>
                <a:lnTo>
                  <a:pt x="292577" y="102656"/>
                </a:lnTo>
                <a:lnTo>
                  <a:pt x="271272" y="61447"/>
                </a:lnTo>
                <a:lnTo>
                  <a:pt x="238780" y="28955"/>
                </a:lnTo>
                <a:lnTo>
                  <a:pt x="197571" y="7650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92442" y="2068578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0" y="150113"/>
                </a:moveTo>
                <a:lnTo>
                  <a:pt x="7650" y="102656"/>
                </a:lnTo>
                <a:lnTo>
                  <a:pt x="28955" y="61447"/>
                </a:lnTo>
                <a:lnTo>
                  <a:pt x="61447" y="28955"/>
                </a:lnTo>
                <a:lnTo>
                  <a:pt x="102656" y="7650"/>
                </a:lnTo>
                <a:lnTo>
                  <a:pt x="150113" y="0"/>
                </a:lnTo>
                <a:lnTo>
                  <a:pt x="197571" y="7650"/>
                </a:lnTo>
                <a:lnTo>
                  <a:pt x="238780" y="28955"/>
                </a:lnTo>
                <a:lnTo>
                  <a:pt x="271272" y="61447"/>
                </a:lnTo>
                <a:lnTo>
                  <a:pt x="292577" y="102656"/>
                </a:lnTo>
                <a:lnTo>
                  <a:pt x="300227" y="150113"/>
                </a:lnTo>
                <a:lnTo>
                  <a:pt x="292577" y="197522"/>
                </a:lnTo>
                <a:lnTo>
                  <a:pt x="271272" y="238725"/>
                </a:lnTo>
                <a:lnTo>
                  <a:pt x="238780" y="271235"/>
                </a:lnTo>
                <a:lnTo>
                  <a:pt x="197571" y="292565"/>
                </a:lnTo>
                <a:lnTo>
                  <a:pt x="150113" y="300227"/>
                </a:lnTo>
                <a:lnTo>
                  <a:pt x="102656" y="292565"/>
                </a:lnTo>
                <a:lnTo>
                  <a:pt x="61447" y="271235"/>
                </a:lnTo>
                <a:lnTo>
                  <a:pt x="28955" y="238725"/>
                </a:lnTo>
                <a:lnTo>
                  <a:pt x="7650" y="197522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48879" y="1122427"/>
            <a:ext cx="2470150" cy="1849755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401320" marR="43180" indent="-269875">
              <a:lnSpc>
                <a:spcPct val="98300"/>
              </a:lnSpc>
              <a:spcBef>
                <a:spcPts val="390"/>
              </a:spcBef>
            </a:pPr>
            <a:r>
              <a:rPr b="1" spc="-217" baseline="-868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</a:t>
            </a:r>
            <a:r>
              <a:rPr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lang="en-US" sz="1750" spc="19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0" dirty="0" err="1">
                <a:solidFill>
                  <a:srgbClr val="252F45"/>
                </a:solidFill>
                <a:latin typeface="Arial"/>
                <a:cs typeface="Arial"/>
              </a:rPr>
              <a:t>Аналогично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,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к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улице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можно подключить 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файл </a:t>
            </a:r>
            <a:r>
              <a:rPr sz="1400" b="1" dirty="0">
                <a:solidFill>
                  <a:srgbClr val="252F45"/>
                </a:solidFill>
                <a:latin typeface="Arial"/>
                <a:cs typeface="Arial"/>
              </a:rPr>
              <a:t>с видео</a:t>
            </a:r>
            <a:r>
              <a:rPr sz="1400" b="1" spc="-10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объезда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6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401320" marR="281940" indent="-269875">
              <a:lnSpc>
                <a:spcPct val="98900"/>
              </a:lnSpc>
            </a:pPr>
            <a:r>
              <a:rPr b="1" spc="-217" baseline="-868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750" spc="-145" dirty="0">
                <a:solidFill>
                  <a:srgbClr val="252F45"/>
                </a:solidFill>
                <a:latin typeface="Arial"/>
                <a:cs typeface="Arial"/>
              </a:rPr>
              <a:t>▪ </a:t>
            </a:r>
            <a:r>
              <a:rPr lang="en-US" sz="1750" spc="-14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5" dirty="0" err="1">
                <a:solidFill>
                  <a:srgbClr val="252F45"/>
                </a:solidFill>
                <a:latin typeface="Arial"/>
                <a:cs typeface="Arial"/>
              </a:rPr>
              <a:t>При</a:t>
            </a:r>
            <a:r>
              <a:rPr sz="1400" b="1" spc="-5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необходимости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можно</a:t>
            </a:r>
            <a:r>
              <a:rPr sz="1400" b="1" spc="-90" dirty="0">
                <a:solidFill>
                  <a:srgbClr val="252F45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252F45"/>
                </a:solidFill>
                <a:latin typeface="Arial"/>
                <a:cs typeface="Arial"/>
              </a:rPr>
              <a:t>просмотреть  </a:t>
            </a:r>
            <a:r>
              <a:rPr sz="1400" b="1" spc="-10" dirty="0">
                <a:solidFill>
                  <a:srgbClr val="252F45"/>
                </a:solidFill>
                <a:latin typeface="Arial"/>
                <a:cs typeface="Arial"/>
              </a:rPr>
              <a:t>актуальную  информацию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1743" y="109969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150114" y="0"/>
                </a:moveTo>
                <a:lnTo>
                  <a:pt x="102666" y="7650"/>
                </a:lnTo>
                <a:lnTo>
                  <a:pt x="61458" y="28956"/>
                </a:lnTo>
                <a:lnTo>
                  <a:pt x="28963" y="61447"/>
                </a:lnTo>
                <a:lnTo>
                  <a:pt x="7652" y="102656"/>
                </a:lnTo>
                <a:lnTo>
                  <a:pt x="0" y="150114"/>
                </a:lnTo>
                <a:lnTo>
                  <a:pt x="7652" y="197522"/>
                </a:lnTo>
                <a:lnTo>
                  <a:pt x="28963" y="238725"/>
                </a:lnTo>
                <a:lnTo>
                  <a:pt x="61458" y="271235"/>
                </a:lnTo>
                <a:lnTo>
                  <a:pt x="102666" y="292565"/>
                </a:lnTo>
                <a:lnTo>
                  <a:pt x="150114" y="300228"/>
                </a:lnTo>
                <a:lnTo>
                  <a:pt x="197561" y="292565"/>
                </a:lnTo>
                <a:lnTo>
                  <a:pt x="238769" y="271235"/>
                </a:lnTo>
                <a:lnTo>
                  <a:pt x="271264" y="238725"/>
                </a:lnTo>
                <a:lnTo>
                  <a:pt x="292575" y="197522"/>
                </a:lnTo>
                <a:lnTo>
                  <a:pt x="300228" y="150114"/>
                </a:lnTo>
                <a:lnTo>
                  <a:pt x="292575" y="102656"/>
                </a:lnTo>
                <a:lnTo>
                  <a:pt x="271264" y="61447"/>
                </a:lnTo>
                <a:lnTo>
                  <a:pt x="238769" y="28955"/>
                </a:lnTo>
                <a:lnTo>
                  <a:pt x="197561" y="7650"/>
                </a:lnTo>
                <a:lnTo>
                  <a:pt x="150114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1743" y="1099694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5" h="300355">
                <a:moveTo>
                  <a:pt x="0" y="150114"/>
                </a:moveTo>
                <a:lnTo>
                  <a:pt x="7652" y="102656"/>
                </a:lnTo>
                <a:lnTo>
                  <a:pt x="28963" y="61447"/>
                </a:lnTo>
                <a:lnTo>
                  <a:pt x="61458" y="28956"/>
                </a:lnTo>
                <a:lnTo>
                  <a:pt x="102666" y="7650"/>
                </a:lnTo>
                <a:lnTo>
                  <a:pt x="150114" y="0"/>
                </a:lnTo>
                <a:lnTo>
                  <a:pt x="197561" y="7650"/>
                </a:lnTo>
                <a:lnTo>
                  <a:pt x="238769" y="28955"/>
                </a:lnTo>
                <a:lnTo>
                  <a:pt x="271264" y="61447"/>
                </a:lnTo>
                <a:lnTo>
                  <a:pt x="292575" y="102656"/>
                </a:lnTo>
                <a:lnTo>
                  <a:pt x="300228" y="150114"/>
                </a:lnTo>
                <a:lnTo>
                  <a:pt x="292575" y="197522"/>
                </a:lnTo>
                <a:lnTo>
                  <a:pt x="271264" y="238725"/>
                </a:lnTo>
                <a:lnTo>
                  <a:pt x="238769" y="271235"/>
                </a:lnTo>
                <a:lnTo>
                  <a:pt x="197561" y="292565"/>
                </a:lnTo>
                <a:lnTo>
                  <a:pt x="150114" y="300228"/>
                </a:lnTo>
                <a:lnTo>
                  <a:pt x="102666" y="292565"/>
                </a:lnTo>
                <a:lnTo>
                  <a:pt x="61458" y="271235"/>
                </a:lnTo>
                <a:lnTo>
                  <a:pt x="28963" y="238725"/>
                </a:lnTo>
                <a:lnTo>
                  <a:pt x="7652" y="197522"/>
                </a:lnTo>
                <a:lnTo>
                  <a:pt x="0" y="150114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22831" y="1122936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70044" y="3124212"/>
            <a:ext cx="5499988" cy="3093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70046" y="3082546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50113" y="0"/>
                </a:moveTo>
                <a:lnTo>
                  <a:pt x="102705" y="7662"/>
                </a:lnTo>
                <a:lnTo>
                  <a:pt x="61502" y="28992"/>
                </a:lnTo>
                <a:lnTo>
                  <a:pt x="28992" y="61502"/>
                </a:lnTo>
                <a:lnTo>
                  <a:pt x="7662" y="102705"/>
                </a:lnTo>
                <a:lnTo>
                  <a:pt x="0" y="150113"/>
                </a:lnTo>
                <a:lnTo>
                  <a:pt x="7662" y="197571"/>
                </a:lnTo>
                <a:lnTo>
                  <a:pt x="28992" y="238780"/>
                </a:lnTo>
                <a:lnTo>
                  <a:pt x="61502" y="271272"/>
                </a:lnTo>
                <a:lnTo>
                  <a:pt x="102705" y="292577"/>
                </a:lnTo>
                <a:lnTo>
                  <a:pt x="150113" y="300227"/>
                </a:lnTo>
                <a:lnTo>
                  <a:pt x="197571" y="292577"/>
                </a:lnTo>
                <a:lnTo>
                  <a:pt x="238780" y="271272"/>
                </a:lnTo>
                <a:lnTo>
                  <a:pt x="271272" y="238780"/>
                </a:lnTo>
                <a:lnTo>
                  <a:pt x="292577" y="197571"/>
                </a:lnTo>
                <a:lnTo>
                  <a:pt x="300227" y="150113"/>
                </a:lnTo>
                <a:lnTo>
                  <a:pt x="292577" y="102705"/>
                </a:lnTo>
                <a:lnTo>
                  <a:pt x="271272" y="61502"/>
                </a:lnTo>
                <a:lnTo>
                  <a:pt x="238780" y="28992"/>
                </a:lnTo>
                <a:lnTo>
                  <a:pt x="197571" y="7662"/>
                </a:lnTo>
                <a:lnTo>
                  <a:pt x="150113" y="0"/>
                </a:lnTo>
                <a:close/>
              </a:path>
            </a:pathLst>
          </a:custGeom>
          <a:solidFill>
            <a:srgbClr val="1D2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0046" y="3082546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0" y="150113"/>
                </a:moveTo>
                <a:lnTo>
                  <a:pt x="7662" y="102705"/>
                </a:lnTo>
                <a:lnTo>
                  <a:pt x="28992" y="61502"/>
                </a:lnTo>
                <a:lnTo>
                  <a:pt x="61502" y="28992"/>
                </a:lnTo>
                <a:lnTo>
                  <a:pt x="102705" y="7662"/>
                </a:lnTo>
                <a:lnTo>
                  <a:pt x="150113" y="0"/>
                </a:lnTo>
                <a:lnTo>
                  <a:pt x="197571" y="7662"/>
                </a:lnTo>
                <a:lnTo>
                  <a:pt x="238780" y="28992"/>
                </a:lnTo>
                <a:lnTo>
                  <a:pt x="271272" y="61502"/>
                </a:lnTo>
                <a:lnTo>
                  <a:pt x="292577" y="102705"/>
                </a:lnTo>
                <a:lnTo>
                  <a:pt x="300227" y="150113"/>
                </a:lnTo>
                <a:lnTo>
                  <a:pt x="292577" y="197571"/>
                </a:lnTo>
                <a:lnTo>
                  <a:pt x="271272" y="238780"/>
                </a:lnTo>
                <a:lnTo>
                  <a:pt x="238780" y="271272"/>
                </a:lnTo>
                <a:lnTo>
                  <a:pt x="197571" y="292577"/>
                </a:lnTo>
                <a:lnTo>
                  <a:pt x="150113" y="300227"/>
                </a:lnTo>
                <a:lnTo>
                  <a:pt x="102705" y="292577"/>
                </a:lnTo>
                <a:lnTo>
                  <a:pt x="61502" y="271272"/>
                </a:lnTo>
                <a:lnTo>
                  <a:pt x="28992" y="238780"/>
                </a:lnTo>
                <a:lnTo>
                  <a:pt x="7662" y="197571"/>
                </a:lnTo>
                <a:lnTo>
                  <a:pt x="0" y="150113"/>
                </a:lnTo>
                <a:close/>
              </a:path>
            </a:pathLst>
          </a:custGeom>
          <a:ln w="9525">
            <a:solidFill>
              <a:srgbClr val="202A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51578" y="3106294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143000" y="0"/>
            <a:ext cx="0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045"/>
              </a:lnSpc>
            </a:pPr>
            <a:fld id="{81D60167-4931-47E6-BA6A-407CBD079E47}" type="slidenum">
              <a:rPr spc="-5" dirty="0"/>
              <a:pPr marL="25400">
                <a:lnSpc>
                  <a:spcPts val="1045"/>
                </a:lnSpc>
              </a:pPr>
              <a:t>9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741753889"/>
      </p:ext>
    </p:extLst>
  </p:cSld>
  <p:clrMapOvr>
    <a:masterClrMapping/>
  </p:clrMapOvr>
</p:sld>
</file>

<file path=ppt/theme/theme1.xml><?xml version="1.0" encoding="utf-8"?>
<a:theme xmlns:a="http://schemas.openxmlformats.org/drawingml/2006/main" name="Body Slides Master">
  <a:themeElements>
    <a:clrScheme name="Bentley Palette">
      <a:dk1>
        <a:srgbClr val="002A44"/>
      </a:dk1>
      <a:lt1>
        <a:srgbClr val="FFFFFF"/>
      </a:lt1>
      <a:dk2>
        <a:srgbClr val="000000"/>
      </a:dk2>
      <a:lt2>
        <a:srgbClr val="FFFFFF"/>
      </a:lt2>
      <a:accent1>
        <a:srgbClr val="55A51C"/>
      </a:accent1>
      <a:accent2>
        <a:srgbClr val="A6AFB7"/>
      </a:accent2>
      <a:accent3>
        <a:srgbClr val="038ADB"/>
      </a:accent3>
      <a:accent4>
        <a:srgbClr val="004E7E"/>
      </a:accent4>
      <a:accent5>
        <a:srgbClr val="7ABF6F"/>
      </a:accent5>
      <a:accent6>
        <a:srgbClr val="BFC5CB"/>
      </a:accent6>
      <a:hlink>
        <a:srgbClr val="038ADB"/>
      </a:hlink>
      <a:folHlink>
        <a:srgbClr val="AE81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82F331613954EB0BDBAB002037FB7" ma:contentTypeVersion="6" ma:contentTypeDescription="Create a new document." ma:contentTypeScope="" ma:versionID="1fb1ef1df020109c5e403d8d59d799f5">
  <xsd:schema xmlns:xsd="http://www.w3.org/2001/XMLSchema" xmlns:xs="http://www.w3.org/2001/XMLSchema" xmlns:p="http://schemas.microsoft.com/office/2006/metadata/properties" xmlns:ns2="856ef3db-0f86-461d-8091-1bcd93e11528" xmlns:ns3="0a928224-53c8-4757-ac06-2fc380c83ae9" targetNamespace="http://schemas.microsoft.com/office/2006/metadata/properties" ma:root="true" ma:fieldsID="d7cb50f08b7d0c88f2e6001e5ba7537d" ns2:_="" ns3:_="">
    <xsd:import namespace="856ef3db-0f86-461d-8091-1bcd93e11528"/>
    <xsd:import namespace="0a928224-53c8-4757-ac06-2fc380c83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ef3db-0f86-461d-8091-1bcd93e11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28224-53c8-4757-ac06-2fc380c83a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E7BFEA-67B0-4559-975F-CF995A0B9D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6ef3db-0f86-461d-8091-1bcd93e11528"/>
    <ds:schemaRef ds:uri="0a928224-53c8-4757-ac06-2fc380c83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DAC95-4251-4BDF-B213-B4283F049EA3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0a928224-53c8-4757-ac06-2fc380c83ae9"/>
    <ds:schemaRef ds:uri="http://www.w3.org/XML/1998/namespace"/>
    <ds:schemaRef ds:uri="http://purl.org/dc/elements/1.1/"/>
    <ds:schemaRef ds:uri="http://schemas.microsoft.com/office/2006/metadata/properties"/>
    <ds:schemaRef ds:uri="856ef3db-0f86-461d-8091-1bcd93e11528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BD6612-B0F8-4FB2-B972-E976636FD8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4617</TotalTime>
  <Words>797</Words>
  <Application>Microsoft Office PowerPoint</Application>
  <PresentationFormat>Widescreen</PresentationFormat>
  <Paragraphs>148</Paragraphs>
  <Slides>22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Times New Roman</vt:lpstr>
      <vt:lpstr>Body Slides Master</vt:lpstr>
      <vt:lpstr> «Автоматизированные проектные решения Bentley Systems на этапе эксплуатации: от ПОДД (проект организации дорожного движения) до ремонта автомобильных дорог»  </vt:lpstr>
      <vt:lpstr>Комплексная схема организации дорожного движения </vt:lpstr>
      <vt:lpstr>1. Текущая зона покрытия КСОДД</vt:lpstr>
      <vt:lpstr>2. Подключение ПОДД по произвольным районам</vt:lpstr>
      <vt:lpstr>3. Отображение полной информации по ПОДД на  выбранных улицах</vt:lpstr>
      <vt:lpstr>5. Обзор объектов с атрибутами, отображающими  загруженную информацию</vt:lpstr>
      <vt:lpstr>6. Сбор и анализ статистических данных по атрибутам  объектов</vt:lpstr>
      <vt:lpstr>7. Пример отображения режима работы светофоров</vt:lpstr>
      <vt:lpstr>8. Пример отображения видео объезда по улицам</vt:lpstr>
      <vt:lpstr>Разработка электронной схемы КСОДД позволит  значительно упростить передачу информации и ускорить проектирование организации дорожного движения</vt:lpstr>
      <vt:lpstr>Технологический процесс ремонта автодороги </vt:lpstr>
      <vt:lpstr>Основные этапы:</vt:lpstr>
      <vt:lpstr>Съемка</vt:lpstr>
      <vt:lpstr>Обработка данных съемки. Исходные параметры. </vt:lpstr>
      <vt:lpstr>Классификация облака и получение данных существующей модели по дорожному покрытию</vt:lpstr>
      <vt:lpstr>Создание трассы в плане и профиле по траектории проезда</vt:lpstr>
      <vt:lpstr>Создание коридора</vt:lpstr>
      <vt:lpstr>Построение картограмм</vt:lpstr>
      <vt:lpstr>Выгрузка проектных данных в технику </vt:lpstr>
      <vt:lpstr>PowerPoint Presentation</vt:lpstr>
      <vt:lpstr>PowerPoint Presentation</vt:lpstr>
      <vt:lpstr>Спасибо за внимание!</vt:lpstr>
    </vt:vector>
  </TitlesOfParts>
  <Company>Bentley Systems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O'Brien</dc:creator>
  <cp:lastModifiedBy>Dmitry Kozlov</cp:lastModifiedBy>
  <cp:revision>89</cp:revision>
  <dcterms:created xsi:type="dcterms:W3CDTF">2016-03-16T20:53:14Z</dcterms:created>
  <dcterms:modified xsi:type="dcterms:W3CDTF">2018-05-29T13:46:41Z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0x01010038F82F331613954EB0BDBAB002037FB7</vt:lpwstr>
  </property>
</Properties>
</file>