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03" r:id="rId2"/>
    <p:sldId id="277" r:id="rId3"/>
    <p:sldId id="299" r:id="rId4"/>
    <p:sldId id="290" r:id="rId5"/>
    <p:sldId id="291" r:id="rId6"/>
    <p:sldId id="292" r:id="rId7"/>
    <p:sldId id="293" r:id="rId8"/>
    <p:sldId id="294" r:id="rId9"/>
    <p:sldId id="300" r:id="rId10"/>
    <p:sldId id="302" r:id="rId11"/>
    <p:sldId id="297" r:id="rId12"/>
    <p:sldId id="304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 autoAdjust="0"/>
    <p:restoredTop sz="94599"/>
  </p:normalViewPr>
  <p:slideViewPr>
    <p:cSldViewPr>
      <p:cViewPr varScale="1">
        <p:scale>
          <a:sx n="106" d="100"/>
          <a:sy n="106" d="100"/>
        </p:scale>
        <p:origin x="17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600"/>
    </p:cViewPr>
  </p:sorterViewPr>
  <p:notesViewPr>
    <p:cSldViewPr>
      <p:cViewPr varScale="1">
        <p:scale>
          <a:sx n="72" d="100"/>
          <a:sy n="72" d="100"/>
        </p:scale>
        <p:origin x="-2172" y="-9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1962ED5C-E62C-4755-9552-0B4F8F59563E}" type="datetimeFigureOut">
              <a:rPr lang="ru-RU" smtClean="0"/>
              <a:t>31.05.18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EA072C07-6F4E-467E-8A6E-9E88E31249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8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72C07-6F4E-467E-8A6E-9E88E312493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38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B44D9-FDD8-4E15-8662-3F8CA8CBA21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8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6BC7-CDEE-42BA-8055-F91135DE3936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6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EABB-D90C-45DF-AF64-110DE9FF6A0F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50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8A45-E118-4DBB-9A40-E121C5872789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98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BA8A-5C82-4C53-A73A-12AD8552254B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F06D-B064-42C8-8A50-3E0749010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2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B60-35F1-4504-8A55-268953BA2686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29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0990-DEB7-4277-832F-458A34F99F43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6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D663-959C-4E4B-84A7-6DC1C99B3DB2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7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237A-1E44-4538-B93F-C7949AB896BA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25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78D7-68B5-43F6-A645-08EC0DA3BA3D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2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A233-B859-43FB-A1E1-72E3ECB99B4D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AF8-57A3-4FF0-9650-39235EF2D504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2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214A-9341-423D-A86D-6FF8374F7A52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26B6-1BAF-43BE-B625-63958A23FDEF}" type="datetime1">
              <a:rPr lang="ru-RU" smtClean="0"/>
              <a:t>31.05.18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B80B-E32D-4F3E-96CD-4FCF04D0B4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1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3312368"/>
          </a:xfrm>
        </p:spPr>
        <p:txBody>
          <a:bodyPr>
            <a:noAutofit/>
          </a:bodyPr>
          <a:lstStyle/>
          <a:p>
            <a:r>
              <a:rPr lang="ru-RU" sz="3500" b="1" cap="all" dirty="0" smtClean="0">
                <a:solidFill>
                  <a:schemeClr val="accent2"/>
                </a:solidFill>
              </a:rPr>
              <a:t>Уплотнение структуры бетона тонкомолотыми </a:t>
            </a:r>
            <a:r>
              <a:rPr lang="ru-RU" sz="3500" b="1" cap="all" smtClean="0">
                <a:solidFill>
                  <a:schemeClr val="accent2"/>
                </a:solidFill>
              </a:rPr>
              <a:t>минеральными ЧАСТИЦАМИ, </a:t>
            </a:r>
            <a:r>
              <a:rPr lang="ru-RU" sz="3500" b="1" cap="all" dirty="0" smtClean="0">
                <a:solidFill>
                  <a:schemeClr val="accent2"/>
                </a:solidFill>
              </a:rPr>
              <a:t>в том числе </a:t>
            </a:r>
            <a:r>
              <a:rPr lang="ru-RU" sz="3500" b="1" cap="all" dirty="0" err="1" smtClean="0">
                <a:solidFill>
                  <a:schemeClr val="accent2"/>
                </a:solidFill>
              </a:rPr>
              <a:t>Наноструктурирование</a:t>
            </a:r>
            <a:r>
              <a:rPr lang="ru-RU" sz="3500" b="1" cap="all" dirty="0" smtClean="0">
                <a:solidFill>
                  <a:schemeClr val="accent2"/>
                </a:solidFill>
              </a:rPr>
              <a:t> </a:t>
            </a:r>
            <a:r>
              <a:rPr lang="ru-RU" sz="3500" b="1" dirty="0" smtClean="0">
                <a:solidFill>
                  <a:schemeClr val="accent2"/>
                </a:solidFill>
              </a:rPr>
              <a:t/>
            </a:r>
            <a:br>
              <a:rPr lang="ru-RU" sz="3500" b="1" dirty="0" smtClean="0">
                <a:solidFill>
                  <a:schemeClr val="accent2"/>
                </a:solidFill>
              </a:rPr>
            </a:br>
            <a:r>
              <a:rPr lang="ru-RU" sz="3500" b="1" dirty="0" smtClean="0">
                <a:solidFill>
                  <a:schemeClr val="accent2"/>
                </a:solidFill>
              </a:rPr>
              <a:t>ПЕСЧАНЫХ </a:t>
            </a:r>
            <a:r>
              <a:rPr lang="ru-RU" sz="3500" b="1" cap="all" dirty="0" smtClean="0">
                <a:solidFill>
                  <a:schemeClr val="accent2"/>
                </a:solidFill>
              </a:rPr>
              <a:t>бетонов</a:t>
            </a:r>
            <a:endParaRPr lang="ru-RU" sz="3500" b="1" dirty="0" smtClean="0">
              <a:solidFill>
                <a:schemeClr val="accent2"/>
              </a:solidFill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359532" y="3776108"/>
            <a:ext cx="842493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2"/>
                </a:solidFill>
              </a:rPr>
              <a:t>а</a:t>
            </a:r>
            <a:r>
              <a:rPr lang="ru-RU" sz="2000" b="1" dirty="0" smtClean="0">
                <a:solidFill>
                  <a:schemeClr val="tx2"/>
                </a:solidFill>
              </a:rPr>
              <a:t>спирант Российского университета транспорта (МИИТ)</a:t>
            </a:r>
          </a:p>
          <a:p>
            <a:pPr algn="ctr" eaLnBrk="1" hangingPunct="1"/>
            <a:endParaRPr lang="ru-RU" sz="2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3800" b="1" dirty="0" smtClean="0">
                <a:solidFill>
                  <a:schemeClr val="tx2"/>
                </a:solidFill>
              </a:rPr>
              <a:t>Оленич Дмитрий Игоревич</a:t>
            </a:r>
          </a:p>
          <a:p>
            <a:pPr algn="ctr" eaLnBrk="1" hangingPunct="1"/>
            <a:endParaRPr lang="ru-RU" sz="3800" b="1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ru-RU" sz="2500" b="1" i="1" dirty="0">
                <a:solidFill>
                  <a:schemeClr val="accent1"/>
                </a:solidFill>
                <a:latin typeface="+mn-lt"/>
              </a:rPr>
              <a:t>Под руководством д.т.н., проф., член-корр. РАН</a:t>
            </a:r>
          </a:p>
          <a:p>
            <a:pPr algn="ctr" eaLnBrk="1" hangingPunct="1"/>
            <a:r>
              <a:rPr lang="ru-RU" sz="2500" b="1" i="1" dirty="0">
                <a:solidFill>
                  <a:schemeClr val="accent1"/>
                </a:solidFill>
                <a:latin typeface="+mn-lt"/>
              </a:rPr>
              <a:t> Гусева Б.В.</a:t>
            </a:r>
          </a:p>
        </p:txBody>
      </p:sp>
    </p:spTree>
    <p:extLst>
      <p:ext uri="{BB962C8B-B14F-4D97-AF65-F5344CB8AC3E}">
        <p14:creationId xmlns:p14="http://schemas.microsoft.com/office/powerpoint/2010/main" val="27395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Составы наномодифицированных бетонов с добавлением суперпластификаторов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94940"/>
              </p:ext>
            </p:extLst>
          </p:nvPr>
        </p:nvGraphicFramePr>
        <p:xfrm>
          <a:off x="395536" y="1628800"/>
          <a:ext cx="8352929" cy="39083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8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7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8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8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88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3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10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Щебень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1300" b="1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1300" b="1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Цемент 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13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Тонкомо-лотый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наполни-</a:t>
                      </a: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кг/м</a:t>
                      </a:r>
                      <a:r>
                        <a:rPr lang="ru-RU" sz="1300" b="1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Ультро-дисперс-ный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наполни-</a:t>
                      </a: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3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кг/м</a:t>
                      </a:r>
                      <a:r>
                        <a:rPr lang="ru-RU" sz="1300" b="1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Нанодис-персный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наполни-</a:t>
                      </a:r>
                      <a:r>
                        <a:rPr lang="ru-RU" sz="13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3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1300" b="1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3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Водо-твердые отноше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В/Т</a:t>
                      </a:r>
                      <a:endParaRPr lang="ru-RU" sz="13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Объемная масса,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1300" b="1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Прочность</a:t>
                      </a:r>
                      <a:r>
                        <a:rPr lang="en-US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endParaRPr lang="ru-RU" sz="13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МПа</a:t>
                      </a:r>
                      <a:endParaRPr lang="ru-RU" sz="13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1000-1100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450-550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240-270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160-180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80-90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40-45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200-220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0,27-0,29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2200-2250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375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</a:t>
                      </a:r>
                      <a:r>
                        <a:rPr lang="en-US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7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МПа</a:t>
                      </a:r>
                      <a:endParaRPr lang="ru-RU" sz="17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Песчаный бетон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3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3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3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359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 </a:t>
                      </a:r>
                      <a:r>
                        <a:rPr lang="ru-RU" sz="17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МПа</a:t>
                      </a:r>
                      <a:endParaRPr lang="ru-RU" sz="17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0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0018" y="4318642"/>
            <a:ext cx="49685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Бетоны будут обладать:</a:t>
            </a:r>
          </a:p>
          <a:p>
            <a:pPr marL="285750" indent="-285750">
              <a:buFontTx/>
              <a:buChar char="-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прочностью</a:t>
            </a:r>
          </a:p>
          <a:p>
            <a:pPr marL="285750" indent="-285750">
              <a:buFontTx/>
              <a:buChar char="-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плотностью </a:t>
            </a:r>
          </a:p>
          <a:p>
            <a:pPr marL="285750" indent="-285750">
              <a:buFontTx/>
              <a:buChar char="-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морозостойкостью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fb.ru/misc/i/gallery/22758/959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18" y="730470"/>
            <a:ext cx="4594417" cy="30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2E49-2E67-4849-8D37-5EE7276DB7DE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9021" y="-39158"/>
            <a:ext cx="81683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Применение</a:t>
            </a:r>
            <a:r>
              <a:rPr lang="ru-RU" sz="3000" dirty="0" smtClean="0"/>
              <a:t> </a:t>
            </a:r>
            <a:r>
              <a:rPr lang="ru-RU" sz="3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наномодифицированных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бетонов</a:t>
            </a:r>
            <a:endParaRPr lang="ru-RU" sz="3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masterabetona.ru/wp-content/uploads/gotovye-k-ustanovke-shp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" y="713560"/>
            <a:ext cx="4123184" cy="30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novost.com/wp-content/uploads/2014/12/%D0%AD%D1%81%D1%82%D0%B0%D0%BA%D0%B0%D0%B4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" y="3973434"/>
            <a:ext cx="4123319" cy="24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791" y="3043982"/>
            <a:ext cx="9144000" cy="33123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cap="all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5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Основные сведения о бетоне и цементе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01574"/>
            <a:ext cx="7920880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мире производится около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млрд м</a:t>
            </a:r>
            <a:r>
              <a:rPr lang="ru-RU" sz="2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бетона </a:t>
            </a:r>
          </a:p>
          <a:p>
            <a:pPr algn="ctr">
              <a:spcBef>
                <a:spcPts val="30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Необходимо производить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2-3 млрд 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цемента</a:t>
            </a:r>
          </a:p>
          <a:p>
            <a:pPr algn="ctr">
              <a:spcBef>
                <a:spcPts val="30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Загрязнение атмосферы </a:t>
            </a:r>
          </a:p>
          <a:p>
            <a:pPr algn="ctr">
              <a:spcBef>
                <a:spcPts val="300"/>
              </a:spcBef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продуктами СО</a:t>
            </a:r>
            <a:r>
              <a:rPr lang="ru-RU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составляет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5-7%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общих выбросов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649847"/>
            <a:ext cx="6696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Основные задачи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Снизить нагрузку на природу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уменьшить расход цемента в 1,5-2 раза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2.  Увеличить прочность бетона до 70-100 МПа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настоящее время 30-50 МПа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3.  Повысить долговечность в 5-7 раз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5% бетона ежегодно разрушаются от коррозии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8F06D-B064-42C8-8A50-3E074901036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900" dirty="0"/>
              <a:t/>
            </a:r>
            <a:br>
              <a:rPr lang="ru-RU" altLang="ru-RU" sz="900" dirty="0"/>
            </a:br>
            <a:endParaRPr lang="ru-RU" altLang="ru-RU" sz="1200" dirty="0">
              <a:cs typeface="Times New Roman" pitchFamily="18" charset="0"/>
            </a:endParaRPr>
          </a:p>
          <a:p>
            <a:r>
              <a:rPr lang="ru-RU" altLang="ru-RU" sz="1200" dirty="0">
                <a:cs typeface="Times New Roman" pitchFamily="18" charset="0"/>
              </a:rPr>
              <a:t> </a:t>
            </a:r>
            <a:endParaRPr lang="ru-RU" altLang="ru-RU" sz="900" dirty="0"/>
          </a:p>
          <a:p>
            <a:endParaRPr lang="ru-RU" altLang="ru-RU" dirty="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474320" y="134463"/>
            <a:ext cx="866967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0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Структура бетона с тонкомолотыми минеральными частицами, в том числе </a:t>
            </a:r>
            <a:r>
              <a:rPr lang="ru-RU" altLang="ru-RU" sz="3000" b="1" dirty="0" err="1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наноструктурирование</a:t>
            </a:r>
            <a:r>
              <a:rPr lang="ru-RU" altLang="ru-RU" sz="30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мелкозернистых </a:t>
            </a:r>
            <a:r>
              <a:rPr lang="ru-RU" altLang="ru-RU" sz="30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бетонов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474320" y="1652839"/>
            <a:ext cx="3289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altLang="ru-RU" sz="1600" dirty="0">
                <a:solidFill>
                  <a:srgbClr val="1A171C"/>
                </a:solidFill>
                <a:latin typeface="Times New Roman" pitchFamily="18" charset="0"/>
                <a:cs typeface="Times New Roman" pitchFamily="18" charset="0"/>
              </a:rPr>
              <a:t>фрагмент наноструктурирования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4859338" y="1568611"/>
            <a:ext cx="3883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altLang="ru-RU" sz="1600" dirty="0">
                <a:solidFill>
                  <a:srgbClr val="1A171C"/>
                </a:solidFill>
                <a:latin typeface="Times New Roman" pitchFamily="18" charset="0"/>
                <a:cs typeface="Times New Roman" pitchFamily="18" charset="0"/>
              </a:rPr>
              <a:t>фрагмент наноструктуры </a:t>
            </a:r>
          </a:p>
          <a:p>
            <a:pPr eaLnBrk="1" hangingPunct="1"/>
            <a:r>
              <a:rPr lang="ru-RU" altLang="ru-RU" sz="1600" dirty="0">
                <a:solidFill>
                  <a:srgbClr val="1A171C"/>
                </a:solidFill>
                <a:latin typeface="Times New Roman" pitchFamily="18" charset="0"/>
                <a:cs typeface="Times New Roman" pitchFamily="18" charset="0"/>
              </a:rPr>
              <a:t>   пространства между частицами цемента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74319" y="5991225"/>
            <a:ext cx="3837159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 dirty="0">
                <a:solidFill>
                  <a:srgbClr val="1A171C"/>
                </a:solidFill>
                <a:cs typeface="Times New Roman" pitchFamily="18" charset="0"/>
              </a:rPr>
              <a:t>1 - частицы песка; 2 - частицы цемента; </a:t>
            </a:r>
          </a:p>
          <a:p>
            <a:r>
              <a:rPr lang="ru-RU" altLang="ru-RU" sz="1000" dirty="0">
                <a:solidFill>
                  <a:srgbClr val="1A171C"/>
                </a:solidFill>
                <a:cs typeface="Times New Roman" pitchFamily="18" charset="0"/>
              </a:rPr>
              <a:t>3 - тонкомолотые частицы </a:t>
            </a:r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наполнителя (</a:t>
            </a:r>
            <a:r>
              <a:rPr lang="en-US" altLang="ru-RU" sz="1000" dirty="0" smtClean="0">
                <a:solidFill>
                  <a:srgbClr val="1A171C"/>
                </a:solidFill>
                <a:cs typeface="Times New Roman" pitchFamily="18" charset="0"/>
              </a:rPr>
              <a:t>H</a:t>
            </a:r>
            <a:r>
              <a:rPr lang="en-US" altLang="ru-RU" sz="900" dirty="0" smtClean="0">
                <a:solidFill>
                  <a:srgbClr val="1A171C"/>
                </a:solidFill>
                <a:cs typeface="Times New Roman" pitchFamily="18" charset="0"/>
              </a:rPr>
              <a:t>1</a:t>
            </a:r>
            <a:r>
              <a:rPr lang="en-US" altLang="ru-RU" sz="1000" dirty="0" smtClean="0">
                <a:solidFill>
                  <a:srgbClr val="1A171C"/>
                </a:solidFill>
                <a:cs typeface="Times New Roman" pitchFamily="18" charset="0"/>
              </a:rPr>
              <a:t>) 2-5 </a:t>
            </a:r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мкм; </a:t>
            </a:r>
            <a:endParaRPr lang="ru-RU" altLang="ru-RU" sz="1000" dirty="0">
              <a:solidFill>
                <a:srgbClr val="1A171C"/>
              </a:solidFill>
              <a:cs typeface="Times New Roman" pitchFamily="18" charset="0"/>
            </a:endParaRPr>
          </a:p>
          <a:p>
            <a:r>
              <a:rPr lang="ru-RU" altLang="ru-RU" sz="1000" dirty="0">
                <a:solidFill>
                  <a:srgbClr val="1A171C"/>
                </a:solidFill>
                <a:cs typeface="Times New Roman" pitchFamily="18" charset="0"/>
              </a:rPr>
              <a:t>4 </a:t>
            </a:r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– ультрадисперсные частицы наполнителя (Н</a:t>
            </a:r>
            <a:r>
              <a:rPr lang="ru-RU" altLang="ru-RU" sz="900" dirty="0" smtClean="0">
                <a:solidFill>
                  <a:srgbClr val="1A171C"/>
                </a:solidFill>
                <a:cs typeface="Times New Roman" pitchFamily="18" charset="0"/>
              </a:rPr>
              <a:t>2</a:t>
            </a:r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) 0,2-0,5 мкм</a:t>
            </a:r>
          </a:p>
          <a:p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- </a:t>
            </a:r>
            <a:r>
              <a:rPr lang="ru-RU" altLang="ru-RU" sz="1000" dirty="0" err="1" smtClean="0">
                <a:solidFill>
                  <a:srgbClr val="1A171C"/>
                </a:solidFill>
                <a:cs typeface="Times New Roman" pitchFamily="18" charset="0"/>
              </a:rPr>
              <a:t>Наночастицы</a:t>
            </a:r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 (</a:t>
            </a:r>
            <a:r>
              <a:rPr lang="en-US" altLang="ru-RU" sz="1000" dirty="0" smtClean="0">
                <a:solidFill>
                  <a:srgbClr val="1A171C"/>
                </a:solidFill>
                <a:cs typeface="Times New Roman" pitchFamily="18" charset="0"/>
              </a:rPr>
              <a:t>H3)</a:t>
            </a:r>
            <a:r>
              <a:rPr lang="ru-RU" altLang="ru-RU" sz="1000" dirty="0" smtClean="0">
                <a:solidFill>
                  <a:srgbClr val="1A171C"/>
                </a:solidFill>
                <a:cs typeface="Times New Roman" pitchFamily="18" charset="0"/>
              </a:rPr>
              <a:t> 50 </a:t>
            </a:r>
            <a:r>
              <a:rPr lang="ru-RU" altLang="ru-RU" sz="1000" dirty="0" err="1" smtClean="0">
                <a:solidFill>
                  <a:srgbClr val="1A171C"/>
                </a:solidFill>
                <a:cs typeface="Times New Roman" pitchFamily="18" charset="0"/>
              </a:rPr>
              <a:t>нм</a:t>
            </a: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8F06D-B064-42C8-8A50-3E074901036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29" y="2065790"/>
            <a:ext cx="4019550" cy="3867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730" y="2288462"/>
            <a:ext cx="42386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51520" y="119669"/>
            <a:ext cx="85689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600" b="1" cap="all" dirty="0">
                <a:solidFill>
                  <a:schemeClr val="tx2"/>
                </a:solidFill>
                <a:latin typeface="Calibri" pitchFamily="34" charset="0"/>
              </a:rPr>
              <a:t>Измельчение </a:t>
            </a:r>
            <a:r>
              <a:rPr lang="ru-RU" altLang="ru-RU" sz="2600" b="1" cap="all" dirty="0" smtClean="0">
                <a:solidFill>
                  <a:schemeClr val="tx2"/>
                </a:solidFill>
                <a:latin typeface="Calibri" pitchFamily="34" charset="0"/>
              </a:rPr>
              <a:t>минеральных добавок</a:t>
            </a:r>
            <a:endParaRPr lang="ru-RU" altLang="ru-RU" sz="2600" b="1" cap="all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altLang="ru-RU" sz="2600" b="1" dirty="0" smtClean="0">
                <a:solidFill>
                  <a:schemeClr val="accent1"/>
                </a:solidFill>
                <a:latin typeface="Calibri" pitchFamily="34" charset="0"/>
              </a:rPr>
              <a:t>При применении импульсных и гидродинамических активаторов</a:t>
            </a:r>
            <a:endParaRPr lang="ru-RU" altLang="ru-RU" sz="2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124075" y="2266950"/>
            <a:ext cx="619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626111" y="1308318"/>
            <a:ext cx="3024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Calibri" pitchFamily="34" charset="0"/>
              </a:rPr>
              <a:t>Импульсные (роторно-пульсационные) аппараты</a:t>
            </a:r>
            <a:endParaRPr lang="ru-RU" altLang="ru-RU" dirty="0"/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4926013" y="1345562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Calibri" pitchFamily="34" charset="0"/>
              </a:rPr>
              <a:t>Гидродинамическая система</a:t>
            </a:r>
            <a:endParaRPr lang="ru-RU" altLang="ru-RU" dirty="0"/>
          </a:p>
        </p:txBody>
      </p:sp>
      <p:pic>
        <p:nvPicPr>
          <p:cNvPr id="10247" name="Picture 3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4" t="28191" r="7814" b="50714"/>
          <a:stretch>
            <a:fillRect/>
          </a:stretch>
        </p:blipFill>
        <p:spPr bwMode="auto">
          <a:xfrm>
            <a:off x="5190331" y="1848644"/>
            <a:ext cx="25796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4211638" y="3123406"/>
            <a:ext cx="453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1 – входное сопло; 2 – резонаторные камеры; 3 – выходное сопло</a:t>
            </a:r>
          </a:p>
        </p:txBody>
      </p:sp>
      <p:sp>
        <p:nvSpPr>
          <p:cNvPr id="10250" name="TextBox 16"/>
          <p:cNvSpPr txBox="1">
            <a:spLocks noChangeArrowheads="1"/>
          </p:cNvSpPr>
          <p:nvPr/>
        </p:nvSpPr>
        <p:spPr bwMode="auto">
          <a:xfrm>
            <a:off x="368300" y="58769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1 – ротор; 2 – статор; 3 – корпус; 4 – крыльчатка; 5 – фланец; 6 - штуцер</a:t>
            </a:r>
            <a:endParaRPr lang="ru-RU" altLang="ru-RU" dirty="0"/>
          </a:p>
        </p:txBody>
      </p:sp>
      <p:pic>
        <p:nvPicPr>
          <p:cNvPr id="10251" name="Picture 3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2" t="67751" r="13942" b="9756"/>
          <a:stretch>
            <a:fillRect/>
          </a:stretch>
        </p:blipFill>
        <p:spPr bwMode="auto">
          <a:xfrm>
            <a:off x="5251450" y="3716338"/>
            <a:ext cx="22733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4997450" y="5964238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Вид импульсов давления, формируемых в среде в двух резонаторных камерах ГДИ</a:t>
            </a: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31216" r="59479" b="16306"/>
          <a:stretch>
            <a:fillRect/>
          </a:stretch>
        </p:blipFill>
        <p:spPr bwMode="auto">
          <a:xfrm>
            <a:off x="827087" y="1979613"/>
            <a:ext cx="2808287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5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23528" y="188640"/>
            <a:ext cx="849694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500" b="1" dirty="0" smtClean="0">
                <a:solidFill>
                  <a:schemeClr val="accent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Общий вид пассивного гидродинамического диспергатора</a:t>
            </a:r>
            <a:endParaRPr lang="ru-RU" altLang="ru-RU" sz="2500" b="1" dirty="0">
              <a:solidFill>
                <a:schemeClr val="accent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6284"/>
            <a:ext cx="6264695" cy="534377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8F06D-B064-42C8-8A50-3E074901036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4088"/>
          <a:stretch>
            <a:fillRect/>
          </a:stretch>
        </p:blipFill>
        <p:spPr bwMode="auto">
          <a:xfrm>
            <a:off x="1619672" y="1113681"/>
            <a:ext cx="5472608" cy="41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1780" y="5301208"/>
            <a:ext cx="38884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1 - рабочая </a:t>
            </a:r>
            <a:r>
              <a:rPr lang="ru-RU" sz="1400" dirty="0"/>
              <a:t>емкость для приема раствора; </a:t>
            </a:r>
            <a:endParaRPr lang="en-US" sz="1400" dirty="0" smtClean="0"/>
          </a:p>
          <a:p>
            <a:r>
              <a:rPr lang="ru-RU" sz="1400" dirty="0" smtClean="0"/>
              <a:t>2 - электрический </a:t>
            </a:r>
            <a:r>
              <a:rPr lang="ru-RU" sz="1400" dirty="0"/>
              <a:t>двигатель мощностью 3 кВт; </a:t>
            </a:r>
            <a:endParaRPr lang="en-US" sz="1400" dirty="0" smtClean="0"/>
          </a:p>
          <a:p>
            <a:r>
              <a:rPr lang="ru-RU" sz="1400" dirty="0" smtClean="0"/>
              <a:t>3 - </a:t>
            </a:r>
            <a:r>
              <a:rPr lang="ru-RU" sz="1400" dirty="0"/>
              <a:t>многоступенчатый многорядный насос; </a:t>
            </a:r>
            <a:endParaRPr lang="en-US" sz="1400" dirty="0" smtClean="0"/>
          </a:p>
          <a:p>
            <a:r>
              <a:rPr lang="ru-RU" sz="1400" dirty="0" smtClean="0"/>
              <a:t>4 - </a:t>
            </a:r>
            <a:r>
              <a:rPr lang="ru-RU" sz="1400" dirty="0"/>
              <a:t>пассивный гидродинамический диспергатор; </a:t>
            </a:r>
            <a:endParaRPr lang="en-US" sz="1400" dirty="0" smtClean="0"/>
          </a:p>
          <a:p>
            <a:r>
              <a:rPr lang="ru-RU" sz="1400" dirty="0" smtClean="0"/>
              <a:t>5 - соединительные </a:t>
            </a:r>
            <a:r>
              <a:rPr lang="ru-RU" sz="1400" dirty="0"/>
              <a:t>элементы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Схема гидродинамической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кавитационной установки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8F06D-B064-42C8-8A50-3E074901036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1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26396" r="29634" b="59988"/>
          <a:stretch/>
        </p:blipFill>
        <p:spPr>
          <a:xfrm>
            <a:off x="1547664" y="4257270"/>
            <a:ext cx="4896544" cy="162000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10032" r="16507" b="76045"/>
          <a:stretch/>
        </p:blipFill>
        <p:spPr>
          <a:xfrm>
            <a:off x="1547663" y="1988840"/>
            <a:ext cx="6361440" cy="1769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7499" y="1484784"/>
            <a:ext cx="29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поле вихревых потоков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05473" y="3901698"/>
            <a:ext cx="29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 картина перемешивания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27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Calibri" pitchFamily="34" charset="0"/>
              </a:rPr>
              <a:t>Измельчение </a:t>
            </a:r>
            <a:r>
              <a:rPr lang="ru-RU" altLang="ru-RU" sz="3200" b="1" dirty="0">
                <a:solidFill>
                  <a:schemeClr val="tx2"/>
                </a:solidFill>
                <a:latin typeface="Calibri" pitchFamily="34" charset="0"/>
              </a:rPr>
              <a:t>и активация </a:t>
            </a:r>
            <a:r>
              <a:rPr lang="ru-RU" altLang="ru-RU" sz="3200" b="1" dirty="0" smtClean="0">
                <a:solidFill>
                  <a:schemeClr val="tx2"/>
                </a:solidFill>
                <a:latin typeface="Calibri" pitchFamily="34" charset="0"/>
              </a:rPr>
              <a:t>материалов</a:t>
            </a:r>
          </a:p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Calibri" pitchFamily="34" charset="0"/>
              </a:rPr>
              <a:t>в проточном </a:t>
            </a:r>
            <a:r>
              <a:rPr lang="ru-RU" altLang="ru-RU" sz="3200" b="1" dirty="0" err="1" smtClean="0">
                <a:solidFill>
                  <a:schemeClr val="tx2"/>
                </a:solidFill>
                <a:latin typeface="Calibri" pitchFamily="34" charset="0"/>
              </a:rPr>
              <a:t>кавитаторе</a:t>
            </a:r>
            <a:r>
              <a:rPr lang="ru-RU" altLang="ru-RU" sz="3200" b="1" dirty="0" smtClean="0">
                <a:solidFill>
                  <a:schemeClr val="tx2"/>
                </a:solidFill>
                <a:latin typeface="Calibri" pitchFamily="34" charset="0"/>
              </a:rPr>
              <a:t> (1 вариант)</a:t>
            </a:r>
            <a:endParaRPr lang="ru-RU" alt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50107" r="16499" b="36239"/>
          <a:stretch/>
        </p:blipFill>
        <p:spPr>
          <a:xfrm>
            <a:off x="1588197" y="1844824"/>
            <a:ext cx="6071763" cy="1797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44438" r="19527" b="20249"/>
          <a:stretch/>
        </p:blipFill>
        <p:spPr>
          <a:xfrm>
            <a:off x="1593207" y="4293096"/>
            <a:ext cx="6066753" cy="1815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996" y="1340768"/>
            <a:ext cx="29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 поле вихревых потоков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28645" y="3829690"/>
            <a:ext cx="29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 картина перемешивания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68440" y="188640"/>
            <a:ext cx="734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tx2"/>
                </a:solidFill>
                <a:latin typeface="Calibri" pitchFamily="34" charset="0"/>
              </a:rPr>
              <a:t>Измельчение и активация материалов</a:t>
            </a:r>
          </a:p>
          <a:p>
            <a:pPr algn="ctr"/>
            <a:r>
              <a:rPr lang="ru-RU" altLang="ru-RU" sz="3200" b="1" dirty="0">
                <a:solidFill>
                  <a:schemeClr val="tx2"/>
                </a:solidFill>
                <a:latin typeface="Calibri" pitchFamily="34" charset="0"/>
              </a:rPr>
              <a:t>в проточном </a:t>
            </a:r>
            <a:r>
              <a:rPr lang="ru-RU" altLang="ru-RU" sz="3200" b="1" dirty="0" err="1">
                <a:solidFill>
                  <a:schemeClr val="tx2"/>
                </a:solidFill>
                <a:latin typeface="Calibri" pitchFamily="34" charset="0"/>
              </a:rPr>
              <a:t>кавитаторе</a:t>
            </a:r>
            <a:r>
              <a:rPr lang="ru-RU" altLang="ru-RU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altLang="ru-RU" sz="3200" b="1" dirty="0" smtClean="0">
                <a:solidFill>
                  <a:schemeClr val="tx2"/>
                </a:solidFill>
                <a:latin typeface="Calibri" pitchFamily="34" charset="0"/>
              </a:rPr>
              <a:t>(2 вариант)</a:t>
            </a:r>
            <a:endParaRPr lang="ru-RU" altLang="ru-RU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B80B-E32D-4F3E-96CD-4FCF04D0B4D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1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10198"/>
              </p:ext>
            </p:extLst>
          </p:nvPr>
        </p:nvGraphicFramePr>
        <p:xfrm>
          <a:off x="395287" y="1196752"/>
          <a:ext cx="8353426" cy="4286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79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4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4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8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62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Время обработки,</a:t>
                      </a:r>
                      <a:endParaRPr lang="ru-RU" sz="25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мин.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Содержание частиц,%, размером мкм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0 - 10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10 - 20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20 - 40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40 - 80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Более 80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Без обработки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5,2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8,6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7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35,2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44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3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10,5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13,3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9,1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38,1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29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5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14,3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16,7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11,9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44,1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spc="-50" dirty="0">
                          <a:effectLst/>
                        </a:rPr>
                        <a:t>13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449" name="TextBox 4"/>
          <p:cNvSpPr txBox="1">
            <a:spLocks noChangeArrowheads="1"/>
          </p:cNvSpPr>
          <p:nvPr/>
        </p:nvSpPr>
        <p:spPr bwMode="auto">
          <a:xfrm>
            <a:off x="503238" y="332656"/>
            <a:ext cx="8137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600" b="1" dirty="0">
                <a:solidFill>
                  <a:schemeClr val="tx2"/>
                </a:solidFill>
                <a:latin typeface="Calibri" pitchFamily="34" charset="0"/>
              </a:rPr>
              <a:t>Изменение дисперсности частиц  при активации </a:t>
            </a:r>
            <a:r>
              <a:rPr lang="ru-RU" altLang="ru-RU" sz="2600" b="1" dirty="0" smtClean="0">
                <a:solidFill>
                  <a:schemeClr val="tx2"/>
                </a:solidFill>
                <a:latin typeface="Calibri" pitchFamily="34" charset="0"/>
              </a:rPr>
              <a:t>золы</a:t>
            </a:r>
            <a:endParaRPr lang="ru-RU" altLang="ru-RU" sz="2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8F06D-B064-42C8-8A50-3E074901036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48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484</Words>
  <Application>Microsoft Macintosh PowerPoint</Application>
  <PresentationFormat>Экран (4:3)</PresentationFormat>
  <Paragraphs>148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Arial</vt:lpstr>
      <vt:lpstr>Тема Office</vt:lpstr>
      <vt:lpstr>Уплотнение структуры бетона тонкомолотыми минеральными ЧАСТИЦАМИ, в том числе Наноструктурирование  ПЕСЧАНЫХ бетонов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Составы наномодифицированных бетонов с добавлением суперпластификаторов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Процессы Наноструктурирования  цементных систем</dc:title>
  <dc:creator>Пользователь</dc:creator>
  <cp:lastModifiedBy>Пользователь Microsoft Office</cp:lastModifiedBy>
  <cp:revision>101</cp:revision>
  <cp:lastPrinted>2018-05-30T03:04:06Z</cp:lastPrinted>
  <dcterms:created xsi:type="dcterms:W3CDTF">2016-09-09T09:48:01Z</dcterms:created>
  <dcterms:modified xsi:type="dcterms:W3CDTF">2018-05-31T06:06:25Z</dcterms:modified>
</cp:coreProperties>
</file>