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384" r:id="rId3"/>
    <p:sldId id="385" r:id="rId4"/>
    <p:sldId id="387" r:id="rId5"/>
    <p:sldId id="390" r:id="rId6"/>
    <p:sldId id="388" r:id="rId7"/>
    <p:sldId id="389" r:id="rId8"/>
    <p:sldId id="391" r:id="rId9"/>
    <p:sldId id="394" r:id="rId10"/>
    <p:sldId id="393" r:id="rId11"/>
  </p:sldIdLst>
  <p:sldSz cx="12192000" cy="6858000"/>
  <p:notesSz cx="6797675" cy="9856788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520E"/>
    <a:srgbClr val="C45D12"/>
    <a:srgbClr val="FF9900"/>
    <a:srgbClr val="FF6600"/>
    <a:srgbClr val="FFFFCC"/>
    <a:srgbClr val="CCFF99"/>
    <a:srgbClr val="FFFF99"/>
    <a:srgbClr val="FF99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723CF0-E4A0-4EB1-A9F4-49381E7C4F3E}">
  <a:tblStyle styleId="{F7723CF0-E4A0-4EB1-A9F4-49381E7C4F3E}" styleName="Table_0"/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2060" autoAdjust="0"/>
  </p:normalViewPr>
  <p:slideViewPr>
    <p:cSldViewPr>
      <p:cViewPr varScale="1">
        <p:scale>
          <a:sx n="65" d="100"/>
          <a:sy n="65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2946399" cy="493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49689" y="0"/>
            <a:ext cx="2946399" cy="493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451" y="4743175"/>
            <a:ext cx="5438774" cy="3880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9363396"/>
            <a:ext cx="2946399" cy="4933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49689" y="9363396"/>
            <a:ext cx="2946399" cy="4933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ru-RU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6002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79451" y="4743175"/>
            <a:ext cx="5438774" cy="388092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014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6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35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51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13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6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034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31900"/>
            <a:ext cx="5915025" cy="3327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75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 rot="5400000">
            <a:off x="3833022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0321" y="457204"/>
            <a:ext cx="393276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5183716" y="987425"/>
            <a:ext cx="617220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40321" y="2057401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40321" y="457204"/>
            <a:ext cx="393276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5183716" y="987425"/>
            <a:ext cx="617220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840321" y="2057401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40316" y="3651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716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716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09603" y="1600204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6197605" y="1600204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831849" y="458946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245229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5" y="6245229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ru-RU" smtClean="0">
                <a:solidFill>
                  <a:schemeClr val="dk1"/>
                </a:solidFill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ru-RU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6.wdp"/><Relationship Id="rId3" Type="http://schemas.openxmlformats.org/officeDocument/2006/relationships/image" Target="../media/image6.jpg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263352" y="764704"/>
            <a:ext cx="11665296" cy="2808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660066"/>
              </a:buClr>
              <a:buSzPct val="25000"/>
            </a:pPr>
            <a:r>
              <a:rPr lang="ru-RU" sz="1800" b="1" cap="all" dirty="0" smtClean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Инноваци</a:t>
            </a:r>
            <a:r>
              <a:rPr lang="ru-RU" sz="1800" b="1" cap="all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и</a:t>
            </a:r>
            <a:r>
              <a:rPr lang="ru-RU" sz="1800" b="1" cap="all" dirty="0" smtClean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 в системе управления </a:t>
            </a:r>
            <a:r>
              <a:rPr lang="ru-RU" sz="1800" b="1" cap="all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состоянием автомобильных дорог</a:t>
            </a:r>
            <a:br>
              <a:rPr lang="ru-RU" sz="1800" b="1" cap="all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800" b="1" cap="all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государственной компании «Автодор»</a:t>
            </a:r>
            <a:br>
              <a:rPr lang="ru-RU" sz="1800" b="1" cap="all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на основе оценки остаточного ресурса дорожных конструкций</a:t>
            </a:r>
            <a:b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</a:br>
            <a:r>
              <a:rPr lang="ru-RU" sz="1800" b="1" i="1" dirty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                                      </a:t>
            </a:r>
            <a:r>
              <a:rPr lang="ru-RU" sz="1800" b="1" i="1" dirty="0" smtClean="0">
                <a:solidFill>
                  <a:srgbClr val="660066"/>
                </a:solidFill>
                <a:latin typeface="+mn-lt"/>
                <a:ea typeface="Times New Roman"/>
                <a:cs typeface="Times New Roman"/>
                <a:sym typeface="Times New Roman"/>
              </a:rPr>
              <a:t>					       </a:t>
            </a:r>
            <a:r>
              <a:rPr lang="ru-RU" sz="1800" b="1" i="1" dirty="0" smtClean="0">
                <a:solidFill>
                  <a:srgbClr val="660066"/>
                </a:solidFill>
                <a:ea typeface="Times New Roman"/>
                <a:cs typeface="Times New Roman"/>
              </a:rPr>
              <a:t>Д.А. Целковнев </a:t>
            </a:r>
            <a:r>
              <a:rPr lang="ru-RU" sz="1200" b="1" i="1" dirty="0" smtClean="0">
                <a:solidFill>
                  <a:srgbClr val="660066"/>
                </a:solidFill>
                <a:ea typeface="Times New Roman"/>
                <a:cs typeface="Times New Roman"/>
              </a:rPr>
              <a:t>канд. </a:t>
            </a:r>
            <a:r>
              <a:rPr lang="ru-RU" sz="1200" b="1" i="1" dirty="0" err="1" smtClean="0">
                <a:solidFill>
                  <a:srgbClr val="660066"/>
                </a:solidFill>
                <a:ea typeface="Times New Roman"/>
                <a:cs typeface="Times New Roman"/>
              </a:rPr>
              <a:t>экон</a:t>
            </a:r>
            <a:r>
              <a:rPr lang="ru-RU" sz="1200" b="1" i="1" dirty="0" smtClean="0">
                <a:solidFill>
                  <a:srgbClr val="660066"/>
                </a:solidFill>
                <a:ea typeface="Times New Roman"/>
                <a:cs typeface="Times New Roman"/>
              </a:rPr>
              <a:t>. наук</a:t>
            </a:r>
            <a:br>
              <a:rPr lang="ru-RU" sz="1200" b="1" i="1" dirty="0" smtClean="0">
                <a:solidFill>
                  <a:srgbClr val="660066"/>
                </a:solidFill>
                <a:ea typeface="Times New Roman"/>
                <a:cs typeface="Times New Roman"/>
              </a:rPr>
            </a:br>
            <a:r>
              <a:rPr lang="ru-RU" sz="1200" b="1" i="1" dirty="0" smtClean="0">
                <a:solidFill>
                  <a:srgbClr val="660066"/>
                </a:solidFill>
                <a:ea typeface="Times New Roman"/>
                <a:cs typeface="Times New Roman"/>
              </a:rPr>
              <a:t> 						    		 зам. начальника управления мониторинга 									      технического состояния автомобильных дорог 					</a:t>
            </a:r>
            <a:r>
              <a:rPr lang="ru-RU" sz="1200" b="1" i="1" dirty="0">
                <a:solidFill>
                  <a:srgbClr val="660066"/>
                </a:solidFill>
                <a:ea typeface="Times New Roman"/>
                <a:cs typeface="Times New Roman"/>
              </a:rPr>
              <a:t> </a:t>
            </a:r>
            <a:r>
              <a:rPr lang="ru-RU" sz="1200" b="1" i="1" dirty="0" smtClean="0">
                <a:solidFill>
                  <a:srgbClr val="660066"/>
                </a:solidFill>
                <a:ea typeface="Times New Roman"/>
                <a:cs typeface="Times New Roman"/>
              </a:rPr>
              <a:t>                                 ООО «Автодор-Инжиниринг»</a:t>
            </a:r>
            <a:endParaRPr lang="ru-RU" sz="1200" b="1" i="1" dirty="0">
              <a:solidFill>
                <a:srgbClr val="660066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689" r="388" b="53510"/>
          <a:stretch/>
        </p:blipFill>
        <p:spPr>
          <a:xfrm>
            <a:off x="3325111" y="3984472"/>
            <a:ext cx="5541777" cy="187220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845" y="3984472"/>
            <a:ext cx="2712803" cy="18722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9" t="7895" r="11784" b="16837"/>
          <a:stretch/>
        </p:blipFill>
        <p:spPr bwMode="auto">
          <a:xfrm>
            <a:off x="294007" y="3984680"/>
            <a:ext cx="2703911" cy="1872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1291779" y="4181195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Требования к нежестким дорожным одеждам автомобильных дорог Государственной компании «Автодор»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83701" y="4208142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Определение модулей упругости слоев эксплуатируемых дорожных конструкций с использованием установки ударного </a:t>
            </a:r>
            <a:r>
              <a:rPr lang="ru-RU" sz="1000" b="1" dirty="0" err="1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нагружения</a:t>
            </a:r>
            <a:endParaRPr lang="ru-RU" sz="10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696400" y="1630056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Прогнозирование состояния эксплуатируемых автомобильных дорог Государственной компании «Автодор»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113932" y="1604865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Комплексный динамический мониторинг нежестких дорожных одежд. Правила проведения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0272464" y="4235028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Системы мониторинга накопления остаточных деформаций, тепло-влажностного режима, напряжений и давления в элементах дорожных конструкций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951984" y="1577023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Оценка остаточного ресурса нежестких дорожных конструкций автомобильных дорог Государственной компании «Российские автомобильные дороги»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277580" y="4229632"/>
            <a:ext cx="1800200" cy="1586508"/>
          </a:xfrm>
          <a:prstGeom prst="rect">
            <a:avLst/>
          </a:prstGeom>
          <a:solidFill>
            <a:srgbClr val="FFCA7D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Оценка транспортно-эксплуатационного состояния дорожных одежд автомобильных дорог Государственной компании «Автодор» на период выполнения гарантийных обязательств подрядными организациями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4408"/>
            <a:ext cx="12192000" cy="723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Комплекс стандартов Государственной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компании </a:t>
            </a: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«Автодор» </a:t>
            </a:r>
          </a:p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по системе управления состоянием автомобильных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дорог</a:t>
            </a: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784632" y="657760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8" y="4077072"/>
            <a:ext cx="1332276" cy="1875394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340590" y="5427351"/>
            <a:ext cx="965712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2.6-2013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0" name="Picture 3" descr="C:\Users\Antonenko_EV\Desktop\СТО 2.4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1" r="3355" b="3254"/>
          <a:stretch/>
        </p:blipFill>
        <p:spPr bwMode="auto">
          <a:xfrm>
            <a:off x="4583832" y="1340768"/>
            <a:ext cx="1498008" cy="211177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ntonenko_EV\Desktop\СТО 10.1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0" b="8229"/>
          <a:stretch/>
        </p:blipFill>
        <p:spPr bwMode="auto">
          <a:xfrm>
            <a:off x="3173124" y="4087033"/>
            <a:ext cx="1319907" cy="1865433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Antonenko_EV\Desktop\СТО 10.2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9" b="6879"/>
          <a:stretch/>
        </p:blipFill>
        <p:spPr bwMode="auto">
          <a:xfrm>
            <a:off x="6157672" y="4087033"/>
            <a:ext cx="1312367" cy="1871707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Antonenko_EV\Desktop\СТО 10.6.jpg"/>
          <p:cNvPicPr>
            <a:picLocks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6" b="6981"/>
          <a:stretch/>
        </p:blipFill>
        <p:spPr bwMode="auto">
          <a:xfrm>
            <a:off x="767408" y="1343701"/>
            <a:ext cx="1488618" cy="210883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9149788" y="4104099"/>
            <a:ext cx="1312367" cy="1848367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</p:spPr>
      </p:pic>
      <p:pic>
        <p:nvPicPr>
          <p:cNvPr id="35" name="Picture 2" descr="C:\Users\Antonenko_EV\Desktop\СТО 2.28.jpg"/>
          <p:cNvPicPr>
            <a:picLocks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7" r="2883" b="5785"/>
          <a:stretch/>
        </p:blipFill>
        <p:spPr bwMode="auto">
          <a:xfrm>
            <a:off x="8400256" y="1396454"/>
            <a:ext cx="1480452" cy="2056084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soft" dir="t"/>
          </a:scene3d>
          <a:sp3d extrusionH="44450" contourW="12700" prstMaterial="matte">
            <a:bevelT w="165100" prst="coolSlant"/>
            <a:extrusionClr>
              <a:schemeClr val="tx1">
                <a:lumMod val="65000"/>
                <a:lumOff val="35000"/>
              </a:schemeClr>
            </a:extrusionClr>
            <a:contourClr>
              <a:schemeClr val="bg1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968757" y="2913029"/>
            <a:ext cx="108592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10.6-2015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84962" y="2914449"/>
            <a:ext cx="109574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2.4-2013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595782" y="2912232"/>
            <a:ext cx="108940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2.28-2016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338718" y="5427351"/>
            <a:ext cx="965712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10.2-2014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50221" y="5427351"/>
            <a:ext cx="965712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10.1-2013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330471" y="5398371"/>
            <a:ext cx="965712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tabLst>
                <a:tab pos="-96520" algn="l"/>
              </a:tabLst>
            </a:pPr>
            <a:r>
              <a:rPr lang="ru-RU" sz="900" b="1" dirty="0">
                <a:latin typeface="Calibri"/>
                <a:ea typeface="Calibri"/>
                <a:cs typeface="Times New Roman"/>
              </a:rPr>
              <a:t>СТО АВТОДОР</a:t>
            </a:r>
          </a:p>
          <a:p>
            <a:pPr algn="ctr">
              <a:tabLst>
                <a:tab pos="-96520" algn="l"/>
              </a:tabLst>
            </a:pPr>
            <a:r>
              <a:rPr lang="ru-RU" sz="900" b="1" dirty="0" smtClean="0">
                <a:latin typeface="Calibri"/>
                <a:ea typeface="Calibri"/>
                <a:cs typeface="Times New Roman"/>
              </a:rPr>
              <a:t>10.9-2016</a:t>
            </a:r>
            <a:endParaRPr lang="ru-RU" sz="9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27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4087"/>
            <a:ext cx="12192000" cy="5386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Система управления состоянием автомобильных дорог Государственной Компании «Автодор»</a:t>
            </a:r>
            <a:endParaRPr lang="ru-RU" sz="1800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5400000">
            <a:off x="-1062468" y="2649144"/>
            <a:ext cx="5076136" cy="210019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61166" y="1213498"/>
            <a:ext cx="2028868" cy="569348"/>
          </a:xfrm>
          <a:prstGeom prst="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tabLst>
                <a:tab pos="11636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Диагностика автомобильных дорог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8" name="Рисунок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8" y="1935299"/>
            <a:ext cx="1975019" cy="1295465"/>
          </a:xfrm>
          <a:prstGeom prst="rect">
            <a:avLst/>
          </a:prstGeom>
          <a:noFill/>
          <a:ln w="17780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500296" y="3397186"/>
            <a:ext cx="1973362" cy="2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Оценка состояния дорожной одежды </a:t>
            </a:r>
          </a:p>
          <a:p>
            <a:pPr marL="88900" indent="-88900"/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Определение продольной ровности</a:t>
            </a:r>
          </a:p>
          <a:p>
            <a:pPr marL="88900" indent="-88900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Определение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 поперечной ровности (колейности)</a:t>
            </a:r>
          </a:p>
          <a:p>
            <a:pPr marL="88900" indent="-88900"/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Определение</a:t>
            </a:r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сцепных качеств дорожного покрытия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1" name="AutoShape 11"/>
          <p:cNvSpPr>
            <a:spLocks noChangeArrowheads="1"/>
          </p:cNvSpPr>
          <p:nvPr/>
        </p:nvSpPr>
        <p:spPr bwMode="auto">
          <a:xfrm rot="5400000">
            <a:off x="1234263" y="2649143"/>
            <a:ext cx="5076136" cy="210019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 rot="5400000">
            <a:off x="3530994" y="2649142"/>
            <a:ext cx="5076136" cy="210019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73" name="AutoShape 11"/>
          <p:cNvSpPr>
            <a:spLocks noChangeArrowheads="1"/>
          </p:cNvSpPr>
          <p:nvPr/>
        </p:nvSpPr>
        <p:spPr bwMode="auto">
          <a:xfrm rot="5400000">
            <a:off x="5827725" y="2649141"/>
            <a:ext cx="5076136" cy="210019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sp>
        <p:nvSpPr>
          <p:cNvPr id="74" name="AutoShape 11"/>
          <p:cNvSpPr>
            <a:spLocks noChangeArrowheads="1"/>
          </p:cNvSpPr>
          <p:nvPr/>
        </p:nvSpPr>
        <p:spPr bwMode="auto">
          <a:xfrm rot="5400000">
            <a:off x="8124456" y="2649140"/>
            <a:ext cx="5076136" cy="210019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dirty="0"/>
          </a:p>
        </p:txBody>
      </p:sp>
      <p:pic>
        <p:nvPicPr>
          <p:cNvPr id="75" name="Picture 6"/>
          <p:cNvPicPr>
            <a:picLocks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84" y="1934700"/>
            <a:ext cx="1927464" cy="129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2753387" y="1213498"/>
            <a:ext cx="2037887" cy="563471"/>
          </a:xfrm>
          <a:prstGeom prst="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tabLst>
                <a:tab pos="11636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Расчет остаточного рабочего ресурса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835224" y="3236960"/>
            <a:ext cx="1990890" cy="2624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Определение времени эффективного проведения упредительных </a:t>
            </a: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ремонтных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работ</a:t>
            </a:r>
          </a:p>
          <a:p>
            <a:pPr marL="6350"/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Назначение необходимых диагностических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мероприятий</a:t>
            </a:r>
          </a:p>
          <a:p>
            <a:pPr marL="6350"/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Разработка стратегии принятия управленческого решения для обеспечения расчетного срока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службы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5050118" y="1213498"/>
            <a:ext cx="2037887" cy="552602"/>
          </a:xfrm>
          <a:prstGeom prst="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tabLst>
                <a:tab pos="11636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Комплексный динамический мониторинг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9" name="Picture 5" descr="C:\Users\solodovnikov_pa\Desktop\lab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33" y="1967988"/>
            <a:ext cx="1936258" cy="12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100933" y="3362997"/>
            <a:ext cx="1936258" cy="280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ценка </a:t>
            </a: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состояния конструктивных слоёв дорожной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одежды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Повышение эффективности принимаемых технических решений при проектировании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Выявление проблем на стадии зарождения в любом элементе дорожной одежды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346849" y="1213498"/>
            <a:ext cx="2037887" cy="552602"/>
          </a:xfrm>
          <a:prstGeom prst="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Прогнозирование параметров эксплуатационного состояния 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82" name="Рисунок 81"/>
          <p:cNvPicPr/>
          <p:nvPr/>
        </p:nvPicPr>
        <p:blipFill rotWithShape="1">
          <a:blip r:embed="rId9"/>
          <a:srcRect l="20155" t="21557" r="21215" b="33846"/>
          <a:stretch/>
        </p:blipFill>
        <p:spPr bwMode="auto">
          <a:xfrm>
            <a:off x="7377733" y="1967988"/>
            <a:ext cx="1968612" cy="120626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7371529" y="3412944"/>
            <a:ext cx="2007249" cy="2585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Определение параметров эксплуатационного состояния с учетом фактических условий нагружения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Принятие своевременных мер на стадии зарождения проблем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Формирование </a:t>
            </a: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планируемых интервалов проведения работ по устройству слоев износа и ремонтов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покрытий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9643580" y="1219174"/>
            <a:ext cx="2037887" cy="557995"/>
          </a:xfrm>
          <a:prstGeom prst="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tabLst>
                <a:tab pos="11636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Комплексные цифровые дефектные ведомости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/>
          <a:stretch/>
        </p:blipFill>
        <p:spPr>
          <a:xfrm>
            <a:off x="9694394" y="1967988"/>
            <a:ext cx="1936258" cy="801342"/>
          </a:xfrm>
          <a:prstGeom prst="rect">
            <a:avLst/>
          </a:prstGeom>
        </p:spPr>
      </p:pic>
      <p:pic>
        <p:nvPicPr>
          <p:cNvPr id="8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139" y="2750092"/>
            <a:ext cx="1937075" cy="44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9698114" y="3251627"/>
            <a:ext cx="1930646" cy="2820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Снижение объемов проектной документации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sz="1200" b="1" dirty="0" smtClean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Сокращение времени подготовки проектной документации 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indent="-82550">
              <a:buFont typeface="Arial" panose="020B0604020202020204" pitchFamily="34" charset="0"/>
              <a:buChar char="•"/>
            </a:pPr>
            <a:r>
              <a:rPr lang="ru-RU" alt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Получение объективных и достоверных данных без влияния человеческого </a:t>
            </a:r>
            <a:r>
              <a:rPr lang="ru-RU" alt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фактора</a:t>
            </a:r>
          </a:p>
          <a:p>
            <a:pPr marL="88900" indent="-82550">
              <a:buFont typeface="Arial" panose="020B0604020202020204" pitchFamily="34" charset="0"/>
              <a:buChar char="•"/>
            </a:pPr>
            <a:endParaRPr lang="ru-RU" alt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  <a:p>
            <a:pPr marL="88900" lvl="1" indent="-825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Использование цифровых моделей местности и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rPr>
              <a:t>объектов</a:t>
            </a:r>
            <a:endParaRPr lang="ru-RU" sz="1200" b="1" dirty="0">
              <a:solidFill>
                <a:schemeClr val="tx1"/>
              </a:solidFill>
              <a:latin typeface="Arial Narrow" panose="020B0606020202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4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4087"/>
            <a:ext cx="12192000" cy="5386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Технология остаточного ресурса</a:t>
            </a:r>
            <a:endParaRPr lang="ru-RU" sz="1800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24392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6" name="Picture 2" descr="http://avtodor-eng.ru/engine/doc_images/USAD/usad_resurs_2_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960834"/>
            <a:ext cx="3602329" cy="259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avtodor-eng.ru/engine/doc_images/USAD/usad_resurs_1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" y="980728"/>
            <a:ext cx="3979039" cy="25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hape 617"/>
          <p:cNvSpPr txBox="1"/>
          <p:nvPr/>
        </p:nvSpPr>
        <p:spPr>
          <a:xfrm>
            <a:off x="7966608" y="1196752"/>
            <a:ext cx="3888432" cy="5093507"/>
          </a:xfrm>
          <a:prstGeom prst="rect">
            <a:avLst/>
          </a:prstGeom>
          <a:noFill/>
          <a:ln>
            <a:noFill/>
          </a:ln>
        </p:spPr>
        <p:txBody>
          <a:bodyPr lIns="88400" tIns="44200" rIns="88400" bIns="442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1800" b="1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НАЗНАЧЕНИЕ  </a:t>
            </a:r>
            <a:r>
              <a:rPr lang="ru-RU" sz="1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РЕМОНТОВ: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1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►</a:t>
            </a: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 </a:t>
            </a:r>
            <a:r>
              <a:rPr lang="ru-RU" sz="1800" b="1" i="0" u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ФАКТИЧЕСКОМУ СОСТОЯНИЮ  </a:t>
            </a: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участков дорог,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 </a:t>
            </a:r>
            <a:r>
              <a:rPr lang="ru-RU" sz="1800" b="1" i="0" u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ПО </a:t>
            </a:r>
            <a:r>
              <a:rPr lang="ru-RU" sz="1800" b="1" i="0" u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ДИРЕКТИВНЫМ </a:t>
            </a:r>
            <a:r>
              <a:rPr lang="ru-RU" sz="1800" b="1" i="0" u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СРОКАМ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Clr>
                <a:schemeClr val="dk1"/>
              </a:buClr>
              <a:buSzPct val="100000"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►</a:t>
            </a: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</a:t>
            </a: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принципу </a:t>
            </a:r>
            <a:r>
              <a:rPr lang="ru-RU" sz="1800" b="1" i="0" u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УПРЕЖДЕНИЯ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</a:t>
            </a: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период </a:t>
            </a: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зарождения проблем </a:t>
            </a: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конструктивных элементах  конструкций)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Clr>
                <a:schemeClr val="dk1"/>
              </a:buClr>
              <a:buSzPct val="100000"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►</a:t>
            </a: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ru-RU" sz="1800" b="1" i="0" u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МИНИМИЗАЦИЕЙ </a:t>
            </a:r>
            <a:r>
              <a:rPr lang="ru-RU" sz="1800" b="1" i="0" u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ЧЕЛОВЕЧЕСКОГО ФАКТОРА</a:t>
            </a:r>
            <a:r>
              <a:rPr lang="ru-RU" sz="1800" b="1" i="0" u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</a:t>
            </a:r>
            <a:r>
              <a:rPr lang="ru-RU" sz="1800" b="0" i="0" u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принятии </a:t>
            </a:r>
            <a:r>
              <a:rPr lang="ru-RU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решений по управлению состоянием автомобильных дорог</a:t>
            </a:r>
          </a:p>
        </p:txBody>
      </p:sp>
      <p:pic>
        <p:nvPicPr>
          <p:cNvPr id="49" name="Picture 6" descr="C:\Users\1\Documents\График 4 Model (3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3878" y="2356722"/>
            <a:ext cx="2939570" cy="55564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4087"/>
            <a:ext cx="12192000" cy="5386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Технология комплексного динамического мониторинга</a:t>
            </a:r>
            <a:endParaRPr lang="ru-RU" sz="1800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0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5758" y="5444905"/>
            <a:ext cx="2653785" cy="928639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816" y="5444906"/>
            <a:ext cx="2852228" cy="923331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" descr="C:\Documents and Settings\BagdasaryanIA\Рабочий стол\Новая папка\блок 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36" y="5444905"/>
            <a:ext cx="2401955" cy="923332"/>
          </a:xfrm>
          <a:prstGeom prst="rect">
            <a:avLst/>
          </a:prstGeom>
          <a:ln w="190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407368" y="1054812"/>
            <a:ext cx="5112568" cy="19421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DDDDDD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14" name="Рисунок 13" descr="http://www.hwageo.com/images/Fwd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16" y="3356992"/>
            <a:ext cx="2417016" cy="190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ашивка 14"/>
          <p:cNvSpPr/>
          <p:nvPr/>
        </p:nvSpPr>
        <p:spPr>
          <a:xfrm>
            <a:off x="3503712" y="3958696"/>
            <a:ext cx="570368" cy="456847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875" y="5737292"/>
            <a:ext cx="241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Полевые работы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2140" y="5560012"/>
            <a:ext cx="28599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Получение фактических характеристик каждого элемента дорожной одежды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79376" y="1178234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200" dirty="0"/>
              <a:t>оценка прочности, несущей способности дорожных конструкций и их элементов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200" dirty="0"/>
              <a:t>контроль степени уплотнения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200" dirty="0"/>
              <a:t>прогноз остаточной работоспособности дорожных конструкций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200" dirty="0"/>
              <a:t>регистрация чаши динамических прогибов на поверхности покрытия без выхода оператора из машины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200" dirty="0"/>
              <a:t>высокая точность и достоверность регистрации вертикальных перемещений обеспечивается применением датчиков-геофонов</a:t>
            </a:r>
          </a:p>
          <a:p>
            <a:pPr algn="ctr"/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8760296" y="5444905"/>
            <a:ext cx="25447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Определение ослабленных элементов дорожной одежды и рекомендации по усилению дорожных одежд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832" y="3403030"/>
            <a:ext cx="2514678" cy="1874689"/>
          </a:xfrm>
          <a:prstGeom prst="rect">
            <a:avLst/>
          </a:prstGeom>
        </p:spPr>
      </p:pic>
      <p:sp>
        <p:nvSpPr>
          <p:cNvPr id="35" name="Нашивка 34"/>
          <p:cNvSpPr/>
          <p:nvPr/>
        </p:nvSpPr>
        <p:spPr>
          <a:xfrm>
            <a:off x="7613864" y="3958695"/>
            <a:ext cx="570368" cy="456847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5761" y="3356992"/>
            <a:ext cx="2890839" cy="1670994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8" name="Рисунок 37" descr="C:\Users\Tselkovnev_DA\AppData\Local\Microsoft\Windows\INetCache\Content.Word\IMG_20180417_135436_HDR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4"/>
          <a:stretch/>
        </p:blipFill>
        <p:spPr bwMode="auto">
          <a:xfrm>
            <a:off x="5720982" y="1073466"/>
            <a:ext cx="3183330" cy="192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32151" r="11413" b="30050"/>
          <a:stretch/>
        </p:blipFill>
        <p:spPr>
          <a:xfrm>
            <a:off x="9105358" y="1097978"/>
            <a:ext cx="2734786" cy="19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4408"/>
            <a:ext cx="12192000" cy="723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Оценка эффективности ремонта на основе результатов диагностики по нормативам РФ</a:t>
            </a:r>
          </a:p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и по результатам комплексного динамического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мониторинга</a:t>
            </a: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5" name="Стрелка вверх 114"/>
          <p:cNvSpPr/>
          <p:nvPr/>
        </p:nvSpPr>
        <p:spPr>
          <a:xfrm rot="5400000">
            <a:off x="7293844" y="4948488"/>
            <a:ext cx="484632" cy="28803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908724"/>
            <a:ext cx="6480720" cy="3135135"/>
          </a:xfrm>
          <a:prstGeom prst="rect">
            <a:avLst/>
          </a:prstGeom>
        </p:spPr>
      </p:pic>
      <p:sp>
        <p:nvSpPr>
          <p:cNvPr id="122" name="Овал 121"/>
          <p:cNvSpPr/>
          <p:nvPr/>
        </p:nvSpPr>
        <p:spPr>
          <a:xfrm>
            <a:off x="4511824" y="1772816"/>
            <a:ext cx="914400" cy="18002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8400255" y="1768111"/>
            <a:ext cx="936109" cy="18002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4" name="Прямая со стрелкой 123"/>
          <p:cNvCxnSpPr/>
          <p:nvPr/>
        </p:nvCxnSpPr>
        <p:spPr>
          <a:xfrm>
            <a:off x="2769557" y="1412776"/>
            <a:ext cx="2188744" cy="36004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>
            <a:endCxn id="123" idx="0"/>
          </p:cNvCxnSpPr>
          <p:nvPr/>
        </p:nvCxnSpPr>
        <p:spPr>
          <a:xfrm flipH="1">
            <a:off x="8868310" y="1412780"/>
            <a:ext cx="828098" cy="3553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6" name="Скругленный прямоугольник 125"/>
          <p:cNvSpPr/>
          <p:nvPr/>
        </p:nvSpPr>
        <p:spPr>
          <a:xfrm>
            <a:off x="1631504" y="980732"/>
            <a:ext cx="1296144" cy="2969087"/>
          </a:xfrm>
          <a:prstGeom prst="roundRect">
            <a:avLst/>
          </a:prstGeom>
          <a:solidFill>
            <a:srgbClr val="FFC000"/>
          </a:solidFill>
          <a:ln w="1905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Ремонт не проводился -</a:t>
            </a:r>
          </a:p>
          <a:p>
            <a:pPr algn="ctr"/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по нормативам РФ участок имеет </a:t>
            </a:r>
            <a:r>
              <a:rPr lang="ru-RU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критические значения ТЭП</a:t>
            </a: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9336365" y="980732"/>
            <a:ext cx="1331641" cy="2969087"/>
          </a:xfrm>
          <a:prstGeom prst="roundRect">
            <a:avLst/>
          </a:prstGeom>
          <a:solidFill>
            <a:srgbClr val="CCFF99"/>
          </a:solidFill>
          <a:ln w="1905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Ремонт </a:t>
            </a:r>
            <a:r>
              <a:rPr lang="ru-RU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–</a:t>
            </a:r>
            <a:endParaRPr lang="ru-RU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по нормативам РФ участок</a:t>
            </a:r>
          </a:p>
          <a:p>
            <a:pPr algn="ctr"/>
            <a:r>
              <a:rPr lang="ru-RU" sz="11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нормативном состоянии</a:t>
            </a:r>
          </a:p>
        </p:txBody>
      </p:sp>
      <p:pic>
        <p:nvPicPr>
          <p:cNvPr id="129" name="Рисунок 128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149081"/>
            <a:ext cx="4257484" cy="18520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0" name="Стрелка вверх 129"/>
          <p:cNvSpPr/>
          <p:nvPr/>
        </p:nvSpPr>
        <p:spPr>
          <a:xfrm>
            <a:off x="4727848" y="3554653"/>
            <a:ext cx="484632" cy="59443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1" name="Рисунок 130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64" y="4149085"/>
            <a:ext cx="2896886" cy="18620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2" name="Стрелка вверх 131"/>
          <p:cNvSpPr/>
          <p:nvPr/>
        </p:nvSpPr>
        <p:spPr>
          <a:xfrm>
            <a:off x="8419680" y="3554653"/>
            <a:ext cx="484632" cy="59443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5212480" y="3429005"/>
            <a:ext cx="3259784" cy="666439"/>
          </a:xfrm>
          <a:prstGeom prst="round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i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  <a:p>
            <a:pPr algn="ctr"/>
            <a:r>
              <a:rPr lang="ru-RU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комплексного динамического мониторинга</a:t>
            </a:r>
          </a:p>
          <a:p>
            <a:pPr algn="ctr"/>
            <a:r>
              <a:rPr lang="ru-RU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указывают на неэффективность расходования средств</a:t>
            </a: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6168013" y="4161475"/>
            <a:ext cx="1252689" cy="1862056"/>
          </a:xfrm>
          <a:prstGeom prst="roundRect">
            <a:avLst/>
          </a:prstGeom>
          <a:solidFill>
            <a:srgbClr val="FF9999"/>
          </a:solidFill>
          <a:ln w="1905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Дорожная конструкция</a:t>
            </a:r>
          </a:p>
          <a:p>
            <a:pPr algn="ctr"/>
            <a:r>
              <a:rPr lang="ru-RU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находится </a:t>
            </a:r>
            <a:r>
              <a:rPr lang="ru-RU" sz="1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неудовлетв</a:t>
            </a:r>
            <a:r>
              <a:rPr lang="ru-RU" sz="1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состоянии</a:t>
            </a:r>
          </a:p>
        </p:txBody>
      </p:sp>
      <p:sp>
        <p:nvSpPr>
          <p:cNvPr id="135" name="Стрелка вверх 134"/>
          <p:cNvSpPr/>
          <p:nvPr/>
        </p:nvSpPr>
        <p:spPr>
          <a:xfrm rot="16200000">
            <a:off x="5781676" y="4969704"/>
            <a:ext cx="484632" cy="28803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Стрелка вверх 135"/>
          <p:cNvSpPr/>
          <p:nvPr/>
        </p:nvSpPr>
        <p:spPr>
          <a:xfrm rot="10800000">
            <a:off x="6528049" y="6001110"/>
            <a:ext cx="504056" cy="236205"/>
          </a:xfrm>
          <a:prstGeom prst="upArrow">
            <a:avLst>
              <a:gd name="adj1" fmla="val 50000"/>
              <a:gd name="adj2" fmla="val 2862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Скругленный прямоугольник 136"/>
          <p:cNvSpPr/>
          <p:nvPr/>
        </p:nvSpPr>
        <p:spPr>
          <a:xfrm>
            <a:off x="1631508" y="6237316"/>
            <a:ext cx="8406681" cy="423825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00B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i="1" cap="all" dirty="0"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средства на ремонт израсходованы неэффективно, ремонтные мероприятия назначены неверно (устраняют последствия а не причину), дефекты проявятся в ближайшие 6 мес.</a:t>
            </a:r>
          </a:p>
        </p:txBody>
      </p:sp>
    </p:spTree>
    <p:extLst>
      <p:ext uri="{BB962C8B-B14F-4D97-AF65-F5344CB8AC3E}">
        <p14:creationId xmlns:p14="http://schemas.microsoft.com/office/powerpoint/2010/main" val="24927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4087"/>
            <a:ext cx="12192000" cy="5386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Прогнозирование транспортно-эксплуатационных показателей</a:t>
            </a:r>
            <a:endParaRPr lang="ru-RU" sz="1800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703952"/>
            <a:ext cx="5948999" cy="4068945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8876646" y="3576157"/>
            <a:ext cx="1741489" cy="13898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754288" y="1559933"/>
            <a:ext cx="1850462" cy="1843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557442" y="3482443"/>
            <a:ext cx="1342541" cy="13898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31831" y="1575882"/>
            <a:ext cx="1517869" cy="1169551"/>
          </a:xfrm>
          <a:prstGeom prst="round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754291" y="1717488"/>
            <a:ext cx="18504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</a:rPr>
              <a:t>СТО АВТОДОР 2.4-2013 Оценка остаточного ресурса нежестких дорожных конструкций автомобильных дорог Государственной компании «Российские автомобильные дороги» 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948654" y="3625859"/>
            <a:ext cx="1741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</a:rPr>
              <a:t>СТО АВТОДОР 10.6-2015 Комплексный динамический мониторинг нежестких дорожных одежд. Правила проведения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1828" y="357616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</a:rPr>
              <a:t>СТО АВТОДОР 2.28-2016 Прогнозирование состояния эксплуатируемых</a:t>
            </a:r>
          </a:p>
          <a:p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</a:rPr>
              <a:t>дорог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531828" y="1593613"/>
            <a:ext cx="1568058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39966"/>
                </a:solidFill>
                <a:latin typeface="Times New Roman" panose="02020603050405020304" pitchFamily="18" charset="0"/>
              </a:rPr>
              <a:t>ГОСТ 33101-2014 </a:t>
            </a:r>
          </a:p>
          <a:p>
            <a:r>
              <a:rPr lang="ru-RU" sz="1200" dirty="0">
                <a:solidFill>
                  <a:srgbClr val="339966"/>
                </a:solidFill>
                <a:latin typeface="Times New Roman" panose="02020603050405020304" pitchFamily="18" charset="0"/>
              </a:rPr>
              <a:t>ГОСТ 32825-2014 </a:t>
            </a:r>
          </a:p>
          <a:p>
            <a:r>
              <a:rPr lang="ru-RU" sz="1200" dirty="0">
                <a:solidFill>
                  <a:srgbClr val="339966"/>
                </a:solidFill>
                <a:latin typeface="Times New Roman" panose="02020603050405020304" pitchFamily="18" charset="0"/>
              </a:rPr>
              <a:t>ГОСТ 32965-2014 </a:t>
            </a:r>
          </a:p>
          <a:p>
            <a:r>
              <a:rPr lang="ru-RU" sz="1200" dirty="0">
                <a:solidFill>
                  <a:srgbClr val="339966"/>
                </a:solidFill>
                <a:latin typeface="Times New Roman" panose="02020603050405020304" pitchFamily="18" charset="0"/>
              </a:rPr>
              <a:t>ГОСТ 33078-2014</a:t>
            </a:r>
          </a:p>
          <a:p>
            <a:r>
              <a:rPr lang="ru-RU" sz="1200" dirty="0">
                <a:solidFill>
                  <a:srgbClr val="339966"/>
                </a:solidFill>
                <a:latin typeface="Times New Roman" panose="02020603050405020304" pitchFamily="18" charset="0"/>
              </a:rPr>
              <a:t>ОДН 218.0.006-2002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cxnSp>
        <p:nvCxnSpPr>
          <p:cNvPr id="42" name="Соединительная линия уступом 41"/>
          <p:cNvCxnSpPr>
            <a:stCxn id="37" idx="3"/>
          </p:cNvCxnSpPr>
          <p:nvPr/>
        </p:nvCxnSpPr>
        <p:spPr>
          <a:xfrm>
            <a:off x="3049700" y="2160655"/>
            <a:ext cx="210323" cy="12700"/>
          </a:xfrm>
          <a:prstGeom prst="bentConnector3">
            <a:avLst/>
          </a:prstGeom>
          <a:ln>
            <a:solidFill>
              <a:srgbClr val="339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8372588" y="2204375"/>
            <a:ext cx="360246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/>
          <p:nvPr/>
        </p:nvCxnSpPr>
        <p:spPr>
          <a:xfrm rot="5400000">
            <a:off x="8367241" y="2469030"/>
            <a:ext cx="536410" cy="237684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/>
          <p:nvPr/>
        </p:nvCxnSpPr>
        <p:spPr>
          <a:xfrm rot="5400000">
            <a:off x="8407691" y="3794045"/>
            <a:ext cx="470817" cy="467095"/>
          </a:xfrm>
          <a:prstGeom prst="bent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rot="16200000" flipH="1">
            <a:off x="2854316" y="3837847"/>
            <a:ext cx="482650" cy="39132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3993"/>
            <a:ext cx="12192000" cy="8925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Система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управления состоянием автомобильных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дорог на </a:t>
            </a: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примере жизненного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цикла</a:t>
            </a:r>
          </a:p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участков дорог концессионных и долгосрочных инвестиционных соглашений</a:t>
            </a:r>
            <a:endParaRPr lang="ru-RU" sz="1800" b="1" cap="all" dirty="0" smtClean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39616" y="1378272"/>
            <a:ext cx="7452000" cy="4138960"/>
            <a:chOff x="1187624" y="1378272"/>
            <a:chExt cx="7452000" cy="413896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187624" y="1379031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511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835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159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2483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807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131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455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779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103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4427984" y="1378272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4751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075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5399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5723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047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6371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6695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7019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7343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7667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7991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8315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8639624" y="1378274"/>
              <a:ext cx="0" cy="4138201"/>
            </a:xfrm>
            <a:prstGeom prst="line">
              <a:avLst/>
            </a:prstGeom>
            <a:ln w="635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Полилиния 61"/>
          <p:cNvSpPr/>
          <p:nvPr/>
        </p:nvSpPr>
        <p:spPr>
          <a:xfrm>
            <a:off x="2329283" y="1840881"/>
            <a:ext cx="7709685" cy="3663642"/>
          </a:xfrm>
          <a:custGeom>
            <a:avLst/>
            <a:gdLst>
              <a:gd name="connsiteX0" fmla="*/ 0 w 3759665"/>
              <a:gd name="connsiteY0" fmla="*/ 0 h 4073006"/>
              <a:gd name="connsiteX1" fmla="*/ 3726180 w 3759665"/>
              <a:gd name="connsiteY1" fmla="*/ 2644140 h 4073006"/>
              <a:gd name="connsiteX2" fmla="*/ 1821180 w 3759665"/>
              <a:gd name="connsiteY2" fmla="*/ 3962400 h 4073006"/>
              <a:gd name="connsiteX3" fmla="*/ 1577340 w 3759665"/>
              <a:gd name="connsiteY3" fmla="*/ 3909060 h 4073006"/>
              <a:gd name="connsiteX0" fmla="*/ 0 w 4335457"/>
              <a:gd name="connsiteY0" fmla="*/ 0 h 4065386"/>
              <a:gd name="connsiteX1" fmla="*/ 4282440 w 4335457"/>
              <a:gd name="connsiteY1" fmla="*/ 2636520 h 4065386"/>
              <a:gd name="connsiteX2" fmla="*/ 2377440 w 4335457"/>
              <a:gd name="connsiteY2" fmla="*/ 3954780 h 4065386"/>
              <a:gd name="connsiteX3" fmla="*/ 2133600 w 4335457"/>
              <a:gd name="connsiteY3" fmla="*/ 3901440 h 4065386"/>
              <a:gd name="connsiteX0" fmla="*/ 0 w 2377440"/>
              <a:gd name="connsiteY0" fmla="*/ 0 h 4065386"/>
              <a:gd name="connsiteX1" fmla="*/ 2377440 w 2377440"/>
              <a:gd name="connsiteY1" fmla="*/ 3954780 h 4065386"/>
              <a:gd name="connsiteX2" fmla="*/ 2133600 w 2377440"/>
              <a:gd name="connsiteY2" fmla="*/ 3901440 h 4065386"/>
              <a:gd name="connsiteX0" fmla="*/ 0 w 2133600"/>
              <a:gd name="connsiteY0" fmla="*/ 0 h 3901440"/>
              <a:gd name="connsiteX1" fmla="*/ 2133600 w 2133600"/>
              <a:gd name="connsiteY1" fmla="*/ 3901440 h 390144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706995"/>
              <a:gd name="connsiteY0" fmla="*/ 0 h 3688080"/>
              <a:gd name="connsiteX1" fmla="*/ 7706995 w 7706995"/>
              <a:gd name="connsiteY1" fmla="*/ 3688080 h 3688080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801029"/>
              <a:gd name="connsiteX1" fmla="*/ 7723664 w 7723664"/>
              <a:gd name="connsiteY1" fmla="*/ 3801029 h 3801029"/>
              <a:gd name="connsiteX0" fmla="*/ 0 w 7723664"/>
              <a:gd name="connsiteY0" fmla="*/ 0 h 3614080"/>
              <a:gd name="connsiteX1" fmla="*/ 7723664 w 7723664"/>
              <a:gd name="connsiteY1" fmla="*/ 3614080 h 3614080"/>
              <a:gd name="connsiteX0" fmla="*/ 0 w 7723664"/>
              <a:gd name="connsiteY0" fmla="*/ 0 h 3614080"/>
              <a:gd name="connsiteX1" fmla="*/ 7723664 w 7723664"/>
              <a:gd name="connsiteY1" fmla="*/ 3614080 h 3614080"/>
              <a:gd name="connsiteX0" fmla="*/ 0 w 7723664"/>
              <a:gd name="connsiteY0" fmla="*/ 0 h 3614080"/>
              <a:gd name="connsiteX1" fmla="*/ 7723664 w 7723664"/>
              <a:gd name="connsiteY1" fmla="*/ 3614080 h 3614080"/>
              <a:gd name="connsiteX0" fmla="*/ 0 w 7227050"/>
              <a:gd name="connsiteY0" fmla="*/ 0 h 3597823"/>
              <a:gd name="connsiteX1" fmla="*/ 7227050 w 7227050"/>
              <a:gd name="connsiteY1" fmla="*/ 3597823 h 3597823"/>
              <a:gd name="connsiteX0" fmla="*/ 0 w 7227050"/>
              <a:gd name="connsiteY0" fmla="*/ 0 h 3597823"/>
              <a:gd name="connsiteX1" fmla="*/ 7227050 w 7227050"/>
              <a:gd name="connsiteY1" fmla="*/ 3597823 h 3597823"/>
              <a:gd name="connsiteX0" fmla="*/ 0 w 7227050"/>
              <a:gd name="connsiteY0" fmla="*/ 0 h 3597823"/>
              <a:gd name="connsiteX1" fmla="*/ 7227050 w 7227050"/>
              <a:gd name="connsiteY1" fmla="*/ 3597823 h 3597823"/>
              <a:gd name="connsiteX0" fmla="*/ 0 w 6683140"/>
              <a:gd name="connsiteY0" fmla="*/ 0 h 3597823"/>
              <a:gd name="connsiteX1" fmla="*/ 6683140 w 6683140"/>
              <a:gd name="connsiteY1" fmla="*/ 3597823 h 3597823"/>
              <a:gd name="connsiteX0" fmla="*/ 0 w 6683140"/>
              <a:gd name="connsiteY0" fmla="*/ 0 h 3597823"/>
              <a:gd name="connsiteX1" fmla="*/ 6683140 w 6683140"/>
              <a:gd name="connsiteY1" fmla="*/ 3597823 h 3597823"/>
              <a:gd name="connsiteX0" fmla="*/ 0 w 6959037"/>
              <a:gd name="connsiteY0" fmla="*/ 0 h 3638464"/>
              <a:gd name="connsiteX1" fmla="*/ 6959037 w 6959037"/>
              <a:gd name="connsiteY1" fmla="*/ 3638464 h 3638464"/>
              <a:gd name="connsiteX0" fmla="*/ 0 w 6959037"/>
              <a:gd name="connsiteY0" fmla="*/ 0 h 3638464"/>
              <a:gd name="connsiteX1" fmla="*/ 6959037 w 6959037"/>
              <a:gd name="connsiteY1" fmla="*/ 3638464 h 3638464"/>
              <a:gd name="connsiteX0" fmla="*/ 0 w 6959037"/>
              <a:gd name="connsiteY0" fmla="*/ 0 h 3638464"/>
              <a:gd name="connsiteX1" fmla="*/ 6959037 w 6959037"/>
              <a:gd name="connsiteY1" fmla="*/ 3638464 h 3638464"/>
              <a:gd name="connsiteX0" fmla="*/ 0 w 6959037"/>
              <a:gd name="connsiteY0" fmla="*/ 0 h 3638464"/>
              <a:gd name="connsiteX1" fmla="*/ 6959037 w 6959037"/>
              <a:gd name="connsiteY1" fmla="*/ 3638464 h 3638464"/>
              <a:gd name="connsiteX0" fmla="*/ 0 w 6959037"/>
              <a:gd name="connsiteY0" fmla="*/ 0 h 3638464"/>
              <a:gd name="connsiteX1" fmla="*/ 6959037 w 6959037"/>
              <a:gd name="connsiteY1" fmla="*/ 3638464 h 3638464"/>
              <a:gd name="connsiteX0" fmla="*/ 0 w 6856562"/>
              <a:gd name="connsiteY0" fmla="*/ 0 h 3638464"/>
              <a:gd name="connsiteX1" fmla="*/ 6856562 w 6856562"/>
              <a:gd name="connsiteY1" fmla="*/ 3638464 h 3638464"/>
              <a:gd name="connsiteX0" fmla="*/ 0 w 6777734"/>
              <a:gd name="connsiteY0" fmla="*/ 0 h 3622207"/>
              <a:gd name="connsiteX1" fmla="*/ 6777734 w 6777734"/>
              <a:gd name="connsiteY1" fmla="*/ 3622207 h 3622207"/>
              <a:gd name="connsiteX0" fmla="*/ 0 w 6761968"/>
              <a:gd name="connsiteY0" fmla="*/ 0 h 3622207"/>
              <a:gd name="connsiteX1" fmla="*/ 6761968 w 6761968"/>
              <a:gd name="connsiteY1" fmla="*/ 3622207 h 3622207"/>
              <a:gd name="connsiteX0" fmla="*/ 0 w 6848678"/>
              <a:gd name="connsiteY0" fmla="*/ 0 h 3622207"/>
              <a:gd name="connsiteX1" fmla="*/ 6848678 w 6848678"/>
              <a:gd name="connsiteY1" fmla="*/ 3622207 h 3622207"/>
              <a:gd name="connsiteX0" fmla="*/ 0 w 6825030"/>
              <a:gd name="connsiteY0" fmla="*/ 0 h 3622207"/>
              <a:gd name="connsiteX1" fmla="*/ 6825030 w 6825030"/>
              <a:gd name="connsiteY1" fmla="*/ 3622207 h 3622207"/>
              <a:gd name="connsiteX0" fmla="*/ 0 w 7731547"/>
              <a:gd name="connsiteY0" fmla="*/ 0 h 3605951"/>
              <a:gd name="connsiteX1" fmla="*/ 7731547 w 7731547"/>
              <a:gd name="connsiteY1" fmla="*/ 3605951 h 3605951"/>
              <a:gd name="connsiteX0" fmla="*/ 0 w 7731547"/>
              <a:gd name="connsiteY0" fmla="*/ 0 h 3605951"/>
              <a:gd name="connsiteX1" fmla="*/ 7731547 w 7731547"/>
              <a:gd name="connsiteY1" fmla="*/ 3605951 h 3605951"/>
              <a:gd name="connsiteX0" fmla="*/ 0 w 7731547"/>
              <a:gd name="connsiteY0" fmla="*/ 0 h 3605951"/>
              <a:gd name="connsiteX1" fmla="*/ 7731547 w 7731547"/>
              <a:gd name="connsiteY1" fmla="*/ 3605951 h 3605951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63078"/>
              <a:gd name="connsiteY0" fmla="*/ 0 h 3801028"/>
              <a:gd name="connsiteX1" fmla="*/ 7763078 w 7763078"/>
              <a:gd name="connsiteY1" fmla="*/ 3801028 h 3801028"/>
              <a:gd name="connsiteX0" fmla="*/ 0 w 7715781"/>
              <a:gd name="connsiteY0" fmla="*/ 0 h 3809156"/>
              <a:gd name="connsiteX1" fmla="*/ 7715781 w 7715781"/>
              <a:gd name="connsiteY1" fmla="*/ 3809156 h 3809156"/>
              <a:gd name="connsiteX0" fmla="*/ 0 w 7715781"/>
              <a:gd name="connsiteY0" fmla="*/ 0 h 3809156"/>
              <a:gd name="connsiteX1" fmla="*/ 7715781 w 7715781"/>
              <a:gd name="connsiteY1" fmla="*/ 3809156 h 3809156"/>
              <a:gd name="connsiteX0" fmla="*/ 0 w 7715781"/>
              <a:gd name="connsiteY0" fmla="*/ 0 h 3809156"/>
              <a:gd name="connsiteX1" fmla="*/ 7715781 w 7715781"/>
              <a:gd name="connsiteY1" fmla="*/ 3809156 h 3809156"/>
              <a:gd name="connsiteX0" fmla="*/ 0 w 7715781"/>
              <a:gd name="connsiteY0" fmla="*/ 0 h 3809156"/>
              <a:gd name="connsiteX1" fmla="*/ 7715781 w 7715781"/>
              <a:gd name="connsiteY1" fmla="*/ 3809156 h 3809156"/>
              <a:gd name="connsiteX0" fmla="*/ 0 w 7715781"/>
              <a:gd name="connsiteY0" fmla="*/ 0 h 3809156"/>
              <a:gd name="connsiteX1" fmla="*/ 7715781 w 7715781"/>
              <a:gd name="connsiteY1" fmla="*/ 3809156 h 3809156"/>
              <a:gd name="connsiteX0" fmla="*/ 0 w 7715781"/>
              <a:gd name="connsiteY0" fmla="*/ 0 h 3809156"/>
              <a:gd name="connsiteX1" fmla="*/ 7715781 w 7715781"/>
              <a:gd name="connsiteY1" fmla="*/ 3809156 h 3809156"/>
              <a:gd name="connsiteX0" fmla="*/ 0 w 7709685"/>
              <a:gd name="connsiteY0" fmla="*/ 0 h 3777727"/>
              <a:gd name="connsiteX1" fmla="*/ 7709685 w 7709685"/>
              <a:gd name="connsiteY1" fmla="*/ 3777727 h 3777727"/>
              <a:gd name="connsiteX0" fmla="*/ 0 w 7709685"/>
              <a:gd name="connsiteY0" fmla="*/ 0 h 3777727"/>
              <a:gd name="connsiteX1" fmla="*/ 7709685 w 7709685"/>
              <a:gd name="connsiteY1" fmla="*/ 3777727 h 3777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09685" h="3777727">
                <a:moveTo>
                  <a:pt x="0" y="0"/>
                </a:moveTo>
                <a:cubicBezTo>
                  <a:pt x="3616117" y="363316"/>
                  <a:pt x="6964362" y="3048624"/>
                  <a:pt x="7709685" y="3777727"/>
                </a:cubicBezTo>
              </a:path>
            </a:pathLst>
          </a:custGeom>
          <a:noFill/>
          <a:ln w="57150">
            <a:solidFill>
              <a:srgbClr val="008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7830289" y="4158728"/>
            <a:ext cx="823859" cy="1351306"/>
          </a:xfrm>
          <a:custGeom>
            <a:avLst/>
            <a:gdLst>
              <a:gd name="connsiteX0" fmla="*/ 0 w 3759665"/>
              <a:gd name="connsiteY0" fmla="*/ 0 h 4073006"/>
              <a:gd name="connsiteX1" fmla="*/ 3726180 w 3759665"/>
              <a:gd name="connsiteY1" fmla="*/ 2644140 h 4073006"/>
              <a:gd name="connsiteX2" fmla="*/ 1821180 w 3759665"/>
              <a:gd name="connsiteY2" fmla="*/ 3962400 h 4073006"/>
              <a:gd name="connsiteX3" fmla="*/ 1577340 w 3759665"/>
              <a:gd name="connsiteY3" fmla="*/ 3909060 h 4073006"/>
              <a:gd name="connsiteX0" fmla="*/ 0 w 4335457"/>
              <a:gd name="connsiteY0" fmla="*/ 0 h 4065386"/>
              <a:gd name="connsiteX1" fmla="*/ 4282440 w 4335457"/>
              <a:gd name="connsiteY1" fmla="*/ 2636520 h 4065386"/>
              <a:gd name="connsiteX2" fmla="*/ 2377440 w 4335457"/>
              <a:gd name="connsiteY2" fmla="*/ 3954780 h 4065386"/>
              <a:gd name="connsiteX3" fmla="*/ 2133600 w 4335457"/>
              <a:gd name="connsiteY3" fmla="*/ 3901440 h 4065386"/>
              <a:gd name="connsiteX0" fmla="*/ 0 w 2377440"/>
              <a:gd name="connsiteY0" fmla="*/ 0 h 4065386"/>
              <a:gd name="connsiteX1" fmla="*/ 2377440 w 2377440"/>
              <a:gd name="connsiteY1" fmla="*/ 3954780 h 4065386"/>
              <a:gd name="connsiteX2" fmla="*/ 2133600 w 2377440"/>
              <a:gd name="connsiteY2" fmla="*/ 3901440 h 4065386"/>
              <a:gd name="connsiteX0" fmla="*/ 0 w 2133600"/>
              <a:gd name="connsiteY0" fmla="*/ 0 h 3901440"/>
              <a:gd name="connsiteX1" fmla="*/ 2133600 w 2133600"/>
              <a:gd name="connsiteY1" fmla="*/ 3901440 h 390144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688580"/>
              <a:gd name="connsiteY0" fmla="*/ 0 h 3832860"/>
              <a:gd name="connsiteX1" fmla="*/ 7688580 w 7688580"/>
              <a:gd name="connsiteY1" fmla="*/ 3832860 h 3832860"/>
              <a:gd name="connsiteX0" fmla="*/ 0 w 6126480"/>
              <a:gd name="connsiteY0" fmla="*/ 0 h 3657600"/>
              <a:gd name="connsiteX1" fmla="*/ 6126480 w 6126480"/>
              <a:gd name="connsiteY1" fmla="*/ 3657600 h 3657600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5821680"/>
              <a:gd name="connsiteY0" fmla="*/ 0 h 3682206"/>
              <a:gd name="connsiteX1" fmla="*/ 5821680 w 5821680"/>
              <a:gd name="connsiteY1" fmla="*/ 3682206 h 3682206"/>
              <a:gd name="connsiteX0" fmla="*/ 0 w 5821680"/>
              <a:gd name="connsiteY0" fmla="*/ 0 h 3682206"/>
              <a:gd name="connsiteX1" fmla="*/ 5821680 w 5821680"/>
              <a:gd name="connsiteY1" fmla="*/ 3682206 h 368220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3193280 w 5488305"/>
              <a:gd name="connsiteY1" fmla="*/ 849290 h 3663156"/>
              <a:gd name="connsiteX2" fmla="*/ 5488305 w 5488305"/>
              <a:gd name="connsiteY2" fmla="*/ 3663156 h 3663156"/>
              <a:gd name="connsiteX0" fmla="*/ 146537 w 2441562"/>
              <a:gd name="connsiteY0" fmla="*/ 254136 h 3068002"/>
              <a:gd name="connsiteX1" fmla="*/ 2441562 w 2441562"/>
              <a:gd name="connsiteY1" fmla="*/ 3068002 h 3068002"/>
              <a:gd name="connsiteX0" fmla="*/ 0 w 2295025"/>
              <a:gd name="connsiteY0" fmla="*/ 0 h 2813866"/>
              <a:gd name="connsiteX1" fmla="*/ 2295025 w 2295025"/>
              <a:gd name="connsiteY1" fmla="*/ 2813866 h 2813866"/>
              <a:gd name="connsiteX0" fmla="*/ 0 w 2233853"/>
              <a:gd name="connsiteY0" fmla="*/ 0 h 2832916"/>
              <a:gd name="connsiteX1" fmla="*/ 2233853 w 2233853"/>
              <a:gd name="connsiteY1" fmla="*/ 2832916 h 2832916"/>
              <a:gd name="connsiteX0" fmla="*/ 0 w 3504876"/>
              <a:gd name="connsiteY0" fmla="*/ 0 h 2718616"/>
              <a:gd name="connsiteX1" fmla="*/ 3504876 w 3504876"/>
              <a:gd name="connsiteY1" fmla="*/ 2718616 h 2718616"/>
              <a:gd name="connsiteX0" fmla="*/ 0 w 3504876"/>
              <a:gd name="connsiteY0" fmla="*/ 0 h 2718616"/>
              <a:gd name="connsiteX1" fmla="*/ 3504876 w 3504876"/>
              <a:gd name="connsiteY1" fmla="*/ 2718616 h 271861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484485"/>
              <a:gd name="connsiteY0" fmla="*/ 0 h 2699566"/>
              <a:gd name="connsiteX1" fmla="*/ 3484485 w 3484485"/>
              <a:gd name="connsiteY1" fmla="*/ 2699566 h 2699566"/>
              <a:gd name="connsiteX0" fmla="*/ 0 w 3144639"/>
              <a:gd name="connsiteY0" fmla="*/ 0 h 2686866"/>
              <a:gd name="connsiteX1" fmla="*/ 3144639 w 3144639"/>
              <a:gd name="connsiteY1" fmla="*/ 2686866 h 2686866"/>
              <a:gd name="connsiteX0" fmla="*/ 0 w 3484485"/>
              <a:gd name="connsiteY0" fmla="*/ 0 h 2680516"/>
              <a:gd name="connsiteX1" fmla="*/ 3484485 w 3484485"/>
              <a:gd name="connsiteY1" fmla="*/ 2680516 h 2680516"/>
              <a:gd name="connsiteX0" fmla="*/ 0 w 3484485"/>
              <a:gd name="connsiteY0" fmla="*/ 0 h 2680516"/>
              <a:gd name="connsiteX1" fmla="*/ 3484485 w 3484485"/>
              <a:gd name="connsiteY1" fmla="*/ 2680516 h 2680516"/>
              <a:gd name="connsiteX0" fmla="*/ 0 w 3484485"/>
              <a:gd name="connsiteY0" fmla="*/ 0 h 2680516"/>
              <a:gd name="connsiteX1" fmla="*/ 3484485 w 3484485"/>
              <a:gd name="connsiteY1" fmla="*/ 2680516 h 2680516"/>
              <a:gd name="connsiteX0" fmla="*/ 0 w 1828833"/>
              <a:gd name="connsiteY0" fmla="*/ 0 h 928628"/>
              <a:gd name="connsiteX1" fmla="*/ 1828833 w 1828833"/>
              <a:gd name="connsiteY1" fmla="*/ 928628 h 928628"/>
              <a:gd name="connsiteX0" fmla="*/ 0 w 1051318"/>
              <a:gd name="connsiteY0" fmla="*/ 0 h 1330281"/>
              <a:gd name="connsiteX1" fmla="*/ 1051318 w 1051318"/>
              <a:gd name="connsiteY1" fmla="*/ 1330281 h 1330281"/>
              <a:gd name="connsiteX0" fmla="*/ 0 w 1051318"/>
              <a:gd name="connsiteY0" fmla="*/ 0 h 1330281"/>
              <a:gd name="connsiteX1" fmla="*/ 1051318 w 1051318"/>
              <a:gd name="connsiteY1" fmla="*/ 1330281 h 1330281"/>
              <a:gd name="connsiteX0" fmla="*/ 0 w 1051318"/>
              <a:gd name="connsiteY0" fmla="*/ 0 h 1330281"/>
              <a:gd name="connsiteX1" fmla="*/ 1051318 w 1051318"/>
              <a:gd name="connsiteY1" fmla="*/ 1330281 h 1330281"/>
              <a:gd name="connsiteX0" fmla="*/ 0 w 1060465"/>
              <a:gd name="connsiteY0" fmla="*/ 0 h 1287552"/>
              <a:gd name="connsiteX1" fmla="*/ 1060465 w 1060465"/>
              <a:gd name="connsiteY1" fmla="*/ 1287552 h 1287552"/>
              <a:gd name="connsiteX0" fmla="*/ 0 w 1060465"/>
              <a:gd name="connsiteY0" fmla="*/ 0 h 1287552"/>
              <a:gd name="connsiteX1" fmla="*/ 1060465 w 1060465"/>
              <a:gd name="connsiteY1" fmla="*/ 1287552 h 128755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53668"/>
              <a:gd name="connsiteY0" fmla="*/ 0 h 1306602"/>
              <a:gd name="connsiteX1" fmla="*/ 1053668 w 1053668"/>
              <a:gd name="connsiteY1" fmla="*/ 1306602 h 13066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1060465"/>
              <a:gd name="connsiteY0" fmla="*/ 0 h 1319302"/>
              <a:gd name="connsiteX1" fmla="*/ 1060465 w 1060465"/>
              <a:gd name="connsiteY1" fmla="*/ 1319302 h 1319302"/>
              <a:gd name="connsiteX0" fmla="*/ 0 w 799464"/>
              <a:gd name="connsiteY0" fmla="*/ 0 h 1307110"/>
              <a:gd name="connsiteX1" fmla="*/ 799464 w 799464"/>
              <a:gd name="connsiteY1" fmla="*/ 1307110 h 1307110"/>
              <a:gd name="connsiteX0" fmla="*/ 0 w 910390"/>
              <a:gd name="connsiteY0" fmla="*/ 0 h 1319302"/>
              <a:gd name="connsiteX1" fmla="*/ 910390 w 910390"/>
              <a:gd name="connsiteY1" fmla="*/ 1319302 h 1319302"/>
              <a:gd name="connsiteX0" fmla="*/ 0 w 910390"/>
              <a:gd name="connsiteY0" fmla="*/ 0 h 1319302"/>
              <a:gd name="connsiteX1" fmla="*/ 910390 w 910390"/>
              <a:gd name="connsiteY1" fmla="*/ 1319302 h 1319302"/>
              <a:gd name="connsiteX0" fmla="*/ 0 w 910390"/>
              <a:gd name="connsiteY0" fmla="*/ 0 h 1319302"/>
              <a:gd name="connsiteX1" fmla="*/ 910390 w 910390"/>
              <a:gd name="connsiteY1" fmla="*/ 1319302 h 1319302"/>
              <a:gd name="connsiteX0" fmla="*/ 0 w 910390"/>
              <a:gd name="connsiteY0" fmla="*/ 0 h 1319302"/>
              <a:gd name="connsiteX1" fmla="*/ 910390 w 910390"/>
              <a:gd name="connsiteY1" fmla="*/ 1319302 h 1319302"/>
              <a:gd name="connsiteX0" fmla="*/ 0 w 881843"/>
              <a:gd name="connsiteY0" fmla="*/ 0 h 1387882"/>
              <a:gd name="connsiteX1" fmla="*/ 881843 w 881843"/>
              <a:gd name="connsiteY1" fmla="*/ 1387882 h 1387882"/>
              <a:gd name="connsiteX0" fmla="*/ 0 w 881843"/>
              <a:gd name="connsiteY0" fmla="*/ 0 h 1351306"/>
              <a:gd name="connsiteX1" fmla="*/ 881843 w 881843"/>
              <a:gd name="connsiteY1" fmla="*/ 1351306 h 135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1843" h="1351306">
                <a:moveTo>
                  <a:pt x="0" y="0"/>
                </a:moveTo>
                <a:cubicBezTo>
                  <a:pt x="283859" y="284310"/>
                  <a:pt x="662522" y="724525"/>
                  <a:pt x="881843" y="1351306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2207568" y="5517232"/>
            <a:ext cx="8136904" cy="0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 flipV="1">
            <a:off x="2348530" y="1196752"/>
            <a:ext cx="3057" cy="4464496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2207568" y="5746325"/>
            <a:ext cx="8280920" cy="2160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0    1     2    3     4    5     6    7     8     9   </a:t>
            </a:r>
            <a:r>
              <a:rPr lang="ru-RU" b="1" spc="5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10   11  12  13  14  15  16  17  18  19  20  21  22  23  24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717454" y="5412509"/>
            <a:ext cx="652135" cy="2160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577275"/>
                </a:solidFill>
                <a:latin typeface="+mj-lt"/>
                <a:cs typeface="Times New Roman" panose="02020603050405020304" pitchFamily="18" charset="0"/>
              </a:rPr>
              <a:t>0%</a:t>
            </a:r>
          </a:p>
        </p:txBody>
      </p:sp>
      <p:sp>
        <p:nvSpPr>
          <p:cNvPr id="68" name="Полилиния 67"/>
          <p:cNvSpPr/>
          <p:nvPr/>
        </p:nvSpPr>
        <p:spPr>
          <a:xfrm>
            <a:off x="5561746" y="2849556"/>
            <a:ext cx="1312238" cy="2652900"/>
          </a:xfrm>
          <a:custGeom>
            <a:avLst/>
            <a:gdLst>
              <a:gd name="connsiteX0" fmla="*/ 0 w 3759665"/>
              <a:gd name="connsiteY0" fmla="*/ 0 h 4073006"/>
              <a:gd name="connsiteX1" fmla="*/ 3726180 w 3759665"/>
              <a:gd name="connsiteY1" fmla="*/ 2644140 h 4073006"/>
              <a:gd name="connsiteX2" fmla="*/ 1821180 w 3759665"/>
              <a:gd name="connsiteY2" fmla="*/ 3962400 h 4073006"/>
              <a:gd name="connsiteX3" fmla="*/ 1577340 w 3759665"/>
              <a:gd name="connsiteY3" fmla="*/ 3909060 h 4073006"/>
              <a:gd name="connsiteX0" fmla="*/ 0 w 4335457"/>
              <a:gd name="connsiteY0" fmla="*/ 0 h 4065386"/>
              <a:gd name="connsiteX1" fmla="*/ 4282440 w 4335457"/>
              <a:gd name="connsiteY1" fmla="*/ 2636520 h 4065386"/>
              <a:gd name="connsiteX2" fmla="*/ 2377440 w 4335457"/>
              <a:gd name="connsiteY2" fmla="*/ 3954780 h 4065386"/>
              <a:gd name="connsiteX3" fmla="*/ 2133600 w 4335457"/>
              <a:gd name="connsiteY3" fmla="*/ 3901440 h 4065386"/>
              <a:gd name="connsiteX0" fmla="*/ 0 w 2377440"/>
              <a:gd name="connsiteY0" fmla="*/ 0 h 4065386"/>
              <a:gd name="connsiteX1" fmla="*/ 2377440 w 2377440"/>
              <a:gd name="connsiteY1" fmla="*/ 3954780 h 4065386"/>
              <a:gd name="connsiteX2" fmla="*/ 2133600 w 2377440"/>
              <a:gd name="connsiteY2" fmla="*/ 3901440 h 4065386"/>
              <a:gd name="connsiteX0" fmla="*/ 0 w 2133600"/>
              <a:gd name="connsiteY0" fmla="*/ 0 h 3901440"/>
              <a:gd name="connsiteX1" fmla="*/ 2133600 w 2133600"/>
              <a:gd name="connsiteY1" fmla="*/ 3901440 h 390144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688580"/>
              <a:gd name="connsiteY0" fmla="*/ 0 h 3832860"/>
              <a:gd name="connsiteX1" fmla="*/ 7688580 w 7688580"/>
              <a:gd name="connsiteY1" fmla="*/ 3832860 h 3832860"/>
              <a:gd name="connsiteX0" fmla="*/ 0 w 6126480"/>
              <a:gd name="connsiteY0" fmla="*/ 0 h 3657600"/>
              <a:gd name="connsiteX1" fmla="*/ 6126480 w 6126480"/>
              <a:gd name="connsiteY1" fmla="*/ 3657600 h 3657600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5821680"/>
              <a:gd name="connsiteY0" fmla="*/ 0 h 3682206"/>
              <a:gd name="connsiteX1" fmla="*/ 5821680 w 5821680"/>
              <a:gd name="connsiteY1" fmla="*/ 3682206 h 3682206"/>
              <a:gd name="connsiteX0" fmla="*/ 0 w 5821680"/>
              <a:gd name="connsiteY0" fmla="*/ 0 h 3682206"/>
              <a:gd name="connsiteX1" fmla="*/ 5821680 w 5821680"/>
              <a:gd name="connsiteY1" fmla="*/ 3682206 h 368220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5488305"/>
              <a:gd name="connsiteY0" fmla="*/ 0 h 3663156"/>
              <a:gd name="connsiteX1" fmla="*/ 5488305 w 5488305"/>
              <a:gd name="connsiteY1" fmla="*/ 3663156 h 366315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4843958"/>
              <a:gd name="connsiteY0" fmla="*/ 0 h 3678396"/>
              <a:gd name="connsiteX1" fmla="*/ 4843958 w 4843958"/>
              <a:gd name="connsiteY1" fmla="*/ 3678396 h 3678396"/>
              <a:gd name="connsiteX0" fmla="*/ 0 w 1458014"/>
              <a:gd name="connsiteY0" fmla="*/ 0 h 2652900"/>
              <a:gd name="connsiteX1" fmla="*/ 1404593 w 1458014"/>
              <a:gd name="connsiteY1" fmla="*/ 2652900 h 2652900"/>
              <a:gd name="connsiteX0" fmla="*/ 0 w 1404593"/>
              <a:gd name="connsiteY0" fmla="*/ 0 h 2652900"/>
              <a:gd name="connsiteX1" fmla="*/ 1404593 w 1404593"/>
              <a:gd name="connsiteY1" fmla="*/ 2652900 h 2652900"/>
              <a:gd name="connsiteX0" fmla="*/ 0 w 1404593"/>
              <a:gd name="connsiteY0" fmla="*/ 0 h 2652900"/>
              <a:gd name="connsiteX1" fmla="*/ 1404593 w 1404593"/>
              <a:gd name="connsiteY1" fmla="*/ 2652900 h 2652900"/>
              <a:gd name="connsiteX0" fmla="*/ 0 w 1404593"/>
              <a:gd name="connsiteY0" fmla="*/ 0 h 2652900"/>
              <a:gd name="connsiteX1" fmla="*/ 1404593 w 1404593"/>
              <a:gd name="connsiteY1" fmla="*/ 2652900 h 2652900"/>
              <a:gd name="connsiteX0" fmla="*/ 0 w 1404593"/>
              <a:gd name="connsiteY0" fmla="*/ 0 h 2652900"/>
              <a:gd name="connsiteX1" fmla="*/ 1404593 w 1404593"/>
              <a:gd name="connsiteY1" fmla="*/ 2652900 h 26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4593" h="2652900">
                <a:moveTo>
                  <a:pt x="0" y="0"/>
                </a:moveTo>
                <a:cubicBezTo>
                  <a:pt x="323311" y="269180"/>
                  <a:pt x="1213963" y="1033486"/>
                  <a:pt x="1404593" y="26529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5555616" y="1359902"/>
            <a:ext cx="0" cy="4138201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Полилиния 69"/>
          <p:cNvSpPr/>
          <p:nvPr/>
        </p:nvSpPr>
        <p:spPr>
          <a:xfrm>
            <a:off x="2355312" y="1828946"/>
            <a:ext cx="3213901" cy="1033626"/>
          </a:xfrm>
          <a:custGeom>
            <a:avLst/>
            <a:gdLst>
              <a:gd name="connsiteX0" fmla="*/ 0 w 3759665"/>
              <a:gd name="connsiteY0" fmla="*/ 0 h 4073006"/>
              <a:gd name="connsiteX1" fmla="*/ 3726180 w 3759665"/>
              <a:gd name="connsiteY1" fmla="*/ 2644140 h 4073006"/>
              <a:gd name="connsiteX2" fmla="*/ 1821180 w 3759665"/>
              <a:gd name="connsiteY2" fmla="*/ 3962400 h 4073006"/>
              <a:gd name="connsiteX3" fmla="*/ 1577340 w 3759665"/>
              <a:gd name="connsiteY3" fmla="*/ 3909060 h 4073006"/>
              <a:gd name="connsiteX0" fmla="*/ 0 w 4335457"/>
              <a:gd name="connsiteY0" fmla="*/ 0 h 4065386"/>
              <a:gd name="connsiteX1" fmla="*/ 4282440 w 4335457"/>
              <a:gd name="connsiteY1" fmla="*/ 2636520 h 4065386"/>
              <a:gd name="connsiteX2" fmla="*/ 2377440 w 4335457"/>
              <a:gd name="connsiteY2" fmla="*/ 3954780 h 4065386"/>
              <a:gd name="connsiteX3" fmla="*/ 2133600 w 4335457"/>
              <a:gd name="connsiteY3" fmla="*/ 3901440 h 4065386"/>
              <a:gd name="connsiteX0" fmla="*/ 0 w 2377440"/>
              <a:gd name="connsiteY0" fmla="*/ 0 h 4065386"/>
              <a:gd name="connsiteX1" fmla="*/ 2377440 w 2377440"/>
              <a:gd name="connsiteY1" fmla="*/ 3954780 h 4065386"/>
              <a:gd name="connsiteX2" fmla="*/ 2133600 w 2377440"/>
              <a:gd name="connsiteY2" fmla="*/ 3901440 h 4065386"/>
              <a:gd name="connsiteX0" fmla="*/ 0 w 2133600"/>
              <a:gd name="connsiteY0" fmla="*/ 0 h 3901440"/>
              <a:gd name="connsiteX1" fmla="*/ 2133600 w 2133600"/>
              <a:gd name="connsiteY1" fmla="*/ 3901440 h 390144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688580"/>
              <a:gd name="connsiteY0" fmla="*/ 0 h 3832860"/>
              <a:gd name="connsiteX1" fmla="*/ 7688580 w 7688580"/>
              <a:gd name="connsiteY1" fmla="*/ 3832860 h 3832860"/>
              <a:gd name="connsiteX0" fmla="*/ 0 w 6126480"/>
              <a:gd name="connsiteY0" fmla="*/ 0 h 3657600"/>
              <a:gd name="connsiteX1" fmla="*/ 6126480 w 6126480"/>
              <a:gd name="connsiteY1" fmla="*/ 3657600 h 3657600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2090 h 1238616"/>
              <a:gd name="connsiteX1" fmla="*/ 3833783 w 3833783"/>
              <a:gd name="connsiteY1" fmla="*/ 1238616 h 1238616"/>
              <a:gd name="connsiteX0" fmla="*/ 0 w 3833783"/>
              <a:gd name="connsiteY0" fmla="*/ 1495 h 1238021"/>
              <a:gd name="connsiteX1" fmla="*/ 3833783 w 3833783"/>
              <a:gd name="connsiteY1" fmla="*/ 1238021 h 1238021"/>
              <a:gd name="connsiteX0" fmla="*/ 0 w 3833783"/>
              <a:gd name="connsiteY0" fmla="*/ 1 h 1236527"/>
              <a:gd name="connsiteX1" fmla="*/ 3833783 w 3833783"/>
              <a:gd name="connsiteY1" fmla="*/ 1236527 h 1236527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75 h 1236601"/>
              <a:gd name="connsiteX1" fmla="*/ 3833783 w 3833783"/>
              <a:gd name="connsiteY1" fmla="*/ 1236601 h 1236601"/>
              <a:gd name="connsiteX0" fmla="*/ 0 w 3846483"/>
              <a:gd name="connsiteY0" fmla="*/ 72 h 1265173"/>
              <a:gd name="connsiteX1" fmla="*/ 3846483 w 3846483"/>
              <a:gd name="connsiteY1" fmla="*/ 1265173 h 1265173"/>
              <a:gd name="connsiteX0" fmla="*/ 0 w 3846483"/>
              <a:gd name="connsiteY0" fmla="*/ 76 h 1265177"/>
              <a:gd name="connsiteX1" fmla="*/ 3846483 w 3846483"/>
              <a:gd name="connsiteY1" fmla="*/ 1265177 h 1265177"/>
              <a:gd name="connsiteX0" fmla="*/ 0 w 3846483"/>
              <a:gd name="connsiteY0" fmla="*/ 76 h 1265177"/>
              <a:gd name="connsiteX1" fmla="*/ 3846483 w 3846483"/>
              <a:gd name="connsiteY1" fmla="*/ 1265177 h 1265177"/>
              <a:gd name="connsiteX0" fmla="*/ 0 w 3846483"/>
              <a:gd name="connsiteY0" fmla="*/ 2077 h 1267178"/>
              <a:gd name="connsiteX1" fmla="*/ 3846483 w 3846483"/>
              <a:gd name="connsiteY1" fmla="*/ 1267178 h 1267178"/>
              <a:gd name="connsiteX0" fmla="*/ 0 w 3846483"/>
              <a:gd name="connsiteY0" fmla="*/ 1485 h 1266586"/>
              <a:gd name="connsiteX1" fmla="*/ 3846483 w 3846483"/>
              <a:gd name="connsiteY1" fmla="*/ 1266586 h 1266586"/>
              <a:gd name="connsiteX0" fmla="*/ 0 w 3846483"/>
              <a:gd name="connsiteY0" fmla="*/ 1485 h 1266586"/>
              <a:gd name="connsiteX1" fmla="*/ 3846483 w 3846483"/>
              <a:gd name="connsiteY1" fmla="*/ 1266586 h 1266586"/>
              <a:gd name="connsiteX0" fmla="*/ 0 w 3846483"/>
              <a:gd name="connsiteY0" fmla="*/ 982 h 1266083"/>
              <a:gd name="connsiteX1" fmla="*/ 3846483 w 3846483"/>
              <a:gd name="connsiteY1" fmla="*/ 1266083 h 1266083"/>
              <a:gd name="connsiteX0" fmla="*/ 0 w 3846483"/>
              <a:gd name="connsiteY0" fmla="*/ 982 h 1266083"/>
              <a:gd name="connsiteX1" fmla="*/ 3846483 w 3846483"/>
              <a:gd name="connsiteY1" fmla="*/ 1266083 h 1266083"/>
              <a:gd name="connsiteX0" fmla="*/ 0 w 3846483"/>
              <a:gd name="connsiteY0" fmla="*/ 2077 h 1267178"/>
              <a:gd name="connsiteX1" fmla="*/ 3846483 w 3846483"/>
              <a:gd name="connsiteY1" fmla="*/ 1267178 h 1267178"/>
              <a:gd name="connsiteX0" fmla="*/ 0 w 3846483"/>
              <a:gd name="connsiteY0" fmla="*/ 2077 h 1267178"/>
              <a:gd name="connsiteX1" fmla="*/ 3846483 w 3846483"/>
              <a:gd name="connsiteY1" fmla="*/ 1267178 h 1267178"/>
              <a:gd name="connsiteX0" fmla="*/ 0 w 3846483"/>
              <a:gd name="connsiteY0" fmla="*/ 1758 h 1366871"/>
              <a:gd name="connsiteX1" fmla="*/ 3846483 w 3846483"/>
              <a:gd name="connsiteY1" fmla="*/ 1366871 h 1366871"/>
              <a:gd name="connsiteX0" fmla="*/ 0 w 3846483"/>
              <a:gd name="connsiteY0" fmla="*/ 2108 h 1367221"/>
              <a:gd name="connsiteX1" fmla="*/ 3846483 w 3846483"/>
              <a:gd name="connsiteY1" fmla="*/ 1367221 h 1367221"/>
              <a:gd name="connsiteX0" fmla="*/ 0 w 3846483"/>
              <a:gd name="connsiteY0" fmla="*/ 1927 h 1367040"/>
              <a:gd name="connsiteX1" fmla="*/ 3846483 w 3846483"/>
              <a:gd name="connsiteY1" fmla="*/ 1367040 h 1367040"/>
              <a:gd name="connsiteX0" fmla="*/ 0 w 3846483"/>
              <a:gd name="connsiteY0" fmla="*/ 1832 h 1366945"/>
              <a:gd name="connsiteX1" fmla="*/ 3846483 w 3846483"/>
              <a:gd name="connsiteY1" fmla="*/ 1366945 h 1366945"/>
              <a:gd name="connsiteX0" fmla="*/ 0 w 3846483"/>
              <a:gd name="connsiteY0" fmla="*/ 1506 h 1366619"/>
              <a:gd name="connsiteX1" fmla="*/ 3846483 w 3846483"/>
              <a:gd name="connsiteY1" fmla="*/ 1366619 h 1366619"/>
              <a:gd name="connsiteX0" fmla="*/ 0 w 3846483"/>
              <a:gd name="connsiteY0" fmla="*/ 1293 h 1366406"/>
              <a:gd name="connsiteX1" fmla="*/ 3846483 w 3846483"/>
              <a:gd name="connsiteY1" fmla="*/ 1366406 h 1366406"/>
              <a:gd name="connsiteX0" fmla="*/ 0 w 3846483"/>
              <a:gd name="connsiteY0" fmla="*/ 1234 h 1407868"/>
              <a:gd name="connsiteX1" fmla="*/ 3846483 w 3846483"/>
              <a:gd name="connsiteY1" fmla="*/ 1407867 h 1407868"/>
              <a:gd name="connsiteX0" fmla="*/ 0 w 3846483"/>
              <a:gd name="connsiteY0" fmla="*/ 1526 h 1408158"/>
              <a:gd name="connsiteX1" fmla="*/ 3846483 w 3846483"/>
              <a:gd name="connsiteY1" fmla="*/ 1408159 h 1408158"/>
              <a:gd name="connsiteX0" fmla="*/ 0 w 3846483"/>
              <a:gd name="connsiteY0" fmla="*/ 1526 h 1408159"/>
              <a:gd name="connsiteX1" fmla="*/ 3846483 w 3846483"/>
              <a:gd name="connsiteY1" fmla="*/ 1408159 h 1408159"/>
              <a:gd name="connsiteX0" fmla="*/ 0 w 3846483"/>
              <a:gd name="connsiteY0" fmla="*/ 3428 h 1410061"/>
              <a:gd name="connsiteX1" fmla="*/ 3846483 w 3846483"/>
              <a:gd name="connsiteY1" fmla="*/ 1410061 h 1410061"/>
              <a:gd name="connsiteX0" fmla="*/ 0 w 3846483"/>
              <a:gd name="connsiteY0" fmla="*/ 1526 h 1408159"/>
              <a:gd name="connsiteX1" fmla="*/ 3846483 w 3846483"/>
              <a:gd name="connsiteY1" fmla="*/ 1408159 h 1408159"/>
              <a:gd name="connsiteX0" fmla="*/ 0 w 3846483"/>
              <a:gd name="connsiteY0" fmla="*/ 1428 h 1408061"/>
              <a:gd name="connsiteX1" fmla="*/ 3846483 w 3846483"/>
              <a:gd name="connsiteY1" fmla="*/ 1408061 h 1408061"/>
              <a:gd name="connsiteX0" fmla="*/ 0 w 3846483"/>
              <a:gd name="connsiteY0" fmla="*/ 1374 h 1408007"/>
              <a:gd name="connsiteX1" fmla="*/ 3846483 w 3846483"/>
              <a:gd name="connsiteY1" fmla="*/ 1408007 h 1408007"/>
              <a:gd name="connsiteX0" fmla="*/ 0 w 3846483"/>
              <a:gd name="connsiteY0" fmla="*/ 1390 h 1408023"/>
              <a:gd name="connsiteX1" fmla="*/ 3846483 w 3846483"/>
              <a:gd name="connsiteY1" fmla="*/ 1408023 h 140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46483" h="1408023">
                <a:moveTo>
                  <a:pt x="0" y="1390"/>
                </a:moveTo>
                <a:cubicBezTo>
                  <a:pt x="1540244" y="-37285"/>
                  <a:pt x="3244498" y="737703"/>
                  <a:pt x="3846483" y="1408023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573428" y="1752514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897427" y="1787796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3215154" y="1834146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535191" y="1881704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3862459" y="1943457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283309" y="1744440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4187256" y="2050987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518576" y="2187790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841194" y="2314254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5164602" y="2512508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5563517" y="2875000"/>
            <a:ext cx="2258290" cy="1263381"/>
          </a:xfrm>
          <a:custGeom>
            <a:avLst/>
            <a:gdLst>
              <a:gd name="connsiteX0" fmla="*/ 0 w 3759665"/>
              <a:gd name="connsiteY0" fmla="*/ 0 h 4073006"/>
              <a:gd name="connsiteX1" fmla="*/ 3726180 w 3759665"/>
              <a:gd name="connsiteY1" fmla="*/ 2644140 h 4073006"/>
              <a:gd name="connsiteX2" fmla="*/ 1821180 w 3759665"/>
              <a:gd name="connsiteY2" fmla="*/ 3962400 h 4073006"/>
              <a:gd name="connsiteX3" fmla="*/ 1577340 w 3759665"/>
              <a:gd name="connsiteY3" fmla="*/ 3909060 h 4073006"/>
              <a:gd name="connsiteX0" fmla="*/ 0 w 4335457"/>
              <a:gd name="connsiteY0" fmla="*/ 0 h 4065386"/>
              <a:gd name="connsiteX1" fmla="*/ 4282440 w 4335457"/>
              <a:gd name="connsiteY1" fmla="*/ 2636520 h 4065386"/>
              <a:gd name="connsiteX2" fmla="*/ 2377440 w 4335457"/>
              <a:gd name="connsiteY2" fmla="*/ 3954780 h 4065386"/>
              <a:gd name="connsiteX3" fmla="*/ 2133600 w 4335457"/>
              <a:gd name="connsiteY3" fmla="*/ 3901440 h 4065386"/>
              <a:gd name="connsiteX0" fmla="*/ 0 w 2377440"/>
              <a:gd name="connsiteY0" fmla="*/ 0 h 4065386"/>
              <a:gd name="connsiteX1" fmla="*/ 2377440 w 2377440"/>
              <a:gd name="connsiteY1" fmla="*/ 3954780 h 4065386"/>
              <a:gd name="connsiteX2" fmla="*/ 2133600 w 2377440"/>
              <a:gd name="connsiteY2" fmla="*/ 3901440 h 4065386"/>
              <a:gd name="connsiteX0" fmla="*/ 0 w 2133600"/>
              <a:gd name="connsiteY0" fmla="*/ 0 h 3901440"/>
              <a:gd name="connsiteX1" fmla="*/ 2133600 w 2133600"/>
              <a:gd name="connsiteY1" fmla="*/ 3901440 h 390144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688580"/>
              <a:gd name="connsiteY0" fmla="*/ 0 h 3832860"/>
              <a:gd name="connsiteX1" fmla="*/ 7688580 w 7688580"/>
              <a:gd name="connsiteY1" fmla="*/ 3832860 h 3832860"/>
              <a:gd name="connsiteX0" fmla="*/ 0 w 6126480"/>
              <a:gd name="connsiteY0" fmla="*/ 0 h 3657600"/>
              <a:gd name="connsiteX1" fmla="*/ 6126480 w 6126480"/>
              <a:gd name="connsiteY1" fmla="*/ 3657600 h 3657600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2090 h 1238616"/>
              <a:gd name="connsiteX1" fmla="*/ 3833783 w 3833783"/>
              <a:gd name="connsiteY1" fmla="*/ 1238616 h 1238616"/>
              <a:gd name="connsiteX0" fmla="*/ 0 w 3833783"/>
              <a:gd name="connsiteY0" fmla="*/ 1495 h 1238021"/>
              <a:gd name="connsiteX1" fmla="*/ 3833783 w 3833783"/>
              <a:gd name="connsiteY1" fmla="*/ 1238021 h 1238021"/>
              <a:gd name="connsiteX0" fmla="*/ 0 w 3833783"/>
              <a:gd name="connsiteY0" fmla="*/ 1 h 1236527"/>
              <a:gd name="connsiteX1" fmla="*/ 3833783 w 3833783"/>
              <a:gd name="connsiteY1" fmla="*/ 1236527 h 1236527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75 h 1236601"/>
              <a:gd name="connsiteX1" fmla="*/ 3833783 w 3833783"/>
              <a:gd name="connsiteY1" fmla="*/ 1236601 h 1236601"/>
              <a:gd name="connsiteX0" fmla="*/ 0 w 3611533"/>
              <a:gd name="connsiteY0" fmla="*/ 22 h 2468448"/>
              <a:gd name="connsiteX1" fmla="*/ 3611533 w 3611533"/>
              <a:gd name="connsiteY1" fmla="*/ 2468448 h 2468448"/>
              <a:gd name="connsiteX0" fmla="*/ 0 w 3611533"/>
              <a:gd name="connsiteY0" fmla="*/ 23 h 2468449"/>
              <a:gd name="connsiteX1" fmla="*/ 3611533 w 3611533"/>
              <a:gd name="connsiteY1" fmla="*/ 2468449 h 2468449"/>
              <a:gd name="connsiteX0" fmla="*/ 0 w 3611533"/>
              <a:gd name="connsiteY0" fmla="*/ 23 h 2468449"/>
              <a:gd name="connsiteX1" fmla="*/ 3611533 w 3611533"/>
              <a:gd name="connsiteY1" fmla="*/ 2468449 h 2468449"/>
              <a:gd name="connsiteX0" fmla="*/ 0 w 3611533"/>
              <a:gd name="connsiteY0" fmla="*/ 23 h 2468449"/>
              <a:gd name="connsiteX1" fmla="*/ 3611533 w 3611533"/>
              <a:gd name="connsiteY1" fmla="*/ 2468449 h 2468449"/>
              <a:gd name="connsiteX0" fmla="*/ 0 w 3671858"/>
              <a:gd name="connsiteY0" fmla="*/ 24 h 2465275"/>
              <a:gd name="connsiteX1" fmla="*/ 3671858 w 3671858"/>
              <a:gd name="connsiteY1" fmla="*/ 2465275 h 2465275"/>
              <a:gd name="connsiteX0" fmla="*/ 0 w 3897283"/>
              <a:gd name="connsiteY0" fmla="*/ 24 h 2462100"/>
              <a:gd name="connsiteX1" fmla="*/ 3897283 w 3897283"/>
              <a:gd name="connsiteY1" fmla="*/ 2462100 h 2462100"/>
              <a:gd name="connsiteX0" fmla="*/ 0 w 3892521"/>
              <a:gd name="connsiteY0" fmla="*/ 27 h 2314465"/>
              <a:gd name="connsiteX1" fmla="*/ 3892521 w 3892521"/>
              <a:gd name="connsiteY1" fmla="*/ 2314465 h 2314465"/>
              <a:gd name="connsiteX0" fmla="*/ 0 w 2694790"/>
              <a:gd name="connsiteY0" fmla="*/ 151 h 1191761"/>
              <a:gd name="connsiteX1" fmla="*/ 2694790 w 2694790"/>
              <a:gd name="connsiteY1" fmla="*/ 1191761 h 1191761"/>
              <a:gd name="connsiteX0" fmla="*/ 0 w 2694790"/>
              <a:gd name="connsiteY0" fmla="*/ 36 h 1191646"/>
              <a:gd name="connsiteX1" fmla="*/ 2694790 w 2694790"/>
              <a:gd name="connsiteY1" fmla="*/ 1191646 h 1191646"/>
              <a:gd name="connsiteX0" fmla="*/ 0 w 2694790"/>
              <a:gd name="connsiteY0" fmla="*/ 113 h 1191723"/>
              <a:gd name="connsiteX1" fmla="*/ 2694790 w 2694790"/>
              <a:gd name="connsiteY1" fmla="*/ 1191723 h 1191723"/>
              <a:gd name="connsiteX0" fmla="*/ 0 w 2694790"/>
              <a:gd name="connsiteY0" fmla="*/ 113 h 1191723"/>
              <a:gd name="connsiteX1" fmla="*/ 2694790 w 2694790"/>
              <a:gd name="connsiteY1" fmla="*/ 1191723 h 1191723"/>
              <a:gd name="connsiteX0" fmla="*/ 0 w 2694790"/>
              <a:gd name="connsiteY0" fmla="*/ 116 h 1191726"/>
              <a:gd name="connsiteX1" fmla="*/ 2694790 w 2694790"/>
              <a:gd name="connsiteY1" fmla="*/ 1191726 h 1191726"/>
              <a:gd name="connsiteX0" fmla="*/ 0 w 2694790"/>
              <a:gd name="connsiteY0" fmla="*/ 142 h 1191752"/>
              <a:gd name="connsiteX1" fmla="*/ 2694790 w 2694790"/>
              <a:gd name="connsiteY1" fmla="*/ 1191752 h 1191752"/>
              <a:gd name="connsiteX0" fmla="*/ 0 w 2694790"/>
              <a:gd name="connsiteY0" fmla="*/ 2197 h 1193807"/>
              <a:gd name="connsiteX1" fmla="*/ 2694790 w 2694790"/>
              <a:gd name="connsiteY1" fmla="*/ 1193807 h 1193807"/>
              <a:gd name="connsiteX0" fmla="*/ 0 w 2694790"/>
              <a:gd name="connsiteY0" fmla="*/ 2120 h 1193730"/>
              <a:gd name="connsiteX1" fmla="*/ 2694790 w 2694790"/>
              <a:gd name="connsiteY1" fmla="*/ 1193730 h 1193730"/>
              <a:gd name="connsiteX0" fmla="*/ 0 w 2694790"/>
              <a:gd name="connsiteY0" fmla="*/ 474 h 1192084"/>
              <a:gd name="connsiteX1" fmla="*/ 2694790 w 2694790"/>
              <a:gd name="connsiteY1" fmla="*/ 1192084 h 1192084"/>
              <a:gd name="connsiteX0" fmla="*/ 0 w 2694790"/>
              <a:gd name="connsiteY0" fmla="*/ 457 h 1192067"/>
              <a:gd name="connsiteX1" fmla="*/ 2694790 w 2694790"/>
              <a:gd name="connsiteY1" fmla="*/ 1192067 h 1192067"/>
              <a:gd name="connsiteX0" fmla="*/ 0 w 2694790"/>
              <a:gd name="connsiteY0" fmla="*/ 457 h 1192067"/>
              <a:gd name="connsiteX1" fmla="*/ 2694790 w 2694790"/>
              <a:gd name="connsiteY1" fmla="*/ 1192067 h 1192067"/>
              <a:gd name="connsiteX0" fmla="*/ 0 w 2694790"/>
              <a:gd name="connsiteY0" fmla="*/ 457 h 1192067"/>
              <a:gd name="connsiteX1" fmla="*/ 2694790 w 2694790"/>
              <a:gd name="connsiteY1" fmla="*/ 1192067 h 1192067"/>
              <a:gd name="connsiteX0" fmla="*/ 0 w 2694790"/>
              <a:gd name="connsiteY0" fmla="*/ 0 h 1191610"/>
              <a:gd name="connsiteX1" fmla="*/ 2694790 w 2694790"/>
              <a:gd name="connsiteY1" fmla="*/ 1191610 h 1191610"/>
              <a:gd name="connsiteX0" fmla="*/ 0 w 2694790"/>
              <a:gd name="connsiteY0" fmla="*/ 0 h 1191610"/>
              <a:gd name="connsiteX1" fmla="*/ 2694790 w 2694790"/>
              <a:gd name="connsiteY1" fmla="*/ 1191610 h 1191610"/>
              <a:gd name="connsiteX0" fmla="*/ 0 w 2713099"/>
              <a:gd name="connsiteY0" fmla="*/ 0 h 1089734"/>
              <a:gd name="connsiteX1" fmla="*/ 2713099 w 2713099"/>
              <a:gd name="connsiteY1" fmla="*/ 1089734 h 1089734"/>
              <a:gd name="connsiteX0" fmla="*/ 0 w 2713099"/>
              <a:gd name="connsiteY0" fmla="*/ 0 h 1089734"/>
              <a:gd name="connsiteX1" fmla="*/ 2713099 w 2713099"/>
              <a:gd name="connsiteY1" fmla="*/ 1089734 h 108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3099" h="1089734">
                <a:moveTo>
                  <a:pt x="0" y="0"/>
                </a:moveTo>
                <a:cubicBezTo>
                  <a:pt x="1409113" y="16079"/>
                  <a:pt x="2496135" y="839560"/>
                  <a:pt x="2713099" y="1089734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6131616" y="2895926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6459995" y="3021305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6783481" y="3188553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7104557" y="3397352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7423426" y="3692267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5488419" y="2786571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5806761" y="2842220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7823616" y="1359902"/>
            <a:ext cx="0" cy="4138201"/>
          </a:xfrm>
          <a:prstGeom prst="line">
            <a:avLst/>
          </a:prstGeom>
          <a:ln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Полилиния 89"/>
          <p:cNvSpPr/>
          <p:nvPr/>
        </p:nvSpPr>
        <p:spPr>
          <a:xfrm>
            <a:off x="7816248" y="4142265"/>
            <a:ext cx="2270990" cy="1361003"/>
          </a:xfrm>
          <a:custGeom>
            <a:avLst/>
            <a:gdLst>
              <a:gd name="connsiteX0" fmla="*/ 0 w 3759665"/>
              <a:gd name="connsiteY0" fmla="*/ 0 h 4073006"/>
              <a:gd name="connsiteX1" fmla="*/ 3726180 w 3759665"/>
              <a:gd name="connsiteY1" fmla="*/ 2644140 h 4073006"/>
              <a:gd name="connsiteX2" fmla="*/ 1821180 w 3759665"/>
              <a:gd name="connsiteY2" fmla="*/ 3962400 h 4073006"/>
              <a:gd name="connsiteX3" fmla="*/ 1577340 w 3759665"/>
              <a:gd name="connsiteY3" fmla="*/ 3909060 h 4073006"/>
              <a:gd name="connsiteX0" fmla="*/ 0 w 4335457"/>
              <a:gd name="connsiteY0" fmla="*/ 0 h 4065386"/>
              <a:gd name="connsiteX1" fmla="*/ 4282440 w 4335457"/>
              <a:gd name="connsiteY1" fmla="*/ 2636520 h 4065386"/>
              <a:gd name="connsiteX2" fmla="*/ 2377440 w 4335457"/>
              <a:gd name="connsiteY2" fmla="*/ 3954780 h 4065386"/>
              <a:gd name="connsiteX3" fmla="*/ 2133600 w 4335457"/>
              <a:gd name="connsiteY3" fmla="*/ 3901440 h 4065386"/>
              <a:gd name="connsiteX0" fmla="*/ 0 w 2377440"/>
              <a:gd name="connsiteY0" fmla="*/ 0 h 4065386"/>
              <a:gd name="connsiteX1" fmla="*/ 2377440 w 2377440"/>
              <a:gd name="connsiteY1" fmla="*/ 3954780 h 4065386"/>
              <a:gd name="connsiteX2" fmla="*/ 2133600 w 2377440"/>
              <a:gd name="connsiteY2" fmla="*/ 3901440 h 4065386"/>
              <a:gd name="connsiteX0" fmla="*/ 0 w 2133600"/>
              <a:gd name="connsiteY0" fmla="*/ 0 h 3901440"/>
              <a:gd name="connsiteX1" fmla="*/ 2133600 w 2133600"/>
              <a:gd name="connsiteY1" fmla="*/ 3901440 h 390144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513320"/>
              <a:gd name="connsiteY0" fmla="*/ 0 h 3688080"/>
              <a:gd name="connsiteX1" fmla="*/ 7513320 w 7513320"/>
              <a:gd name="connsiteY1" fmla="*/ 3688080 h 3688080"/>
              <a:gd name="connsiteX0" fmla="*/ 0 w 7688580"/>
              <a:gd name="connsiteY0" fmla="*/ 0 h 3832860"/>
              <a:gd name="connsiteX1" fmla="*/ 7688580 w 7688580"/>
              <a:gd name="connsiteY1" fmla="*/ 3832860 h 3832860"/>
              <a:gd name="connsiteX0" fmla="*/ 0 w 6126480"/>
              <a:gd name="connsiteY0" fmla="*/ 0 h 3657600"/>
              <a:gd name="connsiteX1" fmla="*/ 6126480 w 6126480"/>
              <a:gd name="connsiteY1" fmla="*/ 3657600 h 3657600"/>
              <a:gd name="connsiteX0" fmla="*/ 0 w 6126480"/>
              <a:gd name="connsiteY0" fmla="*/ 0 h 3688556"/>
              <a:gd name="connsiteX1" fmla="*/ 6126480 w 6126480"/>
              <a:gd name="connsiteY1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6126480"/>
              <a:gd name="connsiteY0" fmla="*/ 0 h 3688556"/>
              <a:gd name="connsiteX1" fmla="*/ 3833783 w 6126480"/>
              <a:gd name="connsiteY1" fmla="*/ 1236526 h 3688556"/>
              <a:gd name="connsiteX2" fmla="*/ 6126480 w 6126480"/>
              <a:gd name="connsiteY2" fmla="*/ 3688556 h 368855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2090 h 1238616"/>
              <a:gd name="connsiteX1" fmla="*/ 3833783 w 3833783"/>
              <a:gd name="connsiteY1" fmla="*/ 1238616 h 1238616"/>
              <a:gd name="connsiteX0" fmla="*/ 0 w 3833783"/>
              <a:gd name="connsiteY0" fmla="*/ 1495 h 1238021"/>
              <a:gd name="connsiteX1" fmla="*/ 3833783 w 3833783"/>
              <a:gd name="connsiteY1" fmla="*/ 1238021 h 1238021"/>
              <a:gd name="connsiteX0" fmla="*/ 0 w 3833783"/>
              <a:gd name="connsiteY0" fmla="*/ 1 h 1236527"/>
              <a:gd name="connsiteX1" fmla="*/ 3833783 w 3833783"/>
              <a:gd name="connsiteY1" fmla="*/ 1236527 h 1236527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0 h 1236526"/>
              <a:gd name="connsiteX1" fmla="*/ 3833783 w 3833783"/>
              <a:gd name="connsiteY1" fmla="*/ 1236526 h 1236526"/>
              <a:gd name="connsiteX0" fmla="*/ 0 w 3833783"/>
              <a:gd name="connsiteY0" fmla="*/ 75 h 1236601"/>
              <a:gd name="connsiteX1" fmla="*/ 3833783 w 3833783"/>
              <a:gd name="connsiteY1" fmla="*/ 1236601 h 1236601"/>
              <a:gd name="connsiteX0" fmla="*/ 0 w 3611533"/>
              <a:gd name="connsiteY0" fmla="*/ 22 h 2468448"/>
              <a:gd name="connsiteX1" fmla="*/ 3611533 w 3611533"/>
              <a:gd name="connsiteY1" fmla="*/ 2468448 h 2468448"/>
              <a:gd name="connsiteX0" fmla="*/ 0 w 3611533"/>
              <a:gd name="connsiteY0" fmla="*/ 23 h 2468449"/>
              <a:gd name="connsiteX1" fmla="*/ 3611533 w 3611533"/>
              <a:gd name="connsiteY1" fmla="*/ 2468449 h 2468449"/>
              <a:gd name="connsiteX0" fmla="*/ 0 w 3611533"/>
              <a:gd name="connsiteY0" fmla="*/ 23 h 2468449"/>
              <a:gd name="connsiteX1" fmla="*/ 3611533 w 3611533"/>
              <a:gd name="connsiteY1" fmla="*/ 2468449 h 2468449"/>
              <a:gd name="connsiteX0" fmla="*/ 0 w 3611533"/>
              <a:gd name="connsiteY0" fmla="*/ 23 h 2468449"/>
              <a:gd name="connsiteX1" fmla="*/ 3611533 w 3611533"/>
              <a:gd name="connsiteY1" fmla="*/ 2468449 h 2468449"/>
              <a:gd name="connsiteX0" fmla="*/ 0 w 3671858"/>
              <a:gd name="connsiteY0" fmla="*/ 24 h 2465275"/>
              <a:gd name="connsiteX1" fmla="*/ 3671858 w 3671858"/>
              <a:gd name="connsiteY1" fmla="*/ 2465275 h 2465275"/>
              <a:gd name="connsiteX0" fmla="*/ 0 w 3897283"/>
              <a:gd name="connsiteY0" fmla="*/ 24 h 2462100"/>
              <a:gd name="connsiteX1" fmla="*/ 3897283 w 3897283"/>
              <a:gd name="connsiteY1" fmla="*/ 2462100 h 2462100"/>
              <a:gd name="connsiteX0" fmla="*/ 0 w 3892521"/>
              <a:gd name="connsiteY0" fmla="*/ 27 h 2314465"/>
              <a:gd name="connsiteX1" fmla="*/ 3892521 w 3892521"/>
              <a:gd name="connsiteY1" fmla="*/ 2314465 h 2314465"/>
              <a:gd name="connsiteX0" fmla="*/ 0 w 2694790"/>
              <a:gd name="connsiteY0" fmla="*/ 151 h 1191761"/>
              <a:gd name="connsiteX1" fmla="*/ 2694790 w 2694790"/>
              <a:gd name="connsiteY1" fmla="*/ 1191761 h 1191761"/>
              <a:gd name="connsiteX0" fmla="*/ 0 w 2694790"/>
              <a:gd name="connsiteY0" fmla="*/ 36 h 1191646"/>
              <a:gd name="connsiteX1" fmla="*/ 2694790 w 2694790"/>
              <a:gd name="connsiteY1" fmla="*/ 1191646 h 1191646"/>
              <a:gd name="connsiteX0" fmla="*/ 0 w 2694790"/>
              <a:gd name="connsiteY0" fmla="*/ 113 h 1191723"/>
              <a:gd name="connsiteX1" fmla="*/ 2694790 w 2694790"/>
              <a:gd name="connsiteY1" fmla="*/ 1191723 h 1191723"/>
              <a:gd name="connsiteX0" fmla="*/ 0 w 2694790"/>
              <a:gd name="connsiteY0" fmla="*/ 113 h 1191723"/>
              <a:gd name="connsiteX1" fmla="*/ 2694790 w 2694790"/>
              <a:gd name="connsiteY1" fmla="*/ 1191723 h 1191723"/>
              <a:gd name="connsiteX0" fmla="*/ 0 w 2694790"/>
              <a:gd name="connsiteY0" fmla="*/ 116 h 1191726"/>
              <a:gd name="connsiteX1" fmla="*/ 2694790 w 2694790"/>
              <a:gd name="connsiteY1" fmla="*/ 1191726 h 1191726"/>
              <a:gd name="connsiteX0" fmla="*/ 0 w 2694790"/>
              <a:gd name="connsiteY0" fmla="*/ 240 h 1191850"/>
              <a:gd name="connsiteX1" fmla="*/ 2694790 w 2694790"/>
              <a:gd name="connsiteY1" fmla="*/ 1191850 h 1191850"/>
              <a:gd name="connsiteX0" fmla="*/ 0 w 2732934"/>
              <a:gd name="connsiteY0" fmla="*/ 263 h 1104238"/>
              <a:gd name="connsiteX1" fmla="*/ 2732934 w 2732934"/>
              <a:gd name="connsiteY1" fmla="*/ 1104238 h 1104238"/>
              <a:gd name="connsiteX0" fmla="*/ 0 w 2732934"/>
              <a:gd name="connsiteY0" fmla="*/ 331 h 1104306"/>
              <a:gd name="connsiteX1" fmla="*/ 2732934 w 2732934"/>
              <a:gd name="connsiteY1" fmla="*/ 1104306 h 1104306"/>
              <a:gd name="connsiteX0" fmla="*/ 0 w 2732934"/>
              <a:gd name="connsiteY0" fmla="*/ 0 h 1103975"/>
              <a:gd name="connsiteX1" fmla="*/ 2732934 w 2732934"/>
              <a:gd name="connsiteY1" fmla="*/ 1103975 h 1103975"/>
              <a:gd name="connsiteX0" fmla="*/ 0 w 2732934"/>
              <a:gd name="connsiteY0" fmla="*/ 0 h 1103975"/>
              <a:gd name="connsiteX1" fmla="*/ 2732934 w 2732934"/>
              <a:gd name="connsiteY1" fmla="*/ 1103975 h 1103975"/>
              <a:gd name="connsiteX0" fmla="*/ 0 w 2732934"/>
              <a:gd name="connsiteY0" fmla="*/ 331 h 1104306"/>
              <a:gd name="connsiteX1" fmla="*/ 2732934 w 2732934"/>
              <a:gd name="connsiteY1" fmla="*/ 1104306 h 1104306"/>
              <a:gd name="connsiteX0" fmla="*/ 0 w 2732934"/>
              <a:gd name="connsiteY0" fmla="*/ 0 h 1103975"/>
              <a:gd name="connsiteX1" fmla="*/ 2732934 w 2732934"/>
              <a:gd name="connsiteY1" fmla="*/ 1103975 h 1103975"/>
              <a:gd name="connsiteX0" fmla="*/ 0 w 2732934"/>
              <a:gd name="connsiteY0" fmla="*/ 0 h 1103975"/>
              <a:gd name="connsiteX1" fmla="*/ 2732934 w 2732934"/>
              <a:gd name="connsiteY1" fmla="*/ 1103975 h 1103975"/>
              <a:gd name="connsiteX0" fmla="*/ 0 w 2732934"/>
              <a:gd name="connsiteY0" fmla="*/ 0 h 1103975"/>
              <a:gd name="connsiteX1" fmla="*/ 2732934 w 2732934"/>
              <a:gd name="connsiteY1" fmla="*/ 1103975 h 1103975"/>
              <a:gd name="connsiteX0" fmla="*/ 0 w 2732934"/>
              <a:gd name="connsiteY0" fmla="*/ 0 h 1103975"/>
              <a:gd name="connsiteX1" fmla="*/ 2732934 w 2732934"/>
              <a:gd name="connsiteY1" fmla="*/ 1103975 h 1103975"/>
              <a:gd name="connsiteX0" fmla="*/ 0 w 2714625"/>
              <a:gd name="connsiteY0" fmla="*/ 0 h 1186133"/>
              <a:gd name="connsiteX1" fmla="*/ 2714625 w 2714625"/>
              <a:gd name="connsiteY1" fmla="*/ 1186133 h 1186133"/>
              <a:gd name="connsiteX0" fmla="*/ 0 w 2728357"/>
              <a:gd name="connsiteY0" fmla="*/ 0 h 1172988"/>
              <a:gd name="connsiteX1" fmla="*/ 2728357 w 2728357"/>
              <a:gd name="connsiteY1" fmla="*/ 1172988 h 1172988"/>
              <a:gd name="connsiteX0" fmla="*/ 0 w 2728357"/>
              <a:gd name="connsiteY0" fmla="*/ 0 h 1172988"/>
              <a:gd name="connsiteX1" fmla="*/ 2728357 w 2728357"/>
              <a:gd name="connsiteY1" fmla="*/ 1172988 h 1172988"/>
              <a:gd name="connsiteX0" fmla="*/ 0 w 2728357"/>
              <a:gd name="connsiteY0" fmla="*/ 0 h 1172988"/>
              <a:gd name="connsiteX1" fmla="*/ 2728357 w 2728357"/>
              <a:gd name="connsiteY1" fmla="*/ 1172988 h 1172988"/>
              <a:gd name="connsiteX0" fmla="*/ 0 w 2728357"/>
              <a:gd name="connsiteY0" fmla="*/ 0 h 1172988"/>
              <a:gd name="connsiteX1" fmla="*/ 2728357 w 2728357"/>
              <a:gd name="connsiteY1" fmla="*/ 1172988 h 1172988"/>
              <a:gd name="connsiteX0" fmla="*/ 0 w 2728357"/>
              <a:gd name="connsiteY0" fmla="*/ 280 h 1173268"/>
              <a:gd name="connsiteX1" fmla="*/ 2728357 w 2728357"/>
              <a:gd name="connsiteY1" fmla="*/ 1173268 h 1173268"/>
              <a:gd name="connsiteX0" fmla="*/ 0 w 2728357"/>
              <a:gd name="connsiteY0" fmla="*/ 949 h 1173937"/>
              <a:gd name="connsiteX1" fmla="*/ 2728357 w 2728357"/>
              <a:gd name="connsiteY1" fmla="*/ 1173937 h 117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28357" h="1173937">
                <a:moveTo>
                  <a:pt x="0" y="949"/>
                </a:moveTo>
                <a:cubicBezTo>
                  <a:pt x="1062764" y="-34457"/>
                  <a:pt x="2284052" y="930336"/>
                  <a:pt x="2728357" y="1173937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7748866" y="4066381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8071600" y="4096412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8406533" y="4199884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8728500" y="4373299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9051995" y="4605811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9366733" y="4841569"/>
            <a:ext cx="144000" cy="14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1729806" y="4517299"/>
            <a:ext cx="652135" cy="2160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577275"/>
                </a:solidFill>
                <a:latin typeface="+mj-lt"/>
                <a:cs typeface="Times New Roman" panose="02020603050405020304" pitchFamily="18" charset="0"/>
              </a:rPr>
              <a:t>25%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1690713" y="1708428"/>
            <a:ext cx="652135" cy="2160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577275"/>
                </a:solidFill>
                <a:latin typeface="+mj-lt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6965838" y="1408957"/>
            <a:ext cx="2178621" cy="1396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принятие управленческого решения – </a:t>
            </a:r>
            <a:r>
              <a:rPr lang="ru-RU" sz="18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проведение ремонта</a:t>
            </a:r>
          </a:p>
        </p:txBody>
      </p:sp>
      <p:cxnSp>
        <p:nvCxnSpPr>
          <p:cNvPr id="100" name="Прямая со стрелкой 99"/>
          <p:cNvCxnSpPr/>
          <p:nvPr/>
        </p:nvCxnSpPr>
        <p:spPr>
          <a:xfrm flipH="1">
            <a:off x="5632419" y="2656511"/>
            <a:ext cx="1800564" cy="130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H="1">
            <a:off x="7892866" y="2895926"/>
            <a:ext cx="178734" cy="9403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>
            <a:off x="4437079" y="1109176"/>
            <a:ext cx="2862582" cy="1034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rgbClr val="506A6C"/>
                </a:solidFill>
                <a:latin typeface="+mj-lt"/>
                <a:cs typeface="Times New Roman" panose="02020603050405020304" pitchFamily="18" charset="0"/>
              </a:rPr>
              <a:t>прогнозная кривая остаточного ресурса на стадии проекта</a:t>
            </a:r>
          </a:p>
        </p:txBody>
      </p:sp>
      <p:cxnSp>
        <p:nvCxnSpPr>
          <p:cNvPr id="103" name="Прямая со стрелкой 102"/>
          <p:cNvCxnSpPr/>
          <p:nvPr/>
        </p:nvCxnSpPr>
        <p:spPr>
          <a:xfrm flipH="1">
            <a:off x="5636834" y="2025704"/>
            <a:ext cx="202407" cy="656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Прямоугольник 103"/>
          <p:cNvSpPr/>
          <p:nvPr/>
        </p:nvSpPr>
        <p:spPr>
          <a:xfrm>
            <a:off x="3382357" y="2338794"/>
            <a:ext cx="1600668" cy="7594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прогнозные модели</a:t>
            </a:r>
          </a:p>
        </p:txBody>
      </p:sp>
      <p:cxnSp>
        <p:nvCxnSpPr>
          <p:cNvPr id="105" name="Прямая со стрелкой 104"/>
          <p:cNvCxnSpPr/>
          <p:nvPr/>
        </p:nvCxnSpPr>
        <p:spPr>
          <a:xfrm flipV="1">
            <a:off x="5072769" y="2794309"/>
            <a:ext cx="244960" cy="460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6" name="Прямоугольник 105"/>
          <p:cNvSpPr/>
          <p:nvPr/>
        </p:nvSpPr>
        <p:spPr>
          <a:xfrm>
            <a:off x="5803473" y="3561251"/>
            <a:ext cx="1600668" cy="7594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прогнозные модели</a:t>
            </a:r>
          </a:p>
        </p:txBody>
      </p:sp>
      <p:cxnSp>
        <p:nvCxnSpPr>
          <p:cNvPr id="107" name="Прямая со стрелкой 106"/>
          <p:cNvCxnSpPr/>
          <p:nvPr/>
        </p:nvCxnSpPr>
        <p:spPr>
          <a:xfrm flipV="1">
            <a:off x="7461786" y="3993817"/>
            <a:ext cx="133761" cy="294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 flipV="1">
            <a:off x="6079572" y="4456206"/>
            <a:ext cx="493386" cy="2753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3217828" y="4052268"/>
            <a:ext cx="2862582" cy="12734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прогноз снижения остаточного ресурса по результатам оценки остаточного ресурса и прогнозирования ТЭП 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4363825" y="3135274"/>
            <a:ext cx="817143" cy="389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КДМ</a:t>
            </a:r>
          </a:p>
        </p:txBody>
      </p:sp>
      <p:cxnSp>
        <p:nvCxnSpPr>
          <p:cNvPr id="111" name="Прямая со стрелкой 110"/>
          <p:cNvCxnSpPr/>
          <p:nvPr/>
        </p:nvCxnSpPr>
        <p:spPr>
          <a:xfrm flipV="1">
            <a:off x="4854140" y="2654881"/>
            <a:ext cx="246337" cy="555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" name="Прямоугольник 111"/>
          <p:cNvSpPr/>
          <p:nvPr/>
        </p:nvSpPr>
        <p:spPr>
          <a:xfrm>
            <a:off x="6979049" y="4269679"/>
            <a:ext cx="817143" cy="389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КДМ</a:t>
            </a:r>
          </a:p>
        </p:txBody>
      </p:sp>
      <p:cxnSp>
        <p:nvCxnSpPr>
          <p:cNvPr id="113" name="Прямая со стрелкой 112"/>
          <p:cNvCxnSpPr/>
          <p:nvPr/>
        </p:nvCxnSpPr>
        <p:spPr>
          <a:xfrm flipV="1">
            <a:off x="7257573" y="3843248"/>
            <a:ext cx="176605" cy="180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 flipV="1">
            <a:off x="5987682" y="5057518"/>
            <a:ext cx="2401753" cy="88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Прямоугольник 115"/>
          <p:cNvSpPr/>
          <p:nvPr/>
        </p:nvSpPr>
        <p:spPr>
          <a:xfrm>
            <a:off x="4894974" y="5991090"/>
            <a:ext cx="2862582" cy="4074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Годы эксплуатации</a:t>
            </a:r>
            <a:endParaRPr lang="ru-RU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 rot="16200000">
            <a:off x="90010" y="3199365"/>
            <a:ext cx="2862582" cy="4074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Остаточный ресурс, 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ru-RU" b="1" baseline="-25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ост</a:t>
            </a: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/ </a:t>
            </a:r>
            <a:r>
              <a:rPr lang="en-US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ru-RU" b="1" baseline="-25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р </a:t>
            </a:r>
            <a:endParaRPr lang="ru-RU" b="1" baseline="-25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3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8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3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3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8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3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8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9" grpId="0"/>
      <p:bldP spid="102" grpId="0"/>
      <p:bldP spid="104" grpId="0"/>
      <p:bldP spid="106" grpId="0"/>
      <p:bldP spid="109" grpId="0"/>
      <p:bldP spid="110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8640"/>
            <a:ext cx="12192000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Комплексный показатель сохранности дорожной одежды</a:t>
            </a: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14300" r="21448" b="8000"/>
          <a:stretch/>
        </p:blipFill>
        <p:spPr>
          <a:xfrm>
            <a:off x="2711624" y="1037543"/>
            <a:ext cx="676875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2179" t="17481" r="12970" b="10351"/>
          <a:stretch/>
        </p:blipFill>
        <p:spPr>
          <a:xfrm>
            <a:off x="335360" y="2632305"/>
            <a:ext cx="7323876" cy="3811936"/>
          </a:xfrm>
          <a:prstGeom prst="rect">
            <a:avLst/>
          </a:prstGeom>
          <a:noFill/>
          <a:effectLst/>
        </p:spPr>
      </p:pic>
      <p:sp>
        <p:nvSpPr>
          <p:cNvPr id="7" name="Прямоугольник 6"/>
          <p:cNvSpPr/>
          <p:nvPr/>
        </p:nvSpPr>
        <p:spPr>
          <a:xfrm>
            <a:off x="24680" y="188640"/>
            <a:ext cx="12192000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04800" h="203200"/>
          </a:sp3d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Создание комплексных цифровых дефектных </a:t>
            </a:r>
            <a:r>
              <a:rPr lang="ru-RU" sz="18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imes New Roman" panose="02020603050405020304" pitchFamily="18" charset="0"/>
              </a:rPr>
              <a:t>ведомостей</a:t>
            </a:r>
            <a:endParaRPr lang="ru-RU" sz="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/>
          <a:srcRect l="32434" t="56300" r="20630" b="36350"/>
          <a:stretch/>
        </p:blipFill>
        <p:spPr>
          <a:xfrm>
            <a:off x="9671720" y="6635995"/>
            <a:ext cx="2520280" cy="2220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56640" y="657760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1079499"/>
            <a:ext cx="7323876" cy="837333"/>
          </a:xfrm>
          <a:prstGeom prst="rect">
            <a:avLst/>
          </a:prstGeom>
          <a:gradFill>
            <a:gsLst>
              <a:gs pos="24000">
                <a:srgbClr val="DEE7F6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79400"/>
          </a:sp3d>
        </p:spPr>
        <p:txBody>
          <a:bodyPr lIns="0" tIns="0" rIns="0" bIns="0" anchor="ctr"/>
          <a:lstStyle/>
          <a:p>
            <a:pPr algn="ctr"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– повышение достоверности изысканий и качества проектирования, сокращение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сроков подготовки документации на выполнение текущих ремонтов дорожного покрытия</a:t>
            </a:r>
          </a:p>
          <a:p>
            <a:pPr algn="ctr"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09" y="4009030"/>
            <a:ext cx="3652815" cy="243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/>
          <a:stretch/>
        </p:blipFill>
        <p:spPr>
          <a:xfrm>
            <a:off x="8076919" y="980728"/>
            <a:ext cx="3635705" cy="2596255"/>
          </a:xfrm>
          <a:prstGeom prst="rect">
            <a:avLst/>
          </a:prstGeom>
          <a:noFill/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335360" y="2348881"/>
            <a:ext cx="7323876" cy="40953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Calibri" pitchFamily="34" charset="0"/>
              </a:rPr>
              <a:t>Преимущества технологии формирования комплексных цифровых дефектных ведомостей: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ru-RU" altLang="ru-RU" sz="1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Сокращение сроков подготовки документации на выполнении ремонта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endParaRPr lang="ru-RU" alt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Получение объективных и достоверных данных без влияния человеческого фактора</a:t>
            </a: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endParaRPr lang="ru-RU" alt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  <a:p>
            <a:pPr marL="228600" indent="-228600">
              <a:spcBef>
                <a:spcPct val="0"/>
              </a:spcBef>
              <a:buFontTx/>
              <a:buAutoNum type="arabicPeriod"/>
            </a:pP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Оперативность и актуальность проектной документации даже при переносе сроков реализации на следующий сезон</a:t>
            </a:r>
          </a:p>
        </p:txBody>
      </p:sp>
    </p:spTree>
    <p:extLst>
      <p:ext uri="{BB962C8B-B14F-4D97-AF65-F5344CB8AC3E}">
        <p14:creationId xmlns:p14="http://schemas.microsoft.com/office/powerpoint/2010/main" val="365323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22257</TotalTime>
  <Words>682</Words>
  <Application>Microsoft Office PowerPoint</Application>
  <PresentationFormat>Широкоэкранный</PresentationFormat>
  <Paragraphs>139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Times New Roman</vt:lpstr>
      <vt:lpstr>Arial</vt:lpstr>
      <vt:lpstr>Arial Narrow</vt:lpstr>
      <vt:lpstr>Courier New</vt:lpstr>
      <vt:lpstr>Tahoma</vt:lpstr>
      <vt:lpstr>Microsoft YaHei</vt:lpstr>
      <vt:lpstr>Calibri</vt:lpstr>
      <vt:lpstr>Diseño predeterminado</vt:lpstr>
      <vt:lpstr>Инновации в системе управления состоянием автомобильных дорог государственной компании «Автодор» на основе оценки остаточного ресурса дорожных конструкций                                                     Д.А. Целковнев канд. экон. наук               зам. начальника управления мониторинга                технического состояния автомобильных дорог                                        ООО «Автодор-Инжиниринг»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ИННОВАЦИОННОСТЬ И КОМПЛЕКСНОСТЬ – ОСНОВА ТЕХНИЧЕСКОЙ ПОЛИТИКИ  ГОСУДАРСТВЕННОЙ КОМПАНИИ</dc:title>
  <dc:creator>Шамраев Леонид Георгиевич</dc:creator>
  <cp:lastModifiedBy>Admin</cp:lastModifiedBy>
  <cp:revision>296</cp:revision>
  <cp:lastPrinted>2018-05-30T11:11:46Z</cp:lastPrinted>
  <dcterms:modified xsi:type="dcterms:W3CDTF">2018-05-30T20:15:32Z</dcterms:modified>
</cp:coreProperties>
</file>