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338" r:id="rId5"/>
    <p:sldId id="340" r:id="rId6"/>
    <p:sldId id="332" r:id="rId7"/>
    <p:sldId id="333" r:id="rId8"/>
    <p:sldId id="336" r:id="rId9"/>
    <p:sldId id="343" r:id="rId10"/>
    <p:sldId id="335" r:id="rId11"/>
    <p:sldId id="344" r:id="rId12"/>
    <p:sldId id="314" r:id="rId13"/>
    <p:sldId id="330" r:id="rId14"/>
    <p:sldId id="329" r:id="rId15"/>
    <p:sldId id="327" r:id="rId16"/>
    <p:sldId id="345" r:id="rId17"/>
    <p:sldId id="341" r:id="rId18"/>
    <p:sldId id="310" r:id="rId19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D4528"/>
    <a:srgbClr val="0C7A3A"/>
    <a:srgbClr val="9ACD3F"/>
    <a:srgbClr val="57A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540" y="-72"/>
      </p:cViewPr>
      <p:guideLst>
        <p:guide orient="horz" pos="966"/>
        <p:guide pos="4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DECCC-4772-4578-9AD9-045EAF21B39D}" type="doc">
      <dgm:prSet loTypeId="urn:microsoft.com/office/officeart/2005/8/layout/cycle8" loCatId="cycle" qsTypeId="urn:microsoft.com/office/officeart/2005/8/quickstyle/3d1" qsCatId="3D" csTypeId="urn:microsoft.com/office/officeart/2005/8/colors/accent3_4" csCatId="accent3" phldr="1"/>
      <dgm:spPr/>
    </dgm:pt>
    <dgm:pt modelId="{DBD39423-CF0C-4D7C-A1B2-ED9A2C5F61DC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Кредиты для бизнеса</a:t>
          </a:r>
          <a:endParaRPr lang="ru-RU" sz="1100" b="1" dirty="0">
            <a:solidFill>
              <a:schemeClr val="tx1"/>
            </a:solidFill>
          </a:endParaRPr>
        </a:p>
      </dgm:t>
    </dgm:pt>
    <dgm:pt modelId="{2B6CEBC6-4B54-4334-8050-F7E12BE415D3}" type="parTrans" cxnId="{B5B5154E-41BC-48C8-9806-DC7435DC9CC3}">
      <dgm:prSet/>
      <dgm:spPr/>
      <dgm:t>
        <a:bodyPr/>
        <a:lstStyle/>
        <a:p>
          <a:endParaRPr lang="ru-RU"/>
        </a:p>
      </dgm:t>
    </dgm:pt>
    <dgm:pt modelId="{EDDB4C70-C953-4B7D-BAF2-1FB6DEC7877C}" type="sibTrans" cxnId="{B5B5154E-41BC-48C8-9806-DC7435DC9CC3}">
      <dgm:prSet/>
      <dgm:spPr/>
      <dgm:t>
        <a:bodyPr/>
        <a:lstStyle/>
        <a:p>
          <a:endParaRPr lang="ru-RU"/>
        </a:p>
      </dgm:t>
    </dgm:pt>
    <dgm:pt modelId="{0B73C344-FF42-46C5-BDE7-6663E1565F28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Партнерская поддержка</a:t>
          </a:r>
          <a:endParaRPr lang="ru-RU" sz="1100" b="1" dirty="0">
            <a:solidFill>
              <a:schemeClr val="tx1"/>
            </a:solidFill>
          </a:endParaRPr>
        </a:p>
      </dgm:t>
    </dgm:pt>
    <dgm:pt modelId="{2C1B56C6-0074-4415-893F-8CDFCCA3B79A}" type="parTrans" cxnId="{EB63C54C-28D2-4C8A-9534-6079E5C8AE88}">
      <dgm:prSet/>
      <dgm:spPr/>
      <dgm:t>
        <a:bodyPr/>
        <a:lstStyle/>
        <a:p>
          <a:endParaRPr lang="ru-RU"/>
        </a:p>
      </dgm:t>
    </dgm:pt>
    <dgm:pt modelId="{CE7E5377-094E-4064-912A-79BF7E374CB0}" type="sibTrans" cxnId="{EB63C54C-28D2-4C8A-9534-6079E5C8AE88}">
      <dgm:prSet/>
      <dgm:spPr/>
      <dgm:t>
        <a:bodyPr/>
        <a:lstStyle/>
        <a:p>
          <a:endParaRPr lang="ru-RU"/>
        </a:p>
      </dgm:t>
    </dgm:pt>
    <dgm:pt modelId="{3E15CCF3-113E-45D1-AC9E-6CDBEBFACF26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</a:rPr>
            <a:t>Комплексное банковское обслуживание</a:t>
          </a:r>
          <a:endParaRPr lang="ru-RU" sz="1100" dirty="0">
            <a:solidFill>
              <a:schemeClr val="tx1"/>
            </a:solidFill>
          </a:endParaRPr>
        </a:p>
      </dgm:t>
    </dgm:pt>
    <dgm:pt modelId="{173EAE6B-F35B-413C-B11B-09E886D91C2A}" type="parTrans" cxnId="{D4493719-097E-4174-891F-47A6E97735C9}">
      <dgm:prSet/>
      <dgm:spPr/>
      <dgm:t>
        <a:bodyPr/>
        <a:lstStyle/>
        <a:p>
          <a:endParaRPr lang="ru-RU"/>
        </a:p>
      </dgm:t>
    </dgm:pt>
    <dgm:pt modelId="{ED049009-4038-40B5-9D86-DC650E2577A8}" type="sibTrans" cxnId="{D4493719-097E-4174-891F-47A6E97735C9}">
      <dgm:prSet/>
      <dgm:spPr/>
      <dgm:t>
        <a:bodyPr/>
        <a:lstStyle/>
        <a:p>
          <a:endParaRPr lang="ru-RU"/>
        </a:p>
      </dgm:t>
    </dgm:pt>
    <dgm:pt modelId="{E7041C76-C698-461E-90DC-D9C8BAD10A77}" type="pres">
      <dgm:prSet presAssocID="{7FFDECCC-4772-4578-9AD9-045EAF21B39D}" presName="compositeShape" presStyleCnt="0">
        <dgm:presLayoutVars>
          <dgm:chMax val="7"/>
          <dgm:dir/>
          <dgm:resizeHandles val="exact"/>
        </dgm:presLayoutVars>
      </dgm:prSet>
      <dgm:spPr/>
    </dgm:pt>
    <dgm:pt modelId="{8D4C3E21-7285-49BB-8F56-1B23195F1067}" type="pres">
      <dgm:prSet presAssocID="{7FFDECCC-4772-4578-9AD9-045EAF21B39D}" presName="wedge1" presStyleLbl="node1" presStyleIdx="0" presStyleCnt="3"/>
      <dgm:spPr/>
      <dgm:t>
        <a:bodyPr/>
        <a:lstStyle/>
        <a:p>
          <a:endParaRPr lang="ru-RU"/>
        </a:p>
      </dgm:t>
    </dgm:pt>
    <dgm:pt modelId="{F1B14907-F063-4508-B2E5-FBAC91013A41}" type="pres">
      <dgm:prSet presAssocID="{7FFDECCC-4772-4578-9AD9-045EAF21B39D}" presName="dummy1a" presStyleCnt="0"/>
      <dgm:spPr/>
    </dgm:pt>
    <dgm:pt modelId="{924997B8-9E39-4822-9340-DA398437F5CC}" type="pres">
      <dgm:prSet presAssocID="{7FFDECCC-4772-4578-9AD9-045EAF21B39D}" presName="dummy1b" presStyleCnt="0"/>
      <dgm:spPr/>
    </dgm:pt>
    <dgm:pt modelId="{2D5D4F35-5293-4F29-A16A-BC79B2B4683A}" type="pres">
      <dgm:prSet presAssocID="{7FFDECCC-4772-4578-9AD9-045EAF21B39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60D31-7053-4CF1-ACB7-F76A27A29C70}" type="pres">
      <dgm:prSet presAssocID="{7FFDECCC-4772-4578-9AD9-045EAF21B39D}" presName="wedge2" presStyleLbl="node1" presStyleIdx="1" presStyleCnt="3"/>
      <dgm:spPr/>
      <dgm:t>
        <a:bodyPr/>
        <a:lstStyle/>
        <a:p>
          <a:endParaRPr lang="ru-RU"/>
        </a:p>
      </dgm:t>
    </dgm:pt>
    <dgm:pt modelId="{6D232E44-CA68-455E-A770-19ABBDAF54EC}" type="pres">
      <dgm:prSet presAssocID="{7FFDECCC-4772-4578-9AD9-045EAF21B39D}" presName="dummy2a" presStyleCnt="0"/>
      <dgm:spPr/>
    </dgm:pt>
    <dgm:pt modelId="{AF1FC662-FFB8-4A6A-87D2-1CEF40FA9587}" type="pres">
      <dgm:prSet presAssocID="{7FFDECCC-4772-4578-9AD9-045EAF21B39D}" presName="dummy2b" presStyleCnt="0"/>
      <dgm:spPr/>
    </dgm:pt>
    <dgm:pt modelId="{8F72714E-8B8A-449C-9460-33C24FF5C3D2}" type="pres">
      <dgm:prSet presAssocID="{7FFDECCC-4772-4578-9AD9-045EAF21B39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20F70-7F9D-4BD7-839F-4FF219702496}" type="pres">
      <dgm:prSet presAssocID="{7FFDECCC-4772-4578-9AD9-045EAF21B39D}" presName="wedge3" presStyleLbl="node1" presStyleIdx="2" presStyleCnt="3"/>
      <dgm:spPr/>
      <dgm:t>
        <a:bodyPr/>
        <a:lstStyle/>
        <a:p>
          <a:endParaRPr lang="ru-RU"/>
        </a:p>
      </dgm:t>
    </dgm:pt>
    <dgm:pt modelId="{0B53D25F-CD68-4FAC-8175-0B70E086FD57}" type="pres">
      <dgm:prSet presAssocID="{7FFDECCC-4772-4578-9AD9-045EAF21B39D}" presName="dummy3a" presStyleCnt="0"/>
      <dgm:spPr/>
    </dgm:pt>
    <dgm:pt modelId="{376F17AF-B40C-4299-8F94-04DEEC7910B5}" type="pres">
      <dgm:prSet presAssocID="{7FFDECCC-4772-4578-9AD9-045EAF21B39D}" presName="dummy3b" presStyleCnt="0"/>
      <dgm:spPr/>
    </dgm:pt>
    <dgm:pt modelId="{CA2C14AC-6A78-41F3-BBBC-2B4FEFB66800}" type="pres">
      <dgm:prSet presAssocID="{7FFDECCC-4772-4578-9AD9-045EAF21B39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8E8AF-EA88-492A-83FC-1BFB0AEBBDDE}" type="pres">
      <dgm:prSet presAssocID="{EDDB4C70-C953-4B7D-BAF2-1FB6DEC7877C}" presName="arrowWedge1" presStyleLbl="fgSibTrans2D1" presStyleIdx="0" presStyleCnt="3"/>
      <dgm:spPr/>
    </dgm:pt>
    <dgm:pt modelId="{A1AA9819-A37E-49C8-A9C4-3A3B73A2B5AD}" type="pres">
      <dgm:prSet presAssocID="{CE7E5377-094E-4064-912A-79BF7E374CB0}" presName="arrowWedge2" presStyleLbl="fgSibTrans2D1" presStyleIdx="1" presStyleCnt="3"/>
      <dgm:spPr/>
    </dgm:pt>
    <dgm:pt modelId="{362E320A-4359-4045-A4FB-694ACA4A1E4A}" type="pres">
      <dgm:prSet presAssocID="{ED049009-4038-40B5-9D86-DC650E2577A8}" presName="arrowWedge3" presStyleLbl="fgSibTrans2D1" presStyleIdx="2" presStyleCnt="3"/>
      <dgm:spPr/>
    </dgm:pt>
  </dgm:ptLst>
  <dgm:cxnLst>
    <dgm:cxn modelId="{B5B5154E-41BC-48C8-9806-DC7435DC9CC3}" srcId="{7FFDECCC-4772-4578-9AD9-045EAF21B39D}" destId="{DBD39423-CF0C-4D7C-A1B2-ED9A2C5F61DC}" srcOrd="0" destOrd="0" parTransId="{2B6CEBC6-4B54-4334-8050-F7E12BE415D3}" sibTransId="{EDDB4C70-C953-4B7D-BAF2-1FB6DEC7877C}"/>
    <dgm:cxn modelId="{EB63C54C-28D2-4C8A-9534-6079E5C8AE88}" srcId="{7FFDECCC-4772-4578-9AD9-045EAF21B39D}" destId="{0B73C344-FF42-46C5-BDE7-6663E1565F28}" srcOrd="1" destOrd="0" parTransId="{2C1B56C6-0074-4415-893F-8CDFCCA3B79A}" sibTransId="{CE7E5377-094E-4064-912A-79BF7E374CB0}"/>
    <dgm:cxn modelId="{FEC445BA-22F4-465B-913D-FCEB16914996}" type="presOf" srcId="{DBD39423-CF0C-4D7C-A1B2-ED9A2C5F61DC}" destId="{8D4C3E21-7285-49BB-8F56-1B23195F1067}" srcOrd="0" destOrd="0" presId="urn:microsoft.com/office/officeart/2005/8/layout/cycle8"/>
    <dgm:cxn modelId="{46D68162-BAA1-4ED7-B633-559FB445FF25}" type="presOf" srcId="{3E15CCF3-113E-45D1-AC9E-6CDBEBFACF26}" destId="{D4420F70-7F9D-4BD7-839F-4FF219702496}" srcOrd="0" destOrd="0" presId="urn:microsoft.com/office/officeart/2005/8/layout/cycle8"/>
    <dgm:cxn modelId="{C1DDA967-3835-48EE-A299-5B957FF658DD}" type="presOf" srcId="{0B73C344-FF42-46C5-BDE7-6663E1565F28}" destId="{8F72714E-8B8A-449C-9460-33C24FF5C3D2}" srcOrd="1" destOrd="0" presId="urn:microsoft.com/office/officeart/2005/8/layout/cycle8"/>
    <dgm:cxn modelId="{EAD498B0-6E61-43C0-AB77-F598D204676D}" type="presOf" srcId="{7FFDECCC-4772-4578-9AD9-045EAF21B39D}" destId="{E7041C76-C698-461E-90DC-D9C8BAD10A77}" srcOrd="0" destOrd="0" presId="urn:microsoft.com/office/officeart/2005/8/layout/cycle8"/>
    <dgm:cxn modelId="{D971527C-E8AA-4BBC-B1C8-BC380B79616F}" type="presOf" srcId="{3E15CCF3-113E-45D1-AC9E-6CDBEBFACF26}" destId="{CA2C14AC-6A78-41F3-BBBC-2B4FEFB66800}" srcOrd="1" destOrd="0" presId="urn:microsoft.com/office/officeart/2005/8/layout/cycle8"/>
    <dgm:cxn modelId="{D4493719-097E-4174-891F-47A6E97735C9}" srcId="{7FFDECCC-4772-4578-9AD9-045EAF21B39D}" destId="{3E15CCF3-113E-45D1-AC9E-6CDBEBFACF26}" srcOrd="2" destOrd="0" parTransId="{173EAE6B-F35B-413C-B11B-09E886D91C2A}" sibTransId="{ED049009-4038-40B5-9D86-DC650E2577A8}"/>
    <dgm:cxn modelId="{E6F35A23-99B6-4C00-AA9A-B45BE9ABD424}" type="presOf" srcId="{DBD39423-CF0C-4D7C-A1B2-ED9A2C5F61DC}" destId="{2D5D4F35-5293-4F29-A16A-BC79B2B4683A}" srcOrd="1" destOrd="0" presId="urn:microsoft.com/office/officeart/2005/8/layout/cycle8"/>
    <dgm:cxn modelId="{81702522-DCDE-40E7-B80F-98B28DA310A2}" type="presOf" srcId="{0B73C344-FF42-46C5-BDE7-6663E1565F28}" destId="{38360D31-7053-4CF1-ACB7-F76A27A29C70}" srcOrd="0" destOrd="0" presId="urn:microsoft.com/office/officeart/2005/8/layout/cycle8"/>
    <dgm:cxn modelId="{1003DC99-375A-475C-91EE-90D3AC1922AB}" type="presParOf" srcId="{E7041C76-C698-461E-90DC-D9C8BAD10A77}" destId="{8D4C3E21-7285-49BB-8F56-1B23195F1067}" srcOrd="0" destOrd="0" presId="urn:microsoft.com/office/officeart/2005/8/layout/cycle8"/>
    <dgm:cxn modelId="{C00838EF-35D1-4D30-B61A-57310ACC0AB0}" type="presParOf" srcId="{E7041C76-C698-461E-90DC-D9C8BAD10A77}" destId="{F1B14907-F063-4508-B2E5-FBAC91013A41}" srcOrd="1" destOrd="0" presId="urn:microsoft.com/office/officeart/2005/8/layout/cycle8"/>
    <dgm:cxn modelId="{EEFBD466-43C3-4414-B19F-7A78BFF31A7F}" type="presParOf" srcId="{E7041C76-C698-461E-90DC-D9C8BAD10A77}" destId="{924997B8-9E39-4822-9340-DA398437F5CC}" srcOrd="2" destOrd="0" presId="urn:microsoft.com/office/officeart/2005/8/layout/cycle8"/>
    <dgm:cxn modelId="{3E01ED1D-4EA1-4191-8250-6B805DED0EE0}" type="presParOf" srcId="{E7041C76-C698-461E-90DC-D9C8BAD10A77}" destId="{2D5D4F35-5293-4F29-A16A-BC79B2B4683A}" srcOrd="3" destOrd="0" presId="urn:microsoft.com/office/officeart/2005/8/layout/cycle8"/>
    <dgm:cxn modelId="{413689FA-2291-4E27-B542-ABAEACDD41AA}" type="presParOf" srcId="{E7041C76-C698-461E-90DC-D9C8BAD10A77}" destId="{38360D31-7053-4CF1-ACB7-F76A27A29C70}" srcOrd="4" destOrd="0" presId="urn:microsoft.com/office/officeart/2005/8/layout/cycle8"/>
    <dgm:cxn modelId="{26733B11-4D17-4B97-8873-230327FB8C16}" type="presParOf" srcId="{E7041C76-C698-461E-90DC-D9C8BAD10A77}" destId="{6D232E44-CA68-455E-A770-19ABBDAF54EC}" srcOrd="5" destOrd="0" presId="urn:microsoft.com/office/officeart/2005/8/layout/cycle8"/>
    <dgm:cxn modelId="{2E3C6D9D-4A29-4C6D-9585-9207EA24E911}" type="presParOf" srcId="{E7041C76-C698-461E-90DC-D9C8BAD10A77}" destId="{AF1FC662-FFB8-4A6A-87D2-1CEF40FA9587}" srcOrd="6" destOrd="0" presId="urn:microsoft.com/office/officeart/2005/8/layout/cycle8"/>
    <dgm:cxn modelId="{4E649945-2DAC-477F-B75A-BE56F4211CE3}" type="presParOf" srcId="{E7041C76-C698-461E-90DC-D9C8BAD10A77}" destId="{8F72714E-8B8A-449C-9460-33C24FF5C3D2}" srcOrd="7" destOrd="0" presId="urn:microsoft.com/office/officeart/2005/8/layout/cycle8"/>
    <dgm:cxn modelId="{AE425685-EB6D-4DF6-91D2-7AC5F71D0FEA}" type="presParOf" srcId="{E7041C76-C698-461E-90DC-D9C8BAD10A77}" destId="{D4420F70-7F9D-4BD7-839F-4FF219702496}" srcOrd="8" destOrd="0" presId="urn:microsoft.com/office/officeart/2005/8/layout/cycle8"/>
    <dgm:cxn modelId="{A0EE2B5A-5FA9-41CA-BBD2-7D58A864172F}" type="presParOf" srcId="{E7041C76-C698-461E-90DC-D9C8BAD10A77}" destId="{0B53D25F-CD68-4FAC-8175-0B70E086FD57}" srcOrd="9" destOrd="0" presId="urn:microsoft.com/office/officeart/2005/8/layout/cycle8"/>
    <dgm:cxn modelId="{DE17524C-955A-49CF-B284-FE4F191AEF84}" type="presParOf" srcId="{E7041C76-C698-461E-90DC-D9C8BAD10A77}" destId="{376F17AF-B40C-4299-8F94-04DEEC7910B5}" srcOrd="10" destOrd="0" presId="urn:microsoft.com/office/officeart/2005/8/layout/cycle8"/>
    <dgm:cxn modelId="{7403A1EA-CA90-48AB-990E-B20A8E7EE58A}" type="presParOf" srcId="{E7041C76-C698-461E-90DC-D9C8BAD10A77}" destId="{CA2C14AC-6A78-41F3-BBBC-2B4FEFB66800}" srcOrd="11" destOrd="0" presId="urn:microsoft.com/office/officeart/2005/8/layout/cycle8"/>
    <dgm:cxn modelId="{8581BE1A-75A9-46EB-BCE8-D45616B20317}" type="presParOf" srcId="{E7041C76-C698-461E-90DC-D9C8BAD10A77}" destId="{AE18E8AF-EA88-492A-83FC-1BFB0AEBBDDE}" srcOrd="12" destOrd="0" presId="urn:microsoft.com/office/officeart/2005/8/layout/cycle8"/>
    <dgm:cxn modelId="{BC52648F-13C7-496C-87D8-5649C42DF9CD}" type="presParOf" srcId="{E7041C76-C698-461E-90DC-D9C8BAD10A77}" destId="{A1AA9819-A37E-49C8-A9C4-3A3B73A2B5AD}" srcOrd="13" destOrd="0" presId="urn:microsoft.com/office/officeart/2005/8/layout/cycle8"/>
    <dgm:cxn modelId="{B957FFC8-53BE-43B2-9243-D5997CA8F259}" type="presParOf" srcId="{E7041C76-C698-461E-90DC-D9C8BAD10A77}" destId="{362E320A-4359-4045-A4FB-694ACA4A1E4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7C297-10E9-4047-8F97-54FC982C546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57E5C0-49E2-4EFB-8CDD-EA68159CF1A8}">
      <dgm:prSet/>
      <dgm:spPr/>
      <dgm:t>
        <a:bodyPr/>
        <a:lstStyle/>
        <a:p>
          <a:endParaRPr lang="ru-RU"/>
        </a:p>
      </dgm:t>
    </dgm:pt>
    <dgm:pt modelId="{25AFD163-D212-4F59-8C15-A089B3550983}" type="parTrans" cxnId="{EFE9F600-3A50-43CF-85DF-A69DB5D815BA}">
      <dgm:prSet/>
      <dgm:spPr/>
      <dgm:t>
        <a:bodyPr/>
        <a:lstStyle/>
        <a:p>
          <a:endParaRPr lang="ru-RU"/>
        </a:p>
      </dgm:t>
    </dgm:pt>
    <dgm:pt modelId="{F978F8D6-58AE-4457-8B5C-68632201ED59}" type="sibTrans" cxnId="{EFE9F600-3A50-43CF-85DF-A69DB5D815B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2A8DDD01-A781-4AAA-9370-63622F0F08D5}">
      <dgm:prSet phldrT="[Текст]" phldr="1"/>
      <dgm:spPr/>
      <dgm:t>
        <a:bodyPr/>
        <a:lstStyle/>
        <a:p>
          <a:endParaRPr lang="ru-RU"/>
        </a:p>
      </dgm:t>
    </dgm:pt>
    <dgm:pt modelId="{F35D6732-A15E-4070-A967-66E982B3F3BB}" type="parTrans" cxnId="{A1468BA8-386B-4D1D-BDE6-3628C4FF2477}">
      <dgm:prSet/>
      <dgm:spPr/>
      <dgm:t>
        <a:bodyPr/>
        <a:lstStyle/>
        <a:p>
          <a:endParaRPr lang="ru-RU"/>
        </a:p>
      </dgm:t>
    </dgm:pt>
    <dgm:pt modelId="{430A5FE1-2DA5-48BE-850D-5B3AD7FD74D1}" type="sibTrans" cxnId="{A1468BA8-386B-4D1D-BDE6-3628C4FF247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8DDB746F-A4CD-48CC-8D07-16144AC08DA0}">
      <dgm:prSet phldrT="[Текст]" phldr="1"/>
      <dgm:spPr/>
      <dgm:t>
        <a:bodyPr/>
        <a:lstStyle/>
        <a:p>
          <a:endParaRPr lang="ru-RU"/>
        </a:p>
      </dgm:t>
    </dgm:pt>
    <dgm:pt modelId="{0CA05112-6A11-414F-BEC1-D52177D546EF}" type="parTrans" cxnId="{4CDFFB50-2C84-4971-B205-21817F891979}">
      <dgm:prSet/>
      <dgm:spPr/>
      <dgm:t>
        <a:bodyPr/>
        <a:lstStyle/>
        <a:p>
          <a:endParaRPr lang="ru-RU"/>
        </a:p>
      </dgm:t>
    </dgm:pt>
    <dgm:pt modelId="{F169FC4D-19A7-48F2-A58E-A008A822F4D8}" type="sibTrans" cxnId="{4CDFFB50-2C84-4971-B205-21817F89197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D035B379-83EE-4E17-AB86-2E4DA75E7F36}">
      <dgm:prSet phldrT="[Текст]" phldr="1"/>
      <dgm:spPr/>
      <dgm:t>
        <a:bodyPr/>
        <a:lstStyle/>
        <a:p>
          <a:endParaRPr lang="ru-RU"/>
        </a:p>
      </dgm:t>
    </dgm:pt>
    <dgm:pt modelId="{3FF6470C-D55D-42FD-B73B-06303340EC92}" type="parTrans" cxnId="{04EBC8FE-221E-4845-B268-35831E36310E}">
      <dgm:prSet/>
      <dgm:spPr/>
      <dgm:t>
        <a:bodyPr/>
        <a:lstStyle/>
        <a:p>
          <a:endParaRPr lang="ru-RU"/>
        </a:p>
      </dgm:t>
    </dgm:pt>
    <dgm:pt modelId="{6D0ACFC7-2A02-4EA7-8C43-02F5B6BE7DD9}" type="sibTrans" cxnId="{04EBC8FE-221E-4845-B268-35831E36310E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1714A706-5290-4E62-A8F4-331A85EBB62C}" type="pres">
      <dgm:prSet presAssocID="{5487C297-10E9-4047-8F97-54FC982C54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6CD5442-1161-4FFF-9026-C34529D6AD26}" type="pres">
      <dgm:prSet presAssocID="{5487C297-10E9-4047-8F97-54FC982C546F}" presName="Name1" presStyleCnt="0"/>
      <dgm:spPr/>
    </dgm:pt>
    <dgm:pt modelId="{C9DD0F04-5EB6-4873-BDB6-76AEF4C7AC9F}" type="pres">
      <dgm:prSet presAssocID="{F978F8D6-58AE-4457-8B5C-68632201ED59}" presName="picture_1" presStyleCnt="0"/>
      <dgm:spPr/>
    </dgm:pt>
    <dgm:pt modelId="{C4BEBC55-F1C8-4CF8-848E-B9966B8FDC75}" type="pres">
      <dgm:prSet presAssocID="{F978F8D6-58AE-4457-8B5C-68632201ED59}" presName="pictureRepeatNode" presStyleLbl="alignImgPlace1" presStyleIdx="0" presStyleCnt="4" custScaleX="49631" custScaleY="49828" custLinFactNeighborX="3729" custLinFactNeighborY="283"/>
      <dgm:spPr/>
      <dgm:t>
        <a:bodyPr/>
        <a:lstStyle/>
        <a:p>
          <a:endParaRPr lang="ru-RU"/>
        </a:p>
      </dgm:t>
    </dgm:pt>
    <dgm:pt modelId="{11358120-B7BA-42F3-9269-FA274D469988}" type="pres">
      <dgm:prSet presAssocID="{5657E5C0-49E2-4EFB-8CDD-EA68159CF1A8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66F44-5260-42FC-B432-DB7F71ACA10D}" type="pres">
      <dgm:prSet presAssocID="{430A5FE1-2DA5-48BE-850D-5B3AD7FD74D1}" presName="picture_2" presStyleCnt="0"/>
      <dgm:spPr/>
    </dgm:pt>
    <dgm:pt modelId="{313C75BA-46AA-490E-A3BA-9D61CFEAEEDE}" type="pres">
      <dgm:prSet presAssocID="{430A5FE1-2DA5-48BE-850D-5B3AD7FD74D1}" presName="pictureRepeatNode" presStyleLbl="alignImgPlace1" presStyleIdx="1" presStyleCnt="4" custScaleX="180084" custScaleY="180801"/>
      <dgm:spPr/>
      <dgm:t>
        <a:bodyPr/>
        <a:lstStyle/>
        <a:p>
          <a:endParaRPr lang="ru-RU"/>
        </a:p>
      </dgm:t>
    </dgm:pt>
    <dgm:pt modelId="{5E749413-8EC0-442B-BADF-32E8DB24541D}" type="pres">
      <dgm:prSet presAssocID="{2A8DDD01-A781-4AAA-9370-63622F0F08D5}" presName="line_2" presStyleLbl="parChTrans1D1" presStyleIdx="0" presStyleCnt="3"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0B97C4CB-371A-4DC6-A878-94A300363FD7}" type="pres">
      <dgm:prSet presAssocID="{2A8DDD01-A781-4AAA-9370-63622F0F08D5}" presName="textparent_2" presStyleLbl="node1" presStyleIdx="0" presStyleCnt="0"/>
      <dgm:spPr/>
    </dgm:pt>
    <dgm:pt modelId="{C0305F89-9D23-4D5D-A765-F8630B65BA8B}" type="pres">
      <dgm:prSet presAssocID="{2A8DDD01-A781-4AAA-9370-63622F0F08D5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349DB-AEF3-43CE-ABEA-A671EE38C76D}" type="pres">
      <dgm:prSet presAssocID="{F169FC4D-19A7-48F2-A58E-A008A822F4D8}" presName="picture_3" presStyleCnt="0"/>
      <dgm:spPr/>
    </dgm:pt>
    <dgm:pt modelId="{06B15FC9-2312-462E-8EA4-68D3DA18D789}" type="pres">
      <dgm:prSet presAssocID="{F169FC4D-19A7-48F2-A58E-A008A822F4D8}" presName="pictureRepeatNode" presStyleLbl="alignImgPlace1" presStyleIdx="2" presStyleCnt="4" custScaleX="174301" custScaleY="171149"/>
      <dgm:spPr/>
      <dgm:t>
        <a:bodyPr/>
        <a:lstStyle/>
        <a:p>
          <a:endParaRPr lang="ru-RU"/>
        </a:p>
      </dgm:t>
    </dgm:pt>
    <dgm:pt modelId="{DE5A7ACE-A50F-40F6-83DC-9ABC5B4F6C3C}" type="pres">
      <dgm:prSet presAssocID="{8DDB746F-A4CD-48CC-8D07-16144AC08DA0}" presName="line_3" presStyleLbl="parChTrans1D1" presStyleIdx="1" presStyleCnt="3"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53827BC0-C979-4D34-9514-9CF09B9AA156}" type="pres">
      <dgm:prSet presAssocID="{8DDB746F-A4CD-48CC-8D07-16144AC08DA0}" presName="textparent_3" presStyleLbl="node1" presStyleIdx="0" presStyleCnt="0"/>
      <dgm:spPr/>
    </dgm:pt>
    <dgm:pt modelId="{D686E93F-9F69-471E-957F-83B8ABD050C2}" type="pres">
      <dgm:prSet presAssocID="{8DDB746F-A4CD-48CC-8D07-16144AC08DA0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8EE79-5196-4A1A-B320-5922625D1D4E}" type="pres">
      <dgm:prSet presAssocID="{6D0ACFC7-2A02-4EA7-8C43-02F5B6BE7DD9}" presName="picture_4" presStyleCnt="0"/>
      <dgm:spPr/>
    </dgm:pt>
    <dgm:pt modelId="{2866B169-B71E-4232-8B19-87E15F3EB741}" type="pres">
      <dgm:prSet presAssocID="{6D0ACFC7-2A02-4EA7-8C43-02F5B6BE7DD9}" presName="pictureRepeatNode" presStyleLbl="alignImgPlace1" presStyleIdx="3" presStyleCnt="4" custScaleX="169972" custScaleY="177745" custLinFactNeighborX="13207" custLinFactNeighborY="81"/>
      <dgm:spPr/>
      <dgm:t>
        <a:bodyPr/>
        <a:lstStyle/>
        <a:p>
          <a:endParaRPr lang="ru-RU"/>
        </a:p>
      </dgm:t>
    </dgm:pt>
    <dgm:pt modelId="{8EF1BB5D-C779-4470-9ADC-E8876E35E9CE}" type="pres">
      <dgm:prSet presAssocID="{D035B379-83EE-4E17-AB86-2E4DA75E7F36}" presName="line_4" presStyleLbl="parChTrans1D1" presStyleIdx="2" presStyleCnt="3"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824D8FEC-DD26-4AE6-9D87-18866EFFC889}" type="pres">
      <dgm:prSet presAssocID="{D035B379-83EE-4E17-AB86-2E4DA75E7F36}" presName="textparent_4" presStyleLbl="node1" presStyleIdx="0" presStyleCnt="0"/>
      <dgm:spPr/>
    </dgm:pt>
    <dgm:pt modelId="{E7025C3A-FECA-48A3-A9EC-84C9D6ACB6DE}" type="pres">
      <dgm:prSet presAssocID="{D035B379-83EE-4E17-AB86-2E4DA75E7F36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468BA8-386B-4D1D-BDE6-3628C4FF2477}" srcId="{5487C297-10E9-4047-8F97-54FC982C546F}" destId="{2A8DDD01-A781-4AAA-9370-63622F0F08D5}" srcOrd="1" destOrd="0" parTransId="{F35D6732-A15E-4070-A967-66E982B3F3BB}" sibTransId="{430A5FE1-2DA5-48BE-850D-5B3AD7FD74D1}"/>
    <dgm:cxn modelId="{6FA5471B-6F95-4448-8A21-514A9B8EE8EC}" type="presOf" srcId="{F169FC4D-19A7-48F2-A58E-A008A822F4D8}" destId="{06B15FC9-2312-462E-8EA4-68D3DA18D789}" srcOrd="0" destOrd="0" presId="urn:microsoft.com/office/officeart/2008/layout/CircularPictureCallout"/>
    <dgm:cxn modelId="{37706C2A-9467-40CE-87F1-D0D246AE59BE}" type="presOf" srcId="{430A5FE1-2DA5-48BE-850D-5B3AD7FD74D1}" destId="{313C75BA-46AA-490E-A3BA-9D61CFEAEEDE}" srcOrd="0" destOrd="0" presId="urn:microsoft.com/office/officeart/2008/layout/CircularPictureCallout"/>
    <dgm:cxn modelId="{C9B16751-4831-4B28-B27B-D7C6AA2CF5A9}" type="presOf" srcId="{5487C297-10E9-4047-8F97-54FC982C546F}" destId="{1714A706-5290-4E62-A8F4-331A85EBB62C}" srcOrd="0" destOrd="0" presId="urn:microsoft.com/office/officeart/2008/layout/CircularPictureCallout"/>
    <dgm:cxn modelId="{7243BE5D-0B0F-4B69-B8A1-546AE1009061}" type="presOf" srcId="{2A8DDD01-A781-4AAA-9370-63622F0F08D5}" destId="{C0305F89-9D23-4D5D-A765-F8630B65BA8B}" srcOrd="0" destOrd="0" presId="urn:microsoft.com/office/officeart/2008/layout/CircularPictureCallout"/>
    <dgm:cxn modelId="{ACBE7C6D-6447-4C3C-9A55-0E077F3DAF1F}" type="presOf" srcId="{6D0ACFC7-2A02-4EA7-8C43-02F5B6BE7DD9}" destId="{2866B169-B71E-4232-8B19-87E15F3EB741}" srcOrd="0" destOrd="0" presId="urn:microsoft.com/office/officeart/2008/layout/CircularPictureCallout"/>
    <dgm:cxn modelId="{8B30BFD1-5D10-4B02-99C2-F0CA22BB49C2}" type="presOf" srcId="{D035B379-83EE-4E17-AB86-2E4DA75E7F36}" destId="{E7025C3A-FECA-48A3-A9EC-84C9D6ACB6DE}" srcOrd="0" destOrd="0" presId="urn:microsoft.com/office/officeart/2008/layout/CircularPictureCallout"/>
    <dgm:cxn modelId="{F67526E3-30F3-423B-9603-08FFFE3DDEDB}" type="presOf" srcId="{F978F8D6-58AE-4457-8B5C-68632201ED59}" destId="{C4BEBC55-F1C8-4CF8-848E-B9966B8FDC75}" srcOrd="0" destOrd="0" presId="urn:microsoft.com/office/officeart/2008/layout/CircularPictureCallout"/>
    <dgm:cxn modelId="{04EBC8FE-221E-4845-B268-35831E36310E}" srcId="{5487C297-10E9-4047-8F97-54FC982C546F}" destId="{D035B379-83EE-4E17-AB86-2E4DA75E7F36}" srcOrd="3" destOrd="0" parTransId="{3FF6470C-D55D-42FD-B73B-06303340EC92}" sibTransId="{6D0ACFC7-2A02-4EA7-8C43-02F5B6BE7DD9}"/>
    <dgm:cxn modelId="{EFE9F600-3A50-43CF-85DF-A69DB5D815BA}" srcId="{5487C297-10E9-4047-8F97-54FC982C546F}" destId="{5657E5C0-49E2-4EFB-8CDD-EA68159CF1A8}" srcOrd="0" destOrd="0" parTransId="{25AFD163-D212-4F59-8C15-A089B3550983}" sibTransId="{F978F8D6-58AE-4457-8B5C-68632201ED59}"/>
    <dgm:cxn modelId="{4CDFFB50-2C84-4971-B205-21817F891979}" srcId="{5487C297-10E9-4047-8F97-54FC982C546F}" destId="{8DDB746F-A4CD-48CC-8D07-16144AC08DA0}" srcOrd="2" destOrd="0" parTransId="{0CA05112-6A11-414F-BEC1-D52177D546EF}" sibTransId="{F169FC4D-19A7-48F2-A58E-A008A822F4D8}"/>
    <dgm:cxn modelId="{5AAFE75A-3662-466C-A3C5-37BF37EB9D5C}" type="presOf" srcId="{8DDB746F-A4CD-48CC-8D07-16144AC08DA0}" destId="{D686E93F-9F69-471E-957F-83B8ABD050C2}" srcOrd="0" destOrd="0" presId="urn:microsoft.com/office/officeart/2008/layout/CircularPictureCallout"/>
    <dgm:cxn modelId="{14A0E0DD-9E51-4B49-B82C-643161252B88}" type="presOf" srcId="{5657E5C0-49E2-4EFB-8CDD-EA68159CF1A8}" destId="{11358120-B7BA-42F3-9269-FA274D469988}" srcOrd="0" destOrd="0" presId="urn:microsoft.com/office/officeart/2008/layout/CircularPictureCallout"/>
    <dgm:cxn modelId="{344F925C-4FC5-4AC4-B6C8-40134A89D3B7}" type="presParOf" srcId="{1714A706-5290-4E62-A8F4-331A85EBB62C}" destId="{D6CD5442-1161-4FFF-9026-C34529D6AD26}" srcOrd="0" destOrd="0" presId="urn:microsoft.com/office/officeart/2008/layout/CircularPictureCallout"/>
    <dgm:cxn modelId="{7BBD22E6-386E-4A48-91B1-723324795322}" type="presParOf" srcId="{D6CD5442-1161-4FFF-9026-C34529D6AD26}" destId="{C9DD0F04-5EB6-4873-BDB6-76AEF4C7AC9F}" srcOrd="0" destOrd="0" presId="urn:microsoft.com/office/officeart/2008/layout/CircularPictureCallout"/>
    <dgm:cxn modelId="{5DE0F061-7844-4F13-929A-A6C59699E757}" type="presParOf" srcId="{C9DD0F04-5EB6-4873-BDB6-76AEF4C7AC9F}" destId="{C4BEBC55-F1C8-4CF8-848E-B9966B8FDC75}" srcOrd="0" destOrd="0" presId="urn:microsoft.com/office/officeart/2008/layout/CircularPictureCallout"/>
    <dgm:cxn modelId="{DDDAD3A5-E203-4B13-82E0-549E6921B297}" type="presParOf" srcId="{D6CD5442-1161-4FFF-9026-C34529D6AD26}" destId="{11358120-B7BA-42F3-9269-FA274D469988}" srcOrd="1" destOrd="0" presId="urn:microsoft.com/office/officeart/2008/layout/CircularPictureCallout"/>
    <dgm:cxn modelId="{22D4C44B-9916-47B5-92DC-D2A48537D894}" type="presParOf" srcId="{D6CD5442-1161-4FFF-9026-C34529D6AD26}" destId="{B5166F44-5260-42FC-B432-DB7F71ACA10D}" srcOrd="2" destOrd="0" presId="urn:microsoft.com/office/officeart/2008/layout/CircularPictureCallout"/>
    <dgm:cxn modelId="{82DA299E-74AF-4E87-8A8E-405BF1F2E750}" type="presParOf" srcId="{B5166F44-5260-42FC-B432-DB7F71ACA10D}" destId="{313C75BA-46AA-490E-A3BA-9D61CFEAEEDE}" srcOrd="0" destOrd="0" presId="urn:microsoft.com/office/officeart/2008/layout/CircularPictureCallout"/>
    <dgm:cxn modelId="{FDEFF270-A779-46F5-B024-06D24A0D093C}" type="presParOf" srcId="{D6CD5442-1161-4FFF-9026-C34529D6AD26}" destId="{5E749413-8EC0-442B-BADF-32E8DB24541D}" srcOrd="3" destOrd="0" presId="urn:microsoft.com/office/officeart/2008/layout/CircularPictureCallout"/>
    <dgm:cxn modelId="{768206A9-102D-4E79-B655-502854290809}" type="presParOf" srcId="{D6CD5442-1161-4FFF-9026-C34529D6AD26}" destId="{0B97C4CB-371A-4DC6-A878-94A300363FD7}" srcOrd="4" destOrd="0" presId="urn:microsoft.com/office/officeart/2008/layout/CircularPictureCallout"/>
    <dgm:cxn modelId="{6778462A-5F2E-4C9E-9A1C-A85BEA495598}" type="presParOf" srcId="{0B97C4CB-371A-4DC6-A878-94A300363FD7}" destId="{C0305F89-9D23-4D5D-A765-F8630B65BA8B}" srcOrd="0" destOrd="0" presId="urn:microsoft.com/office/officeart/2008/layout/CircularPictureCallout"/>
    <dgm:cxn modelId="{10921542-F463-4084-A219-27C32C743EF1}" type="presParOf" srcId="{D6CD5442-1161-4FFF-9026-C34529D6AD26}" destId="{67F349DB-AEF3-43CE-ABEA-A671EE38C76D}" srcOrd="5" destOrd="0" presId="urn:microsoft.com/office/officeart/2008/layout/CircularPictureCallout"/>
    <dgm:cxn modelId="{E41F5D00-BEB0-44F3-9EC2-838151BF1E4D}" type="presParOf" srcId="{67F349DB-AEF3-43CE-ABEA-A671EE38C76D}" destId="{06B15FC9-2312-462E-8EA4-68D3DA18D789}" srcOrd="0" destOrd="0" presId="urn:microsoft.com/office/officeart/2008/layout/CircularPictureCallout"/>
    <dgm:cxn modelId="{D8B673E4-D184-4724-9C7B-A1DD5B5E7BA9}" type="presParOf" srcId="{D6CD5442-1161-4FFF-9026-C34529D6AD26}" destId="{DE5A7ACE-A50F-40F6-83DC-9ABC5B4F6C3C}" srcOrd="6" destOrd="0" presId="urn:microsoft.com/office/officeart/2008/layout/CircularPictureCallout"/>
    <dgm:cxn modelId="{4AC9FE6F-CBEB-4C45-9A00-ED5354526E94}" type="presParOf" srcId="{D6CD5442-1161-4FFF-9026-C34529D6AD26}" destId="{53827BC0-C979-4D34-9514-9CF09B9AA156}" srcOrd="7" destOrd="0" presId="urn:microsoft.com/office/officeart/2008/layout/CircularPictureCallout"/>
    <dgm:cxn modelId="{4AE69B40-FA69-4C1D-8993-5C5112B810C9}" type="presParOf" srcId="{53827BC0-C979-4D34-9514-9CF09B9AA156}" destId="{D686E93F-9F69-471E-957F-83B8ABD050C2}" srcOrd="0" destOrd="0" presId="urn:microsoft.com/office/officeart/2008/layout/CircularPictureCallout"/>
    <dgm:cxn modelId="{AFD735E1-E347-4EFA-B6AF-6396F6CCBE07}" type="presParOf" srcId="{D6CD5442-1161-4FFF-9026-C34529D6AD26}" destId="{10C8EE79-5196-4A1A-B320-5922625D1D4E}" srcOrd="8" destOrd="0" presId="urn:microsoft.com/office/officeart/2008/layout/CircularPictureCallout"/>
    <dgm:cxn modelId="{F97E3376-2938-4D77-B83A-7CA49A3AB55C}" type="presParOf" srcId="{10C8EE79-5196-4A1A-B320-5922625D1D4E}" destId="{2866B169-B71E-4232-8B19-87E15F3EB741}" srcOrd="0" destOrd="0" presId="urn:microsoft.com/office/officeart/2008/layout/CircularPictureCallout"/>
    <dgm:cxn modelId="{3DF64A08-7DA2-4269-9615-A5FD26442507}" type="presParOf" srcId="{D6CD5442-1161-4FFF-9026-C34529D6AD26}" destId="{8EF1BB5D-C779-4470-9ADC-E8876E35E9CE}" srcOrd="9" destOrd="0" presId="urn:microsoft.com/office/officeart/2008/layout/CircularPictureCallout"/>
    <dgm:cxn modelId="{37162342-4A5A-48CA-9723-3AF8F45386AC}" type="presParOf" srcId="{D6CD5442-1161-4FFF-9026-C34529D6AD26}" destId="{824D8FEC-DD26-4AE6-9D87-18866EFFC889}" srcOrd="10" destOrd="0" presId="urn:microsoft.com/office/officeart/2008/layout/CircularPictureCallout"/>
    <dgm:cxn modelId="{DF9E3472-F8C2-4999-8281-9BAF457E66A4}" type="presParOf" srcId="{824D8FEC-DD26-4AE6-9D87-18866EFFC889}" destId="{E7025C3A-FECA-48A3-A9EC-84C9D6ACB6D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785D5A-C38D-42D8-BD32-B55F11DBE1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A413E0D-0CC1-4BF7-9F77-9B593412D020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Льготные кредитные программы для бизнеса</a:t>
          </a:r>
          <a:endParaRPr lang="ru-RU" b="1" dirty="0"/>
        </a:p>
      </dgm:t>
    </dgm:pt>
    <dgm:pt modelId="{72EEAA86-BB5A-4E93-95A5-E2657F62043E}" type="parTrans" cxnId="{9B40CA9D-9B04-485E-94DE-3697421F4ACB}">
      <dgm:prSet/>
      <dgm:spPr/>
      <dgm:t>
        <a:bodyPr/>
        <a:lstStyle/>
        <a:p>
          <a:endParaRPr lang="ru-RU" b="1"/>
        </a:p>
      </dgm:t>
    </dgm:pt>
    <dgm:pt modelId="{FD570C42-BA2D-4788-9965-60745AAE717D}" type="sibTrans" cxnId="{9B40CA9D-9B04-485E-94DE-3697421F4ACB}">
      <dgm:prSet/>
      <dgm:spPr/>
      <dgm:t>
        <a:bodyPr/>
        <a:lstStyle/>
        <a:p>
          <a:endParaRPr lang="ru-RU" b="1"/>
        </a:p>
      </dgm:t>
    </dgm:pt>
    <dgm:pt modelId="{F2D13175-9604-4C90-9560-F9E50C610AB6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Льготные условия приобретения основных средств</a:t>
          </a:r>
          <a:endParaRPr lang="ru-RU" b="1" dirty="0"/>
        </a:p>
      </dgm:t>
    </dgm:pt>
    <dgm:pt modelId="{E9C47E70-D984-4164-B3B6-B5179D46D407}" type="parTrans" cxnId="{CF635F21-853C-426B-91BF-94C03F8AABC0}">
      <dgm:prSet/>
      <dgm:spPr/>
      <dgm:t>
        <a:bodyPr/>
        <a:lstStyle/>
        <a:p>
          <a:endParaRPr lang="ru-RU" b="1"/>
        </a:p>
      </dgm:t>
    </dgm:pt>
    <dgm:pt modelId="{F8D46B6E-9064-45CD-B61C-F3CB0A68B370}" type="sibTrans" cxnId="{CF635F21-853C-426B-91BF-94C03F8AABC0}">
      <dgm:prSet/>
      <dgm:spPr/>
      <dgm:t>
        <a:bodyPr/>
        <a:lstStyle/>
        <a:p>
          <a:endParaRPr lang="ru-RU" b="1"/>
        </a:p>
      </dgm:t>
    </dgm:pt>
    <dgm:pt modelId="{E426602C-0C3A-46F4-85C8-C67653F0F03A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Конкурсы для предпринимателей</a:t>
          </a:r>
          <a:endParaRPr lang="ru-RU" b="1" dirty="0"/>
        </a:p>
      </dgm:t>
    </dgm:pt>
    <dgm:pt modelId="{CF174B49-22DD-4046-B541-75CF9C867ADC}" type="parTrans" cxnId="{469FFAE9-A8D1-4EC9-94CF-5DFE56EFCBFF}">
      <dgm:prSet/>
      <dgm:spPr/>
      <dgm:t>
        <a:bodyPr/>
        <a:lstStyle/>
        <a:p>
          <a:endParaRPr lang="ru-RU" b="1"/>
        </a:p>
      </dgm:t>
    </dgm:pt>
    <dgm:pt modelId="{FF9A052C-3F50-43AA-B4B9-D4E45C13B761}" type="sibTrans" cxnId="{469FFAE9-A8D1-4EC9-94CF-5DFE56EFCBFF}">
      <dgm:prSet/>
      <dgm:spPr/>
      <dgm:t>
        <a:bodyPr/>
        <a:lstStyle/>
        <a:p>
          <a:endParaRPr lang="ru-RU" b="1"/>
        </a:p>
      </dgm:t>
    </dgm:pt>
    <dgm:pt modelId="{6ADE667C-C288-4C60-8B86-DDDC7119889B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Сервисы для бизнеса</a:t>
          </a:r>
          <a:endParaRPr lang="ru-RU" b="1" dirty="0"/>
        </a:p>
      </dgm:t>
    </dgm:pt>
    <dgm:pt modelId="{28D8C0AE-04D5-47FD-80EC-EB8296051565}" type="parTrans" cxnId="{5A6BDF33-8A11-4859-B182-B954F163EB37}">
      <dgm:prSet/>
      <dgm:spPr/>
      <dgm:t>
        <a:bodyPr/>
        <a:lstStyle/>
        <a:p>
          <a:endParaRPr lang="ru-RU"/>
        </a:p>
      </dgm:t>
    </dgm:pt>
    <dgm:pt modelId="{E0587B4F-644B-4B21-A59C-FD111F3D6CC3}" type="sibTrans" cxnId="{5A6BDF33-8A11-4859-B182-B954F163EB37}">
      <dgm:prSet/>
      <dgm:spPr/>
      <dgm:t>
        <a:bodyPr/>
        <a:lstStyle/>
        <a:p>
          <a:endParaRPr lang="ru-RU"/>
        </a:p>
      </dgm:t>
    </dgm:pt>
    <dgm:pt modelId="{AF97EF54-6B7F-4CA6-ACB4-BFABC2A3A6DB}" type="pres">
      <dgm:prSet presAssocID="{AD785D5A-C38D-42D8-BD32-B55F11DBE1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44377C-434B-49AB-8ACE-E54A324D68F2}" type="pres">
      <dgm:prSet presAssocID="{AD785D5A-C38D-42D8-BD32-B55F11DBE1A6}" presName="Name1" presStyleCnt="0"/>
      <dgm:spPr/>
    </dgm:pt>
    <dgm:pt modelId="{8DEB2F87-7DD4-4F24-95C7-42C7544C186B}" type="pres">
      <dgm:prSet presAssocID="{AD785D5A-C38D-42D8-BD32-B55F11DBE1A6}" presName="cycle" presStyleCnt="0"/>
      <dgm:spPr/>
    </dgm:pt>
    <dgm:pt modelId="{0675493C-D7F7-4E82-8BBF-2D8F9A07A382}" type="pres">
      <dgm:prSet presAssocID="{AD785D5A-C38D-42D8-BD32-B55F11DBE1A6}" presName="srcNode" presStyleLbl="node1" presStyleIdx="0" presStyleCnt="4"/>
      <dgm:spPr/>
    </dgm:pt>
    <dgm:pt modelId="{1437136B-5949-4F4B-BEB9-9FE7D90F2726}" type="pres">
      <dgm:prSet presAssocID="{AD785D5A-C38D-42D8-BD32-B55F11DBE1A6}" presName="conn" presStyleLbl="parChTrans1D2" presStyleIdx="0" presStyleCnt="1"/>
      <dgm:spPr/>
      <dgm:t>
        <a:bodyPr/>
        <a:lstStyle/>
        <a:p>
          <a:endParaRPr lang="ru-RU"/>
        </a:p>
      </dgm:t>
    </dgm:pt>
    <dgm:pt modelId="{44484E96-5A0A-4874-AAD8-1CF21D258C7B}" type="pres">
      <dgm:prSet presAssocID="{AD785D5A-C38D-42D8-BD32-B55F11DBE1A6}" presName="extraNode" presStyleLbl="node1" presStyleIdx="0" presStyleCnt="4"/>
      <dgm:spPr/>
    </dgm:pt>
    <dgm:pt modelId="{605DD37D-5E5C-422F-BED3-0FA26ADE8D66}" type="pres">
      <dgm:prSet presAssocID="{AD785D5A-C38D-42D8-BD32-B55F11DBE1A6}" presName="dstNode" presStyleLbl="node1" presStyleIdx="0" presStyleCnt="4"/>
      <dgm:spPr/>
    </dgm:pt>
    <dgm:pt modelId="{E6A781F0-5B34-4BB6-A1E1-510BA477387D}" type="pres">
      <dgm:prSet presAssocID="{BA413E0D-0CC1-4BF7-9F77-9B593412D02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81450-983B-4C01-A38D-0523F5A0DD1D}" type="pres">
      <dgm:prSet presAssocID="{BA413E0D-0CC1-4BF7-9F77-9B593412D020}" presName="accent_1" presStyleCnt="0"/>
      <dgm:spPr/>
    </dgm:pt>
    <dgm:pt modelId="{6E6954CB-DA61-4B60-AD25-45574964C7F1}" type="pres">
      <dgm:prSet presAssocID="{BA413E0D-0CC1-4BF7-9F77-9B593412D02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08058E14-5965-4940-A4FE-07514CA71955}" type="pres">
      <dgm:prSet presAssocID="{F2D13175-9604-4C90-9560-F9E50C610AB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39C43-E95F-4C80-BCAD-D5284006678E}" type="pres">
      <dgm:prSet presAssocID="{F2D13175-9604-4C90-9560-F9E50C610AB6}" presName="accent_2" presStyleCnt="0"/>
      <dgm:spPr/>
    </dgm:pt>
    <dgm:pt modelId="{ECDF1210-C7F4-439C-9114-0509491F0A87}" type="pres">
      <dgm:prSet presAssocID="{F2D13175-9604-4C90-9560-F9E50C610AB6}" presName="accentRepeatNode" presStyleLbl="solidFgAcc1" presStyleIdx="1" presStyleCnt="4"/>
      <dgm:spPr/>
    </dgm:pt>
    <dgm:pt modelId="{A2C00A70-4182-4F34-891E-F0F8602660EC}" type="pres">
      <dgm:prSet presAssocID="{E426602C-0C3A-46F4-85C8-C67653F0F03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C9831-95F3-4C22-8040-1F2E07EE2F79}" type="pres">
      <dgm:prSet presAssocID="{E426602C-0C3A-46F4-85C8-C67653F0F03A}" presName="accent_3" presStyleCnt="0"/>
      <dgm:spPr/>
    </dgm:pt>
    <dgm:pt modelId="{3CFE312D-400F-40EB-93F6-F3F349A515FB}" type="pres">
      <dgm:prSet presAssocID="{E426602C-0C3A-46F4-85C8-C67653F0F03A}" presName="accentRepeatNode" presStyleLbl="solidFgAcc1" presStyleIdx="2" presStyleCnt="4"/>
      <dgm:spPr/>
    </dgm:pt>
    <dgm:pt modelId="{6D0594D8-B799-45F4-8BE4-499B17948BD1}" type="pres">
      <dgm:prSet presAssocID="{6ADE667C-C288-4C60-8B86-DDDC7119889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2E83C-85B8-4B72-8893-3134ECB0217B}" type="pres">
      <dgm:prSet presAssocID="{6ADE667C-C288-4C60-8B86-DDDC7119889B}" presName="accent_4" presStyleCnt="0"/>
      <dgm:spPr/>
    </dgm:pt>
    <dgm:pt modelId="{9C9F11F4-0EED-488C-BCC8-6AB5D2ED41E7}" type="pres">
      <dgm:prSet presAssocID="{6ADE667C-C288-4C60-8B86-DDDC7119889B}" presName="accentRepeatNode" presStyleLbl="solidFgAcc1" presStyleIdx="3" presStyleCnt="4"/>
      <dgm:spPr/>
    </dgm:pt>
  </dgm:ptLst>
  <dgm:cxnLst>
    <dgm:cxn modelId="{5A6BDF33-8A11-4859-B182-B954F163EB37}" srcId="{AD785D5A-C38D-42D8-BD32-B55F11DBE1A6}" destId="{6ADE667C-C288-4C60-8B86-DDDC7119889B}" srcOrd="3" destOrd="0" parTransId="{28D8C0AE-04D5-47FD-80EC-EB8296051565}" sibTransId="{E0587B4F-644B-4B21-A59C-FD111F3D6CC3}"/>
    <dgm:cxn modelId="{CF635F21-853C-426B-91BF-94C03F8AABC0}" srcId="{AD785D5A-C38D-42D8-BD32-B55F11DBE1A6}" destId="{F2D13175-9604-4C90-9560-F9E50C610AB6}" srcOrd="1" destOrd="0" parTransId="{E9C47E70-D984-4164-B3B6-B5179D46D407}" sibTransId="{F8D46B6E-9064-45CD-B61C-F3CB0A68B370}"/>
    <dgm:cxn modelId="{B20D6B29-22C7-4ECF-AE73-5507ED397784}" type="presOf" srcId="{E426602C-0C3A-46F4-85C8-C67653F0F03A}" destId="{A2C00A70-4182-4F34-891E-F0F8602660EC}" srcOrd="0" destOrd="0" presId="urn:microsoft.com/office/officeart/2008/layout/VerticalCurvedList"/>
    <dgm:cxn modelId="{0137BAFD-A561-4842-8B6E-D6DB713169F7}" type="presOf" srcId="{FD570C42-BA2D-4788-9965-60745AAE717D}" destId="{1437136B-5949-4F4B-BEB9-9FE7D90F2726}" srcOrd="0" destOrd="0" presId="urn:microsoft.com/office/officeart/2008/layout/VerticalCurvedList"/>
    <dgm:cxn modelId="{293F343E-FA8C-4AB6-BA86-848D41D47CB1}" type="presOf" srcId="{F2D13175-9604-4C90-9560-F9E50C610AB6}" destId="{08058E14-5965-4940-A4FE-07514CA71955}" srcOrd="0" destOrd="0" presId="urn:microsoft.com/office/officeart/2008/layout/VerticalCurvedList"/>
    <dgm:cxn modelId="{3AA2068F-4042-443E-BE15-C29D1ECAFB0F}" type="presOf" srcId="{AD785D5A-C38D-42D8-BD32-B55F11DBE1A6}" destId="{AF97EF54-6B7F-4CA6-ACB4-BFABC2A3A6DB}" srcOrd="0" destOrd="0" presId="urn:microsoft.com/office/officeart/2008/layout/VerticalCurvedList"/>
    <dgm:cxn modelId="{9B40CA9D-9B04-485E-94DE-3697421F4ACB}" srcId="{AD785D5A-C38D-42D8-BD32-B55F11DBE1A6}" destId="{BA413E0D-0CC1-4BF7-9F77-9B593412D020}" srcOrd="0" destOrd="0" parTransId="{72EEAA86-BB5A-4E93-95A5-E2657F62043E}" sibTransId="{FD570C42-BA2D-4788-9965-60745AAE717D}"/>
    <dgm:cxn modelId="{469FFAE9-A8D1-4EC9-94CF-5DFE56EFCBFF}" srcId="{AD785D5A-C38D-42D8-BD32-B55F11DBE1A6}" destId="{E426602C-0C3A-46F4-85C8-C67653F0F03A}" srcOrd="2" destOrd="0" parTransId="{CF174B49-22DD-4046-B541-75CF9C867ADC}" sibTransId="{FF9A052C-3F50-43AA-B4B9-D4E45C13B761}"/>
    <dgm:cxn modelId="{A5F53EF1-185E-42B6-B087-3BF8F5E1E671}" type="presOf" srcId="{BA413E0D-0CC1-4BF7-9F77-9B593412D020}" destId="{E6A781F0-5B34-4BB6-A1E1-510BA477387D}" srcOrd="0" destOrd="0" presId="urn:microsoft.com/office/officeart/2008/layout/VerticalCurvedList"/>
    <dgm:cxn modelId="{AE6B03C3-F840-4268-AEF7-2C87013DC9DF}" type="presOf" srcId="{6ADE667C-C288-4C60-8B86-DDDC7119889B}" destId="{6D0594D8-B799-45F4-8BE4-499B17948BD1}" srcOrd="0" destOrd="0" presId="urn:microsoft.com/office/officeart/2008/layout/VerticalCurvedList"/>
    <dgm:cxn modelId="{AAA1E50A-3C3D-4B9F-8188-AE12E1B6C7C8}" type="presParOf" srcId="{AF97EF54-6B7F-4CA6-ACB4-BFABC2A3A6DB}" destId="{2E44377C-434B-49AB-8ACE-E54A324D68F2}" srcOrd="0" destOrd="0" presId="urn:microsoft.com/office/officeart/2008/layout/VerticalCurvedList"/>
    <dgm:cxn modelId="{649CBBE7-84C0-40EC-9B18-22536F68FFA3}" type="presParOf" srcId="{2E44377C-434B-49AB-8ACE-E54A324D68F2}" destId="{8DEB2F87-7DD4-4F24-95C7-42C7544C186B}" srcOrd="0" destOrd="0" presId="urn:microsoft.com/office/officeart/2008/layout/VerticalCurvedList"/>
    <dgm:cxn modelId="{BA36C270-4439-446C-B03C-BA4605688F76}" type="presParOf" srcId="{8DEB2F87-7DD4-4F24-95C7-42C7544C186B}" destId="{0675493C-D7F7-4E82-8BBF-2D8F9A07A382}" srcOrd="0" destOrd="0" presId="urn:microsoft.com/office/officeart/2008/layout/VerticalCurvedList"/>
    <dgm:cxn modelId="{2C46BFEF-337E-4B06-91E4-F4AA74D58FE9}" type="presParOf" srcId="{8DEB2F87-7DD4-4F24-95C7-42C7544C186B}" destId="{1437136B-5949-4F4B-BEB9-9FE7D90F2726}" srcOrd="1" destOrd="0" presId="urn:microsoft.com/office/officeart/2008/layout/VerticalCurvedList"/>
    <dgm:cxn modelId="{F0381E2D-FA56-4865-BB48-C76004A4BAB8}" type="presParOf" srcId="{8DEB2F87-7DD4-4F24-95C7-42C7544C186B}" destId="{44484E96-5A0A-4874-AAD8-1CF21D258C7B}" srcOrd="2" destOrd="0" presId="urn:microsoft.com/office/officeart/2008/layout/VerticalCurvedList"/>
    <dgm:cxn modelId="{5012A7CB-51C1-42E3-8030-4BCC7F0AD28B}" type="presParOf" srcId="{8DEB2F87-7DD4-4F24-95C7-42C7544C186B}" destId="{605DD37D-5E5C-422F-BED3-0FA26ADE8D66}" srcOrd="3" destOrd="0" presId="urn:microsoft.com/office/officeart/2008/layout/VerticalCurvedList"/>
    <dgm:cxn modelId="{C583B138-FBF1-4FF2-AD5A-8034882BD30F}" type="presParOf" srcId="{2E44377C-434B-49AB-8ACE-E54A324D68F2}" destId="{E6A781F0-5B34-4BB6-A1E1-510BA477387D}" srcOrd="1" destOrd="0" presId="urn:microsoft.com/office/officeart/2008/layout/VerticalCurvedList"/>
    <dgm:cxn modelId="{2B9EF616-CF99-469E-8381-D1665514688B}" type="presParOf" srcId="{2E44377C-434B-49AB-8ACE-E54A324D68F2}" destId="{EE481450-983B-4C01-A38D-0523F5A0DD1D}" srcOrd="2" destOrd="0" presId="urn:microsoft.com/office/officeart/2008/layout/VerticalCurvedList"/>
    <dgm:cxn modelId="{5B060523-986C-4937-A580-D7CBBE3D0A93}" type="presParOf" srcId="{EE481450-983B-4C01-A38D-0523F5A0DD1D}" destId="{6E6954CB-DA61-4B60-AD25-45574964C7F1}" srcOrd="0" destOrd="0" presId="urn:microsoft.com/office/officeart/2008/layout/VerticalCurvedList"/>
    <dgm:cxn modelId="{AF9E0CB4-EB75-48EE-AEF6-33260E23F459}" type="presParOf" srcId="{2E44377C-434B-49AB-8ACE-E54A324D68F2}" destId="{08058E14-5965-4940-A4FE-07514CA71955}" srcOrd="3" destOrd="0" presId="urn:microsoft.com/office/officeart/2008/layout/VerticalCurvedList"/>
    <dgm:cxn modelId="{9065D465-5047-4763-BE6F-AF118B0B83A0}" type="presParOf" srcId="{2E44377C-434B-49AB-8ACE-E54A324D68F2}" destId="{94B39C43-E95F-4C80-BCAD-D5284006678E}" srcOrd="4" destOrd="0" presId="urn:microsoft.com/office/officeart/2008/layout/VerticalCurvedList"/>
    <dgm:cxn modelId="{70D5718A-C033-471B-ACCB-4AB621FF66F5}" type="presParOf" srcId="{94B39C43-E95F-4C80-BCAD-D5284006678E}" destId="{ECDF1210-C7F4-439C-9114-0509491F0A87}" srcOrd="0" destOrd="0" presId="urn:microsoft.com/office/officeart/2008/layout/VerticalCurvedList"/>
    <dgm:cxn modelId="{CE6E512F-369B-4758-93F0-31A988315726}" type="presParOf" srcId="{2E44377C-434B-49AB-8ACE-E54A324D68F2}" destId="{A2C00A70-4182-4F34-891E-F0F8602660EC}" srcOrd="5" destOrd="0" presId="urn:microsoft.com/office/officeart/2008/layout/VerticalCurvedList"/>
    <dgm:cxn modelId="{D09A3181-E523-4DA3-9B4B-66313FCE30E5}" type="presParOf" srcId="{2E44377C-434B-49AB-8ACE-E54A324D68F2}" destId="{265C9831-95F3-4C22-8040-1F2E07EE2F79}" srcOrd="6" destOrd="0" presId="urn:microsoft.com/office/officeart/2008/layout/VerticalCurvedList"/>
    <dgm:cxn modelId="{9FC669BA-EFCA-4CEF-81DF-8CA6834142B3}" type="presParOf" srcId="{265C9831-95F3-4C22-8040-1F2E07EE2F79}" destId="{3CFE312D-400F-40EB-93F6-F3F349A515FB}" srcOrd="0" destOrd="0" presId="urn:microsoft.com/office/officeart/2008/layout/VerticalCurvedList"/>
    <dgm:cxn modelId="{5326925C-9D55-4A29-A6F6-49069679703E}" type="presParOf" srcId="{2E44377C-434B-49AB-8ACE-E54A324D68F2}" destId="{6D0594D8-B799-45F4-8BE4-499B17948BD1}" srcOrd="7" destOrd="0" presId="urn:microsoft.com/office/officeart/2008/layout/VerticalCurvedList"/>
    <dgm:cxn modelId="{E5845AEF-17B6-4658-9D36-4F277E5692B9}" type="presParOf" srcId="{2E44377C-434B-49AB-8ACE-E54A324D68F2}" destId="{8A12E83C-85B8-4B72-8893-3134ECB0217B}" srcOrd="8" destOrd="0" presId="urn:microsoft.com/office/officeart/2008/layout/VerticalCurvedList"/>
    <dgm:cxn modelId="{FD21B743-D30D-4F4F-BF76-0286338FC702}" type="presParOf" srcId="{8A12E83C-85B8-4B72-8893-3134ECB0217B}" destId="{9C9F11F4-0EED-488C-BCC8-6AB5D2ED4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C3E21-7285-49BB-8F56-1B23195F1067}">
      <dsp:nvSpPr>
        <dsp:cNvPr id="0" name=""/>
        <dsp:cNvSpPr/>
      </dsp:nvSpPr>
      <dsp:spPr>
        <a:xfrm>
          <a:off x="1760876" y="207755"/>
          <a:ext cx="2684835" cy="268483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Кредиты для бизнеса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175849" y="776684"/>
        <a:ext cx="958869" cy="799058"/>
      </dsp:txXfrm>
    </dsp:sp>
    <dsp:sp modelId="{38360D31-7053-4CF1-ACB7-F76A27A29C70}">
      <dsp:nvSpPr>
        <dsp:cNvPr id="0" name=""/>
        <dsp:cNvSpPr/>
      </dsp:nvSpPr>
      <dsp:spPr>
        <a:xfrm>
          <a:off x="1705582" y="303642"/>
          <a:ext cx="2684835" cy="268483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Партнерская поддержка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344828" y="2045589"/>
        <a:ext cx="1438304" cy="703171"/>
      </dsp:txXfrm>
    </dsp:sp>
    <dsp:sp modelId="{D4420F70-7F9D-4BD7-839F-4FF219702496}">
      <dsp:nvSpPr>
        <dsp:cNvPr id="0" name=""/>
        <dsp:cNvSpPr/>
      </dsp:nvSpPr>
      <dsp:spPr>
        <a:xfrm>
          <a:off x="1650287" y="207755"/>
          <a:ext cx="2684835" cy="268483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Комплексное банковское обслуживание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961280" y="776684"/>
        <a:ext cx="958869" cy="799058"/>
      </dsp:txXfrm>
    </dsp:sp>
    <dsp:sp modelId="{AE18E8AF-EA88-492A-83FC-1BFB0AEBBDDE}">
      <dsp:nvSpPr>
        <dsp:cNvPr id="0" name=""/>
        <dsp:cNvSpPr/>
      </dsp:nvSpPr>
      <dsp:spPr>
        <a:xfrm>
          <a:off x="1594894" y="41551"/>
          <a:ext cx="3017243" cy="301724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AA9819-A37E-49C8-A9C4-3A3B73A2B5AD}">
      <dsp:nvSpPr>
        <dsp:cNvPr id="0" name=""/>
        <dsp:cNvSpPr/>
      </dsp:nvSpPr>
      <dsp:spPr>
        <a:xfrm>
          <a:off x="1539378" y="137268"/>
          <a:ext cx="3017243" cy="301724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186893"/>
                <a:satOff val="-4005"/>
                <a:lumOff val="2054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186893"/>
                <a:satOff val="-4005"/>
                <a:lumOff val="2054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2E320A-4359-4045-A4FB-694ACA4A1E4A}">
      <dsp:nvSpPr>
        <dsp:cNvPr id="0" name=""/>
        <dsp:cNvSpPr/>
      </dsp:nvSpPr>
      <dsp:spPr>
        <a:xfrm>
          <a:off x="1483861" y="41551"/>
          <a:ext cx="3017243" cy="301724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shade val="90000"/>
                <a:hueOff val="186893"/>
                <a:satOff val="-4005"/>
                <a:lumOff val="2054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90000"/>
                <a:hueOff val="186893"/>
                <a:satOff val="-4005"/>
                <a:lumOff val="2054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1BB5D-C779-4470-9ADC-E8876E35E9CE}">
      <dsp:nvSpPr>
        <dsp:cNvPr id="0" name=""/>
        <dsp:cNvSpPr/>
      </dsp:nvSpPr>
      <dsp:spPr>
        <a:xfrm>
          <a:off x="1593911" y="2597786"/>
          <a:ext cx="3060192" cy="0"/>
        </a:xfrm>
        <a:prstGeom prst="line">
          <a:avLst/>
        </a:pr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A7ACE-A50F-40F6-83DC-9ABC5B4F6C3C}">
      <dsp:nvSpPr>
        <dsp:cNvPr id="0" name=""/>
        <dsp:cNvSpPr/>
      </dsp:nvSpPr>
      <dsp:spPr>
        <a:xfrm>
          <a:off x="1593911" y="1530986"/>
          <a:ext cx="2621280" cy="0"/>
        </a:xfrm>
        <a:prstGeom prst="line">
          <a:avLst/>
        </a:pr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49413-8EC0-442B-BADF-32E8DB24541D}">
      <dsp:nvSpPr>
        <dsp:cNvPr id="0" name=""/>
        <dsp:cNvSpPr/>
      </dsp:nvSpPr>
      <dsp:spPr>
        <a:xfrm>
          <a:off x="1593911" y="464186"/>
          <a:ext cx="3060192" cy="0"/>
        </a:xfrm>
        <a:prstGeom prst="line">
          <a:avLst/>
        </a:pr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BC55-F1C8-4CF8-848E-B9966B8FDC75}">
      <dsp:nvSpPr>
        <dsp:cNvPr id="0" name=""/>
        <dsp:cNvSpPr/>
      </dsp:nvSpPr>
      <dsp:spPr>
        <a:xfrm>
          <a:off x="951195" y="780233"/>
          <a:ext cx="1512752" cy="15187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8120-B7BA-42F3-9269-FA274D469988}">
      <dsp:nvSpPr>
        <dsp:cNvPr id="0" name=""/>
        <dsp:cNvSpPr/>
      </dsp:nvSpPr>
      <dsp:spPr>
        <a:xfrm>
          <a:off x="618551" y="1625474"/>
          <a:ext cx="1950720" cy="10058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618551" y="1625474"/>
        <a:ext cx="1950720" cy="1005840"/>
      </dsp:txXfrm>
    </dsp:sp>
    <dsp:sp modelId="{313C75BA-46AA-490E-A3BA-9D61CFEAEEDE}">
      <dsp:nvSpPr>
        <dsp:cNvPr id="0" name=""/>
        <dsp:cNvSpPr/>
      </dsp:nvSpPr>
      <dsp:spPr>
        <a:xfrm>
          <a:off x="3830759" y="-362436"/>
          <a:ext cx="1646688" cy="165324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05F89-9D23-4D5D-A765-F8630B65BA8B}">
      <dsp:nvSpPr>
        <dsp:cNvPr id="0" name=""/>
        <dsp:cNvSpPr/>
      </dsp:nvSpPr>
      <dsp:spPr>
        <a:xfrm>
          <a:off x="5111303" y="6986"/>
          <a:ext cx="105460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1303" y="6986"/>
        <a:ext cx="105460" cy="914400"/>
      </dsp:txXfrm>
    </dsp:sp>
    <dsp:sp modelId="{06B15FC9-2312-462E-8EA4-68D3DA18D789}">
      <dsp:nvSpPr>
        <dsp:cNvPr id="0" name=""/>
        <dsp:cNvSpPr/>
      </dsp:nvSpPr>
      <dsp:spPr>
        <a:xfrm>
          <a:off x="3418287" y="748492"/>
          <a:ext cx="1593808" cy="156498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6E93F-9F69-471E-957F-83B8ABD050C2}">
      <dsp:nvSpPr>
        <dsp:cNvPr id="0" name=""/>
        <dsp:cNvSpPr/>
      </dsp:nvSpPr>
      <dsp:spPr>
        <a:xfrm>
          <a:off x="4672391" y="1073786"/>
          <a:ext cx="149351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72391" y="1073786"/>
        <a:ext cx="149351" cy="914400"/>
      </dsp:txXfrm>
    </dsp:sp>
    <dsp:sp modelId="{2866B169-B71E-4232-8B19-87E15F3EB741}">
      <dsp:nvSpPr>
        <dsp:cNvPr id="0" name=""/>
        <dsp:cNvSpPr/>
      </dsp:nvSpPr>
      <dsp:spPr>
        <a:xfrm>
          <a:off x="3997756" y="1785135"/>
          <a:ext cx="1554223" cy="162530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25C3A-FECA-48A3-A9EC-84C9D6ACB6DE}">
      <dsp:nvSpPr>
        <dsp:cNvPr id="0" name=""/>
        <dsp:cNvSpPr/>
      </dsp:nvSpPr>
      <dsp:spPr>
        <a:xfrm>
          <a:off x="5111303" y="2140586"/>
          <a:ext cx="105460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11303" y="2140586"/>
        <a:ext cx="105460" cy="914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7136B-5949-4F4B-BEB9-9FE7D90F2726}">
      <dsp:nvSpPr>
        <dsp:cNvPr id="0" name=""/>
        <dsp:cNvSpPr/>
      </dsp:nvSpPr>
      <dsp:spPr>
        <a:xfrm>
          <a:off x="-3043017" y="-468566"/>
          <a:ext cx="3629962" cy="3629962"/>
        </a:xfrm>
        <a:prstGeom prst="blockArc">
          <a:avLst>
            <a:gd name="adj1" fmla="val 18900000"/>
            <a:gd name="adj2" fmla="val 2700000"/>
            <a:gd name="adj3" fmla="val 595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781F0-5B34-4BB6-A1E1-510BA477387D}">
      <dsp:nvSpPr>
        <dsp:cNvPr id="0" name=""/>
        <dsp:cNvSpPr/>
      </dsp:nvSpPr>
      <dsp:spPr>
        <a:xfrm>
          <a:off x="307920" y="207024"/>
          <a:ext cx="4699109" cy="414264"/>
        </a:xfrm>
        <a:prstGeom prst="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2882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Льготные кредитные программы для бизнеса</a:t>
          </a:r>
          <a:endParaRPr lang="ru-RU" sz="1400" b="1" kern="1200" dirty="0"/>
        </a:p>
      </dsp:txBody>
      <dsp:txXfrm>
        <a:off x="307920" y="207024"/>
        <a:ext cx="4699109" cy="414264"/>
      </dsp:txXfrm>
    </dsp:sp>
    <dsp:sp modelId="{6E6954CB-DA61-4B60-AD25-45574964C7F1}">
      <dsp:nvSpPr>
        <dsp:cNvPr id="0" name=""/>
        <dsp:cNvSpPr/>
      </dsp:nvSpPr>
      <dsp:spPr>
        <a:xfrm>
          <a:off x="49004" y="155241"/>
          <a:ext cx="517831" cy="517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58E14-5965-4940-A4FE-07514CA71955}">
      <dsp:nvSpPr>
        <dsp:cNvPr id="0" name=""/>
        <dsp:cNvSpPr/>
      </dsp:nvSpPr>
      <dsp:spPr>
        <a:xfrm>
          <a:off x="545427" y="828529"/>
          <a:ext cx="4461601" cy="414264"/>
        </a:xfrm>
        <a:prstGeom prst="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2882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Льготные условия приобретения основных средств</a:t>
          </a:r>
          <a:endParaRPr lang="ru-RU" sz="1400" b="1" kern="1200" dirty="0"/>
        </a:p>
      </dsp:txBody>
      <dsp:txXfrm>
        <a:off x="545427" y="828529"/>
        <a:ext cx="4461601" cy="414264"/>
      </dsp:txXfrm>
    </dsp:sp>
    <dsp:sp modelId="{ECDF1210-C7F4-439C-9114-0509491F0A87}">
      <dsp:nvSpPr>
        <dsp:cNvPr id="0" name=""/>
        <dsp:cNvSpPr/>
      </dsp:nvSpPr>
      <dsp:spPr>
        <a:xfrm>
          <a:off x="286512" y="776746"/>
          <a:ext cx="517831" cy="517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00A70-4182-4F34-891E-F0F8602660EC}">
      <dsp:nvSpPr>
        <dsp:cNvPr id="0" name=""/>
        <dsp:cNvSpPr/>
      </dsp:nvSpPr>
      <dsp:spPr>
        <a:xfrm>
          <a:off x="545427" y="1450034"/>
          <a:ext cx="4461601" cy="414264"/>
        </a:xfrm>
        <a:prstGeom prst="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2882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Конкурсы для предпринимателей</a:t>
          </a:r>
          <a:endParaRPr lang="ru-RU" sz="1400" b="1" kern="1200" dirty="0"/>
        </a:p>
      </dsp:txBody>
      <dsp:txXfrm>
        <a:off x="545427" y="1450034"/>
        <a:ext cx="4461601" cy="414264"/>
      </dsp:txXfrm>
    </dsp:sp>
    <dsp:sp modelId="{3CFE312D-400F-40EB-93F6-F3F349A515FB}">
      <dsp:nvSpPr>
        <dsp:cNvPr id="0" name=""/>
        <dsp:cNvSpPr/>
      </dsp:nvSpPr>
      <dsp:spPr>
        <a:xfrm>
          <a:off x="286512" y="1398251"/>
          <a:ext cx="517831" cy="517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594D8-B799-45F4-8BE4-499B17948BD1}">
      <dsp:nvSpPr>
        <dsp:cNvPr id="0" name=""/>
        <dsp:cNvSpPr/>
      </dsp:nvSpPr>
      <dsp:spPr>
        <a:xfrm>
          <a:off x="307920" y="2071539"/>
          <a:ext cx="4699109" cy="414264"/>
        </a:xfrm>
        <a:prstGeom prst="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2882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Сервисы для бизнеса</a:t>
          </a:r>
          <a:endParaRPr lang="ru-RU" sz="1400" b="1" kern="1200" dirty="0"/>
        </a:p>
      </dsp:txBody>
      <dsp:txXfrm>
        <a:off x="307920" y="2071539"/>
        <a:ext cx="4699109" cy="414264"/>
      </dsp:txXfrm>
    </dsp:sp>
    <dsp:sp modelId="{9C9F11F4-0EED-488C-BCC8-6AB5D2ED41E7}">
      <dsp:nvSpPr>
        <dsp:cNvPr id="0" name=""/>
        <dsp:cNvSpPr/>
      </dsp:nvSpPr>
      <dsp:spPr>
        <a:xfrm>
          <a:off x="49004" y="2019756"/>
          <a:ext cx="517831" cy="5178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3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41218-C98F-4F6A-9414-55CA06C80085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85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1" y="400798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33611" cy="5196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231900"/>
            <a:ext cx="7772400" cy="824707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202657"/>
            <a:ext cx="7772932" cy="2241947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126459"/>
            <a:ext cx="8707158" cy="1191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1628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1" y="1905000"/>
            <a:ext cx="3788829" cy="131445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5196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400798"/>
            <a:ext cx="4168434" cy="475457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171575"/>
            <a:ext cx="8296552" cy="33528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2050"/>
            <a:ext cx="9233611" cy="3543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85875"/>
            <a:ext cx="4168434" cy="325120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4895790"/>
            <a:ext cx="2019300" cy="247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400798"/>
            <a:ext cx="4168434" cy="475457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51961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400798"/>
            <a:ext cx="4600233" cy="475457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162050"/>
            <a:ext cx="4038600" cy="33528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162050"/>
            <a:ext cx="4038600" cy="33528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5196169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48957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162050"/>
            <a:ext cx="3944066" cy="248223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410274"/>
            <a:ext cx="3944066" cy="3066477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162050"/>
            <a:ext cx="4119682" cy="248223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410274"/>
            <a:ext cx="4119682" cy="3066477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955912"/>
            <a:ext cx="8296552" cy="3749438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254245"/>
            <a:ext cx="2133600" cy="4089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54244"/>
            <a:ext cx="126000" cy="445110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2" y="955912"/>
            <a:ext cx="8530977" cy="3749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8" y="1054101"/>
            <a:ext cx="4461933" cy="3549650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254245"/>
            <a:ext cx="2133600" cy="4089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54244"/>
            <a:ext cx="126000" cy="445110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962036"/>
            <a:ext cx="4038600" cy="371156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962036"/>
            <a:ext cx="4038600" cy="3711564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254245"/>
            <a:ext cx="2133600" cy="4089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54244"/>
            <a:ext cx="126000" cy="445110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930451"/>
            <a:ext cx="3944066" cy="47982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410274"/>
            <a:ext cx="3944066" cy="326967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930451"/>
            <a:ext cx="4119682" cy="47982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410274"/>
            <a:ext cx="4119682" cy="326967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254245"/>
            <a:ext cx="2133600" cy="4089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254244"/>
            <a:ext cx="126000" cy="445110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1" y="400798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121"/>
            <a:ext cx="9326880" cy="5248656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55700"/>
            <a:ext cx="5374933" cy="965201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2597150"/>
            <a:ext cx="2818050" cy="1708151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233609" cy="324081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1" y="400798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9233609" cy="3240815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1" y="400798"/>
            <a:ext cx="3788829" cy="475457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2" y="3360079"/>
            <a:ext cx="76496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2" y="4087320"/>
            <a:ext cx="7649629" cy="36085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6496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649629" cy="97083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311519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kin-AA\Рабочий стол\cove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144"/>
            <a:ext cx="9144000" cy="5129213"/>
          </a:xfrm>
          <a:prstGeom prst="rect">
            <a:avLst/>
          </a:prstGeom>
          <a:noFill/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614487"/>
            <a:ext cx="126000" cy="2714626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4718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471829" cy="97083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311519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5248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11519"/>
            <a:ext cx="126000" cy="394446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2" y="1749290"/>
            <a:ext cx="7471829" cy="632361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2619025"/>
            <a:ext cx="7471829" cy="97083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6" y="2500329"/>
            <a:ext cx="8687437" cy="1191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11" cy="519616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0798"/>
            <a:ext cx="126000" cy="475457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231900"/>
            <a:ext cx="7772400" cy="824707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202096"/>
            <a:ext cx="7772400" cy="1125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4" y="400797"/>
            <a:ext cx="3200187" cy="47545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1" y="400798"/>
            <a:ext cx="3788829" cy="475457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126459"/>
            <a:ext cx="8707158" cy="1191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254245"/>
            <a:ext cx="4168434" cy="408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955912"/>
            <a:ext cx="8268320" cy="374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482911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482911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482911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7" y="254245"/>
            <a:ext cx="2244317" cy="4089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Название</a:t>
            </a:r>
            <a:r>
              <a:rPr lang="en-US" dirty="0" smtClean="0"/>
              <a:t> </a:t>
            </a:r>
            <a:r>
              <a:rPr lang="en-US" dirty="0" err="1" smtClean="0"/>
              <a:t>презентации</a:t>
            </a:r>
            <a:r>
              <a:rPr lang="en-US" dirty="0" smtClean="0"/>
              <a:t> (</a:t>
            </a:r>
            <a:r>
              <a:rPr lang="en-US" dirty="0" err="1" smtClean="0"/>
              <a:t>задается</a:t>
            </a:r>
            <a:r>
              <a:rPr lang="en-US" dirty="0" smtClean="0"/>
              <a:t> в </a:t>
            </a:r>
            <a:r>
              <a:rPr lang="en-US" dirty="0" err="1" smtClean="0"/>
              <a:t>настройках</a:t>
            </a:r>
            <a:r>
              <a:rPr lang="en-US" dirty="0" smtClean="0"/>
              <a:t> footer)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80" r:id="rId6"/>
    <p:sldLayoutId id="2147483662" r:id="rId7"/>
    <p:sldLayoutId id="2147483663" r:id="rId8"/>
    <p:sldLayoutId id="2147483664" r:id="rId9"/>
    <p:sldLayoutId id="2147483665" r:id="rId10"/>
    <p:sldLayoutId id="2147483671" r:id="rId11"/>
    <p:sldLayoutId id="2147483666" r:id="rId12"/>
    <p:sldLayoutId id="2147483677" r:id="rId13"/>
    <p:sldLayoutId id="2147483678" r:id="rId14"/>
    <p:sldLayoutId id="2147483679" r:id="rId15"/>
    <p:sldLayoutId id="2147483676" r:id="rId16"/>
    <p:sldLayoutId id="2147483667" r:id="rId17"/>
    <p:sldLayoutId id="2147483668" r:id="rId18"/>
    <p:sldLayoutId id="2147483669" r:id="rId19"/>
    <p:sldLayoutId id="2147483670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8.jpeg"/><Relationship Id="rId7" Type="http://schemas.openxmlformats.org/officeDocument/2006/relationships/image" Target="../media/image29.gif"/><Relationship Id="rId12" Type="http://schemas.openxmlformats.org/officeDocument/2006/relationships/diagramData" Target="../diagrams/data3.xml"/><Relationship Id="rId17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microsoft.com/office/2007/relationships/diagramDrawing" Target="../diagrams/drawing3.xml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 txBox="1">
            <a:spLocks/>
          </p:cNvSpPr>
          <p:nvPr/>
        </p:nvSpPr>
        <p:spPr>
          <a:xfrm>
            <a:off x="200026" y="1379416"/>
            <a:ext cx="9091613" cy="10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sz="2500" dirty="0" smtClean="0"/>
              <a:t>Инструменты</a:t>
            </a:r>
            <a:r>
              <a:rPr lang="en-US" sz="2500" dirty="0" smtClean="0"/>
              <a:t> </a:t>
            </a:r>
            <a:r>
              <a:rPr lang="ru-RU" sz="2500" dirty="0" smtClean="0"/>
              <a:t>поддержки МСП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171450" y="4421981"/>
            <a:ext cx="750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Кучерова Екатерина Валерьевна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Краснодарского РФ АО «Россельхозбанк»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825" y="350044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форум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«Инновации в дорожном строительстве»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09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 txBox="1">
            <a:spLocks/>
          </p:cNvSpPr>
          <p:nvPr/>
        </p:nvSpPr>
        <p:spPr>
          <a:xfrm>
            <a:off x="6959679" y="490270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ounded Rectangle 507"/>
          <p:cNvSpPr/>
          <p:nvPr/>
        </p:nvSpPr>
        <p:spPr>
          <a:xfrm>
            <a:off x="190236" y="4480302"/>
            <a:ext cx="8414616" cy="510343"/>
          </a:xfrm>
          <a:prstGeom prst="roundRect">
            <a:avLst/>
          </a:prstGeom>
          <a:noFill/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83663" y="3611394"/>
            <a:ext cx="8315589" cy="693310"/>
            <a:chOff x="4538247" y="6643875"/>
            <a:chExt cx="4315089" cy="986491"/>
          </a:xfrm>
        </p:grpSpPr>
        <p:sp>
          <p:nvSpPr>
            <p:cNvPr id="60" name="Right Arrow 11"/>
            <p:cNvSpPr/>
            <p:nvPr/>
          </p:nvSpPr>
          <p:spPr>
            <a:xfrm>
              <a:off x="4538247" y="6676872"/>
              <a:ext cx="1328484" cy="953494"/>
            </a:xfrm>
            <a:prstGeom prst="rightArrow">
              <a:avLst>
                <a:gd name="adj1" fmla="val 100000"/>
                <a:gd name="adj2" fmla="val 11528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Национальная гарантийная система</a:t>
              </a:r>
              <a:endPara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ight Arrow 89"/>
            <p:cNvSpPr/>
            <p:nvPr/>
          </p:nvSpPr>
          <p:spPr>
            <a:xfrm>
              <a:off x="6033138" y="6643875"/>
              <a:ext cx="2820198" cy="979375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4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Кредитование субъектов МСП с использованием государственных гарантий региональных гарантийных организаций (РГО), Корпорации МСП, МСП Банка</a:t>
              </a:r>
            </a:p>
          </p:txBody>
        </p:sp>
      </p:grpSp>
      <p:sp>
        <p:nvSpPr>
          <p:cNvPr id="32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 льготного кредитования</a:t>
            </a: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29366" y="94003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583664" y="1461036"/>
            <a:ext cx="8315587" cy="688308"/>
            <a:chOff x="4559668" y="2039130"/>
            <a:chExt cx="4315088" cy="979374"/>
          </a:xfrm>
        </p:grpSpPr>
        <p:sp>
          <p:nvSpPr>
            <p:cNvPr id="29" name="Right Arrow 11"/>
            <p:cNvSpPr/>
            <p:nvPr/>
          </p:nvSpPr>
          <p:spPr>
            <a:xfrm>
              <a:off x="4559668" y="2061965"/>
              <a:ext cx="1328484" cy="953496"/>
            </a:xfrm>
            <a:prstGeom prst="rightArrow">
              <a:avLst>
                <a:gd name="adj1" fmla="val 100000"/>
                <a:gd name="adj2" fmla="val 11528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Программа </a:t>
              </a:r>
              <a:endPara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206"/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Корпорации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МСП</a:t>
              </a:r>
            </a:p>
          </p:txBody>
        </p:sp>
        <p:sp>
          <p:nvSpPr>
            <p:cNvPr id="30" name="Right Arrow 89"/>
            <p:cNvSpPr/>
            <p:nvPr/>
          </p:nvSpPr>
          <p:spPr>
            <a:xfrm>
              <a:off x="6054558" y="2039130"/>
              <a:ext cx="2820198" cy="979374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Льготное фондирование Банков под поручительство Корпорации МСП при кредитовании заемщиков отдельных отраслей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83663" y="2554030"/>
            <a:ext cx="8311220" cy="688308"/>
            <a:chOff x="4540514" y="2039130"/>
            <a:chExt cx="4312822" cy="979374"/>
          </a:xfrm>
        </p:grpSpPr>
        <p:sp>
          <p:nvSpPr>
            <p:cNvPr id="33" name="Right Arrow 11"/>
            <p:cNvSpPr/>
            <p:nvPr/>
          </p:nvSpPr>
          <p:spPr>
            <a:xfrm>
              <a:off x="4540514" y="2051800"/>
              <a:ext cx="1328484" cy="953496"/>
            </a:xfrm>
            <a:prstGeom prst="rightArrow">
              <a:avLst>
                <a:gd name="adj1" fmla="val 100000"/>
                <a:gd name="adj2" fmla="val 11528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Программа Минэкономразвития</a:t>
              </a:r>
            </a:p>
          </p:txBody>
        </p:sp>
        <p:sp>
          <p:nvSpPr>
            <p:cNvPr id="34" name="Right Arrow 89"/>
            <p:cNvSpPr/>
            <p:nvPr/>
          </p:nvSpPr>
          <p:spPr>
            <a:xfrm>
              <a:off x="6035405" y="2039130"/>
              <a:ext cx="2817931" cy="979374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Кредитование хозяйствующих субъектов отдельных </a:t>
              </a:r>
              <a:r>
                <a:rPr lang="ru-RU" sz="14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отраслей</a:t>
              </a:r>
              <a:endParaRPr lang="ru-RU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4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 txBox="1">
            <a:spLocks/>
          </p:cNvSpPr>
          <p:nvPr/>
        </p:nvSpPr>
        <p:spPr>
          <a:xfrm>
            <a:off x="6959679" y="490270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ounded Rectangle 507"/>
          <p:cNvSpPr/>
          <p:nvPr/>
        </p:nvSpPr>
        <p:spPr>
          <a:xfrm>
            <a:off x="190236" y="4480302"/>
            <a:ext cx="8414616" cy="510343"/>
          </a:xfrm>
          <a:prstGeom prst="roundRect">
            <a:avLst/>
          </a:prstGeom>
          <a:noFill/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9365" y="1027735"/>
            <a:ext cx="4408130" cy="433010"/>
            <a:chOff x="4477376" y="2000976"/>
            <a:chExt cx="4408130" cy="953496"/>
          </a:xfrm>
        </p:grpSpPr>
        <p:sp>
          <p:nvSpPr>
            <p:cNvPr id="60" name="Right Arrow 11"/>
            <p:cNvSpPr/>
            <p:nvPr/>
          </p:nvSpPr>
          <p:spPr>
            <a:xfrm>
              <a:off x="4477376" y="2000976"/>
              <a:ext cx="1462676" cy="95349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Программа Минэкономразвития</a:t>
              </a:r>
              <a:endParaRPr lang="ru-RU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ight Arrow 89"/>
            <p:cNvSpPr/>
            <p:nvPr/>
          </p:nvSpPr>
          <p:spPr>
            <a:xfrm>
              <a:off x="6065308" y="2074297"/>
              <a:ext cx="2820198" cy="880172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Субъекты малого или среднего предпринимательства</a:t>
              </a:r>
              <a:endParaRPr lang="ru-RU" sz="9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29366" y="2714780"/>
            <a:ext cx="4408131" cy="434312"/>
            <a:chOff x="4320046" y="3911183"/>
            <a:chExt cx="4507316" cy="694446"/>
          </a:xfrm>
        </p:grpSpPr>
        <p:sp>
          <p:nvSpPr>
            <p:cNvPr id="61" name="Right Arrow 82"/>
            <p:cNvSpPr/>
            <p:nvPr/>
          </p:nvSpPr>
          <p:spPr>
            <a:xfrm>
              <a:off x="4320046" y="3911183"/>
              <a:ext cx="1494889" cy="69444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Ставка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ight Arrow 96"/>
            <p:cNvSpPr/>
            <p:nvPr/>
          </p:nvSpPr>
          <p:spPr>
            <a:xfrm>
              <a:off x="5943709" y="3934029"/>
              <a:ext cx="2883653" cy="593725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более 6,5% годовых.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29365" y="1912110"/>
            <a:ext cx="4408130" cy="782668"/>
            <a:chOff x="4513758" y="2934294"/>
            <a:chExt cx="4408130" cy="879947"/>
          </a:xfrm>
        </p:grpSpPr>
        <p:sp>
          <p:nvSpPr>
            <p:cNvPr id="62" name="Right Arrow 95"/>
            <p:cNvSpPr/>
            <p:nvPr/>
          </p:nvSpPr>
          <p:spPr>
            <a:xfrm>
              <a:off x="4513758" y="2979769"/>
              <a:ext cx="1461993" cy="80115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Сроки и суммы кредитов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ight Arrow 136"/>
            <p:cNvSpPr/>
            <p:nvPr/>
          </p:nvSpPr>
          <p:spPr>
            <a:xfrm>
              <a:off x="6101691" y="2934294"/>
              <a:ext cx="2820197" cy="879947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04">
                <a:buClr>
                  <a:srgbClr val="003300"/>
                </a:buClr>
                <a:buSzPct val="150000"/>
              </a:pPr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Оборотные кредиты – до 3 лет в сумме не менее 3 млн. рублей и не более 100 млн. рублей.</a:t>
              </a:r>
            </a:p>
            <a:p>
              <a:pPr defTabSz="457104">
                <a:buClr>
                  <a:srgbClr val="003300"/>
                </a:buClr>
                <a:buSzPct val="150000"/>
              </a:pPr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Инвестиционные кредиты – до 10 лет в сумме не менее 3 млн. рублей и не более 1 млрд. рублей.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30049" y="3143568"/>
            <a:ext cx="4416730" cy="1671322"/>
            <a:chOff x="4347344" y="4542067"/>
            <a:chExt cx="4416730" cy="1174811"/>
          </a:xfrm>
        </p:grpSpPr>
        <p:sp>
          <p:nvSpPr>
            <p:cNvPr id="66" name="Right Arrow 45"/>
            <p:cNvSpPr/>
            <p:nvPr/>
          </p:nvSpPr>
          <p:spPr>
            <a:xfrm>
              <a:off x="5943877" y="4542067"/>
              <a:ext cx="2820197" cy="1174811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defTabSz="914206"/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Перечень отраслей деятельности: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Сельское хозяйство,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Обрабатывающие производства, 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Производств и распределение воды, электроэнергии, газа.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Строительство,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Транспорт и связь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Туризм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Сбор и переработка отходов,</a:t>
              </a: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Деятельность в области здравоохранения</a:t>
              </a:r>
              <a:endPara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0" indent="-171450" defTabSz="914206">
                <a:buFontTx/>
                <a:buChar char="-"/>
              </a:pPr>
              <a:r>
                <a:rPr lang="ru-RU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Приоритетные отрасли Указа №899 </a:t>
              </a:r>
              <a:endPara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ight Arrow 46"/>
            <p:cNvSpPr/>
            <p:nvPr/>
          </p:nvSpPr>
          <p:spPr>
            <a:xfrm>
              <a:off x="4347344" y="4567177"/>
              <a:ext cx="1461310" cy="57970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Особые условия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Льготное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кредитование по ставке не более 6,5%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44009" y="1061033"/>
            <a:ext cx="4419091" cy="2871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22"/>
          <p:cNvSpPr/>
          <p:nvPr/>
        </p:nvSpPr>
        <p:spPr>
          <a:xfrm>
            <a:off x="4662801" y="1403531"/>
            <a:ext cx="4417882" cy="1098054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требуется предварительное одобрение для включения в программу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риск не рефинансирования кредита ЦБ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фиксируется на весь срок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требований по финансовому состоянию заемщика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61593" y="2644748"/>
            <a:ext cx="4419091" cy="2871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120765" y="1494050"/>
            <a:ext cx="4426014" cy="403774"/>
            <a:chOff x="-5141" y="2017835"/>
            <a:chExt cx="4426014" cy="690859"/>
          </a:xfrm>
        </p:grpSpPr>
        <p:sp>
          <p:nvSpPr>
            <p:cNvPr id="42" name="Right Arrow 11"/>
            <p:cNvSpPr/>
            <p:nvPr/>
          </p:nvSpPr>
          <p:spPr>
            <a:xfrm>
              <a:off x="-5141" y="2054507"/>
              <a:ext cx="1470593" cy="65418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Нормативные документы</a:t>
              </a:r>
            </a:p>
          </p:txBody>
        </p:sp>
        <p:sp>
          <p:nvSpPr>
            <p:cNvPr id="45" name="Right Arrow 89"/>
            <p:cNvSpPr/>
            <p:nvPr/>
          </p:nvSpPr>
          <p:spPr>
            <a:xfrm>
              <a:off x="1591391" y="2017835"/>
              <a:ext cx="2829482" cy="65418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04">
                <a:buClr>
                  <a:srgbClr val="003300"/>
                </a:buClr>
                <a:buSzPct val="150000"/>
              </a:pP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Постановление Правительства </a:t>
              </a:r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 1706 от 30.12.2017</a:t>
              </a:r>
            </a:p>
          </p:txBody>
        </p:sp>
      </p:grpSp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29366" y="94003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26" name="Rectangle 122"/>
          <p:cNvSpPr/>
          <p:nvPr/>
        </p:nvSpPr>
        <p:spPr>
          <a:xfrm>
            <a:off x="4704941" y="3004654"/>
            <a:ext cx="4388339" cy="1730819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defTabSz="871888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ст.4 Федерального закона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№209-ФЗ. </a:t>
            </a:r>
          </a:p>
          <a:p>
            <a:pPr marL="361950" lvl="1" indent="-361950" defTabSz="871888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в одной из приоритетных отраслей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бизнеса на территории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отрицательной кредитной истории по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кредитам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просроченной задолженности по налогам,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сборам, перед персоналом по оплате труда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находится в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стадии банкротства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 txBox="1">
            <a:spLocks/>
          </p:cNvSpPr>
          <p:nvPr/>
        </p:nvSpPr>
        <p:spPr>
          <a:xfrm>
            <a:off x="6959679" y="490270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ounded Rectangle 507"/>
          <p:cNvSpPr/>
          <p:nvPr/>
        </p:nvSpPr>
        <p:spPr>
          <a:xfrm>
            <a:off x="190236" y="4480302"/>
            <a:ext cx="8414616" cy="510343"/>
          </a:xfrm>
          <a:prstGeom prst="roundRect">
            <a:avLst/>
          </a:prstGeom>
          <a:noFill/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F:\RMB\УПРАВЛЕНИЕ РАЗВИТИЯ МБ\1. ЛИЧНЫЕ ПАПКИ\Ефимова\УОС\Сыроделие_01.10\MSP_BANK_logo_rus_main_500-fill-370x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8" y="4185108"/>
            <a:ext cx="1196598" cy="6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67734" y="1189147"/>
            <a:ext cx="4269761" cy="734531"/>
            <a:chOff x="4583575" y="2039130"/>
            <a:chExt cx="4269761" cy="979374"/>
          </a:xfrm>
        </p:grpSpPr>
        <p:sp>
          <p:nvSpPr>
            <p:cNvPr id="60" name="Right Arrow 11"/>
            <p:cNvSpPr/>
            <p:nvPr/>
          </p:nvSpPr>
          <p:spPr>
            <a:xfrm>
              <a:off x="4583575" y="2065008"/>
              <a:ext cx="1328484" cy="95349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Сумма</a:t>
              </a:r>
            </a:p>
            <a:p>
              <a:pPr algn="ctr" defTabSz="914206"/>
              <a:r>
                <a:rPr lang="ru-RU" sz="10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гарантии</a:t>
              </a:r>
              <a:endParaRPr lang="ru-RU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ight Arrow 89"/>
            <p:cNvSpPr/>
            <p:nvPr/>
          </p:nvSpPr>
          <p:spPr>
            <a:xfrm>
              <a:off x="6033138" y="2039130"/>
              <a:ext cx="2820198" cy="979374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9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50% </a:t>
              </a: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суммы кредита</a:t>
              </a:r>
            </a:p>
            <a:p>
              <a:pPr defTabSz="914206"/>
              <a:r>
                <a:rPr lang="ru-RU" sz="9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70% </a:t>
              </a: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рамках продуктов для участников государственных и муниципальных закупок и в рамках продукта «</a:t>
              </a:r>
              <a:r>
                <a:rPr lang="ru-RU" sz="900" dirty="0" err="1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Согарантия</a:t>
              </a: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67733" y="3219822"/>
            <a:ext cx="4269763" cy="520835"/>
            <a:chOff x="4397543" y="3911183"/>
            <a:chExt cx="4269763" cy="694446"/>
          </a:xfrm>
        </p:grpSpPr>
        <p:sp>
          <p:nvSpPr>
            <p:cNvPr id="61" name="Right Arrow 82"/>
            <p:cNvSpPr/>
            <p:nvPr/>
          </p:nvSpPr>
          <p:spPr>
            <a:xfrm>
              <a:off x="4397543" y="3911183"/>
              <a:ext cx="1328485" cy="69444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Вознаграждение за гарантию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ight Arrow 96"/>
            <p:cNvSpPr/>
            <p:nvPr/>
          </p:nvSpPr>
          <p:spPr>
            <a:xfrm>
              <a:off x="5847108" y="3911183"/>
              <a:ext cx="2820198" cy="694446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9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0,75% </a:t>
              </a:r>
              <a:r>
                <a:rPr lang="ru-RU" sz="9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годовых</a:t>
              </a:r>
            </a:p>
            <a:p>
              <a:pPr defTabSz="914206"/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суммы гарантии за весь срок действия гарантии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7732" y="2552010"/>
            <a:ext cx="4269762" cy="613806"/>
            <a:chOff x="4588926" y="2979769"/>
            <a:chExt cx="4269762" cy="818408"/>
          </a:xfrm>
        </p:grpSpPr>
        <p:sp>
          <p:nvSpPr>
            <p:cNvPr id="62" name="Right Arrow 95"/>
            <p:cNvSpPr/>
            <p:nvPr/>
          </p:nvSpPr>
          <p:spPr>
            <a:xfrm>
              <a:off x="4588926" y="2979769"/>
              <a:ext cx="1331759" cy="80115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 гарантии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ight Arrow 136"/>
            <p:cNvSpPr/>
            <p:nvPr/>
          </p:nvSpPr>
          <p:spPr>
            <a:xfrm>
              <a:off x="6038491" y="2997020"/>
              <a:ext cx="2820197" cy="801157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9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15 лет </a:t>
              </a:r>
            </a:p>
            <a:p>
              <a:pPr defTabSz="914206"/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зависимости от условий конкретного продукта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67732" y="3811161"/>
            <a:ext cx="4269762" cy="434775"/>
            <a:chOff x="4494313" y="4724752"/>
            <a:chExt cx="4269762" cy="579700"/>
          </a:xfrm>
        </p:grpSpPr>
        <p:sp>
          <p:nvSpPr>
            <p:cNvPr id="66" name="Right Arrow 45"/>
            <p:cNvSpPr/>
            <p:nvPr/>
          </p:nvSpPr>
          <p:spPr>
            <a:xfrm>
              <a:off x="5943877" y="4728388"/>
              <a:ext cx="2820198" cy="576064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206"/>
              <a:r>
                <a:rPr lang="ru-RU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Единовременно /ежегодно/</a:t>
              </a:r>
            </a:p>
            <a:p>
              <a:pPr lvl="0" defTabSz="914206"/>
              <a:r>
                <a:rPr lang="ru-RU" sz="9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раз в полгода/ ежеквартально</a:t>
              </a:r>
              <a:endPara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ight Arrow 46"/>
            <p:cNvSpPr/>
            <p:nvPr/>
          </p:nvSpPr>
          <p:spPr>
            <a:xfrm>
              <a:off x="4494313" y="4724752"/>
              <a:ext cx="1328485" cy="57970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Порядок уплаты вознаграждения</a:t>
              </a:r>
              <a:endParaRPr lang="ru-RU" sz="105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Гарантийная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44009" y="1173558"/>
            <a:ext cx="4419091" cy="2871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22"/>
          <p:cNvSpPr/>
          <p:nvPr/>
        </p:nvSpPr>
        <p:spPr>
          <a:xfrm>
            <a:off x="4644008" y="1527702"/>
            <a:ext cx="4417882" cy="1098054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74 регионов РФ с региональными гарантийными фондами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Широкая линейка гарантийных продуктов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продуктов максимально адаптированы к специфике субъектов МСП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Простые технологии предоставления гарантий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644009" y="2721788"/>
            <a:ext cx="4419091" cy="2871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122"/>
          <p:cNvSpPr/>
          <p:nvPr/>
        </p:nvSpPr>
        <p:spPr>
          <a:xfrm>
            <a:off x="4644009" y="3111811"/>
            <a:ext cx="4388339" cy="1566174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defTabSz="871888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ст.4 Федерального закона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№209-ФЗ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Любые виды предпринимательской деятельности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бизнеса на территории Российской Федерации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отрицательной кредитной истории по кредитам с гарантией Корпорации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просроченной задолженности по налогам, сборам и т.п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267733" y="1977683"/>
            <a:ext cx="4269762" cy="490643"/>
            <a:chOff x="106687" y="2054504"/>
            <a:chExt cx="4269762" cy="654190"/>
          </a:xfrm>
        </p:grpSpPr>
        <p:sp>
          <p:nvSpPr>
            <p:cNvPr id="42" name="Right Arrow 11"/>
            <p:cNvSpPr/>
            <p:nvPr/>
          </p:nvSpPr>
          <p:spPr>
            <a:xfrm>
              <a:off x="106687" y="2054506"/>
              <a:ext cx="1328484" cy="654188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0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endParaRPr lang="ru-RU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89"/>
            <p:cNvSpPr/>
            <p:nvPr/>
          </p:nvSpPr>
          <p:spPr>
            <a:xfrm>
              <a:off x="1556251" y="2054504"/>
              <a:ext cx="2820198" cy="65418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04">
                <a:buClr>
                  <a:srgbClr val="003300"/>
                </a:buClr>
                <a:buSzPct val="150000"/>
              </a:pPr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Гарантийная господдержка </a:t>
              </a:r>
              <a:r>
                <a:rPr lang="ru-RU" sz="9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</a:t>
              </a:r>
              <a:r>
                <a:rPr lang="ru-RU" sz="9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70% залога при финансировании субъектов МСП</a:t>
              </a:r>
            </a:p>
          </p:txBody>
        </p:sp>
      </p:grpSp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F:\RMB\УПРАВЛЕНИЕ РАЗВИТИЯ МБ\1. ЛИЧНЫЕ ПАПКИ\Ефимова\УОС\Картинки\msp-logo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80891"/>
            <a:ext cx="1681424" cy="4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29366" y="94003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0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/>
        </p:nvSpPr>
        <p:spPr>
          <a:xfrm>
            <a:off x="144643" y="431997"/>
            <a:ext cx="8215434" cy="372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Универсальные пассивные продукты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79400" y="1291942"/>
            <a:ext cx="3392217" cy="989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2900" indent="-342900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 smtClean="0">
                <a:solidFill>
                  <a:schemeClr val="tx1"/>
                </a:solidFill>
              </a:rPr>
              <a:t>Депозит «Стабильный»</a:t>
            </a:r>
            <a:endParaRPr lang="en-US" sz="1000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 smtClean="0">
                <a:solidFill>
                  <a:schemeClr val="tx1"/>
                </a:solidFill>
              </a:rPr>
              <a:t>Депозит «Динамичный»</a:t>
            </a:r>
            <a:endParaRPr lang="ru-RU" sz="1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 smtClean="0">
                <a:solidFill>
                  <a:schemeClr val="tx1"/>
                </a:solidFill>
              </a:rPr>
              <a:t>Депозит «Удобный»</a:t>
            </a:r>
          </a:p>
          <a:p>
            <a:pPr marL="342900" indent="-342900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 smtClean="0">
                <a:solidFill>
                  <a:schemeClr val="tx1"/>
                </a:solidFill>
              </a:rPr>
              <a:t>Депозит «Оперативный»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4308881" y="1331938"/>
            <a:ext cx="4902153" cy="1558046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FontTx/>
              <a:buBlip>
                <a:blip r:embed="rId2"/>
              </a:buBlip>
            </a:pPr>
            <a:r>
              <a:rPr lang="ru-RU" sz="1000" b="1" dirty="0" smtClean="0"/>
              <a:t>Депозит «Стабильный плюс»</a:t>
            </a:r>
          </a:p>
          <a:p>
            <a:pPr marL="342000" indent="-342000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b="1" dirty="0"/>
              <a:t>Депозит «Оперативный плюс»</a:t>
            </a:r>
            <a:endParaRPr lang="en-US" sz="1000" b="1" dirty="0"/>
          </a:p>
          <a:p>
            <a:pPr marL="342000" indent="-342000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b="1" dirty="0" smtClean="0"/>
              <a:t>Специальный </a:t>
            </a:r>
            <a:r>
              <a:rPr lang="ru-RU" sz="1000" b="1" dirty="0"/>
              <a:t>депозит для Фондов капитального ремонта</a:t>
            </a:r>
          </a:p>
          <a:p>
            <a:pPr marL="342000" indent="-342000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b="1" dirty="0"/>
              <a:t>Депозит для саморегулируемых организаций (</a:t>
            </a:r>
            <a:r>
              <a:rPr lang="ru-RU" sz="1000" b="1" dirty="0" err="1"/>
              <a:t>СРО</a:t>
            </a:r>
            <a:r>
              <a:rPr lang="ru-RU" sz="1000" b="1" dirty="0"/>
              <a:t>)</a:t>
            </a:r>
          </a:p>
          <a:p>
            <a:pPr marL="342000" indent="-342000" algn="just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FontTx/>
              <a:buBlip>
                <a:blip r:embed="rId2"/>
              </a:buBlip>
            </a:pPr>
            <a:r>
              <a:rPr lang="ru-RU" sz="1000" b="1" dirty="0" smtClean="0"/>
              <a:t>Депозит «ГОЗ» (для размещения средств, поступающих с отдельных счетов)     </a:t>
            </a:r>
          </a:p>
          <a:p>
            <a:pPr marL="0" indent="0" algn="just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None/>
            </a:pPr>
            <a:endParaRPr lang="ru-RU" sz="1000" b="1" dirty="0" smtClean="0"/>
          </a:p>
          <a:p>
            <a:pPr marL="0" indent="0" algn="just">
              <a:lnSpc>
                <a:spcPct val="120000"/>
              </a:lnSpc>
              <a:spcBef>
                <a:spcPts val="384"/>
              </a:spcBef>
              <a:spcAft>
                <a:spcPts val="400"/>
              </a:spcAft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1698625" indent="0">
              <a:buFontTx/>
              <a:buNone/>
            </a:pPr>
            <a:endParaRPr lang="ru-RU" sz="1000" b="1" dirty="0" smtClean="0"/>
          </a:p>
          <a:p>
            <a:pPr marL="0" indent="0">
              <a:buFontTx/>
              <a:buNone/>
            </a:pPr>
            <a:endParaRPr lang="ru-RU" sz="1000" b="1" dirty="0" smtClean="0"/>
          </a:p>
          <a:p>
            <a:pPr marL="361950" indent="-361950">
              <a:buFontTx/>
              <a:buBlip>
                <a:blip r:embed="rId2"/>
              </a:buBlip>
            </a:pPr>
            <a:endParaRPr lang="ru-RU" sz="1000" b="1" dirty="0" smtClean="0"/>
          </a:p>
          <a:p>
            <a:endParaRPr lang="ru-RU" sz="1000" b="1" dirty="0" smtClean="0"/>
          </a:p>
        </p:txBody>
      </p:sp>
      <p:sp>
        <p:nvSpPr>
          <p:cNvPr id="26" name="Title 7"/>
          <p:cNvSpPr txBox="1">
            <a:spLocks/>
          </p:cNvSpPr>
          <p:nvPr/>
        </p:nvSpPr>
        <p:spPr>
          <a:xfrm>
            <a:off x="152041" y="1034167"/>
            <a:ext cx="3519577" cy="330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Депозиты на стандартных условиях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Title 7"/>
          <p:cNvSpPr txBox="1">
            <a:spLocks/>
          </p:cNvSpPr>
          <p:nvPr/>
        </p:nvSpPr>
        <p:spPr>
          <a:xfrm>
            <a:off x="4465457" y="1039649"/>
            <a:ext cx="3907766" cy="32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Депозиты на индивидуальных условиях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01594" y="3260460"/>
            <a:ext cx="4819262" cy="4905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2900" indent="-342900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 smtClean="0">
                <a:solidFill>
                  <a:schemeClr val="tx1"/>
                </a:solidFill>
              </a:rPr>
              <a:t>Проценты на сумму неснижаемого остатка на счете </a:t>
            </a:r>
            <a:endParaRPr lang="en-US" sz="1000" dirty="0">
              <a:solidFill>
                <a:schemeClr val="tx1"/>
              </a:solidFill>
            </a:endParaRPr>
          </a:p>
          <a:p>
            <a:pPr marL="342900" indent="-342900" algn="just">
              <a:spcBef>
                <a:spcPts val="384"/>
              </a:spcBef>
              <a:spcAft>
                <a:spcPts val="400"/>
              </a:spcAft>
              <a:buBlip>
                <a:blip r:embed="rId2"/>
              </a:buBlip>
            </a:pPr>
            <a:r>
              <a:rPr lang="ru-RU" sz="1000" dirty="0">
                <a:solidFill>
                  <a:schemeClr val="tx1"/>
                </a:solidFill>
              </a:rPr>
              <a:t>Проценты на сумму </a:t>
            </a:r>
            <a:r>
              <a:rPr lang="ru-RU" sz="1000" dirty="0" smtClean="0">
                <a:solidFill>
                  <a:schemeClr val="tx1"/>
                </a:solidFill>
              </a:rPr>
              <a:t>фактического </a:t>
            </a:r>
            <a:r>
              <a:rPr lang="ru-RU" sz="1000" dirty="0">
                <a:solidFill>
                  <a:schemeClr val="tx1"/>
                </a:solidFill>
              </a:rPr>
              <a:t>остатка на счете 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173218" y="2917828"/>
            <a:ext cx="7147374" cy="401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Проценты за пользование денежными средствами на счетах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366" y="951570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852619"/>
            <a:ext cx="2409825" cy="19431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61284" y="4895849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-1619" r="219" b="-1619"/>
          <a:stretch/>
        </p:blipFill>
        <p:spPr bwMode="auto">
          <a:xfrm>
            <a:off x="2417686" y="2358314"/>
            <a:ext cx="2889537" cy="118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58" y="1113590"/>
            <a:ext cx="1808239" cy="163608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1253367"/>
              </p:ext>
            </p:extLst>
          </p:nvPr>
        </p:nvGraphicFramePr>
        <p:xfrm>
          <a:off x="1468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8" y="119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38088" y="421798"/>
            <a:ext cx="5946081" cy="43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Россельхозбанк в цифрах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466" y="1083154"/>
            <a:ext cx="2921687" cy="1278731"/>
          </a:xfrm>
          <a:prstGeom prst="rect">
            <a:avLst/>
          </a:prstGeom>
          <a:solidFill>
            <a:srgbClr val="99CC0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</a:t>
            </a:r>
            <a:r>
              <a:rPr lang="ru-RU" sz="16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400" b="1" dirty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</a:t>
            </a:r>
            <a:r>
              <a:rPr lang="ru-RU" sz="16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капитала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05153" y="1057275"/>
            <a:ext cx="2219325" cy="1278732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24477" y="1083155"/>
            <a:ext cx="1847850" cy="1864517"/>
          </a:xfrm>
          <a:prstGeom prst="rect">
            <a:avLst/>
          </a:prstGeom>
          <a:solidFill>
            <a:srgbClr val="99CC0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 </a:t>
            </a:r>
          </a:p>
          <a:p>
            <a:pPr algn="ctr"/>
            <a:r>
              <a:rPr lang="ru-RU" sz="1400" b="1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трлн. руб.</a:t>
            </a:r>
          </a:p>
          <a:p>
            <a:pPr algn="ctr"/>
            <a:endParaRPr lang="ru-RU" sz="1400" b="1" dirty="0" smtClean="0">
              <a:solidFill>
                <a:srgbClr val="3351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solidFill>
                  <a:srgbClr val="3351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редитный портфель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72327" y="1083155"/>
            <a:ext cx="1847850" cy="166651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трлн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руб. 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размер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активов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72327" y="2749670"/>
            <a:ext cx="1847850" cy="2091095"/>
          </a:xfrm>
          <a:prstGeom prst="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C7618"/>
                </a:solidFill>
              </a:rPr>
              <a:t>Участник национальной гарантийной системы</a:t>
            </a:r>
            <a:endParaRPr lang="ru-RU" sz="2000" b="1" dirty="0">
              <a:solidFill>
                <a:srgbClr val="1C7618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02791" y="2361885"/>
            <a:ext cx="2921687" cy="117157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330 000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корпоративных клиентов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78325" y="3571336"/>
            <a:ext cx="2628899" cy="1250023"/>
          </a:xfrm>
          <a:prstGeom prst="rect">
            <a:avLst/>
          </a:prstGeom>
          <a:solidFill>
            <a:srgbClr val="FFC000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C7618"/>
                </a:solidFill>
              </a:rPr>
              <a:t>&gt;</a:t>
            </a:r>
            <a:r>
              <a:rPr lang="ru-RU" sz="4400" b="1" dirty="0">
                <a:solidFill>
                  <a:srgbClr val="1C7618"/>
                </a:solidFill>
              </a:rPr>
              <a:t> </a:t>
            </a:r>
            <a:r>
              <a:rPr lang="ru-RU" sz="4400" b="1" dirty="0" smtClean="0">
                <a:solidFill>
                  <a:srgbClr val="1C7618"/>
                </a:solidFill>
              </a:rPr>
              <a:t>1 200 </a:t>
            </a:r>
          </a:p>
          <a:p>
            <a:pPr algn="ctr"/>
            <a:r>
              <a:rPr lang="ru-RU" sz="2000" dirty="0" smtClean="0">
                <a:solidFill>
                  <a:srgbClr val="1C7618"/>
                </a:solidFill>
              </a:rPr>
              <a:t>точек продаж</a:t>
            </a:r>
            <a:endParaRPr lang="ru-RU" sz="2000" dirty="0">
              <a:solidFill>
                <a:srgbClr val="1C7618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465" y="2361886"/>
            <a:ext cx="2219325" cy="11715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1C7618"/>
                </a:solidFill>
              </a:rPr>
              <a:t>Более </a:t>
            </a:r>
            <a:r>
              <a:rPr lang="ru-RU" sz="4400" b="1" dirty="0" smtClean="0">
                <a:solidFill>
                  <a:srgbClr val="1C7618"/>
                </a:solidFill>
              </a:rPr>
              <a:t>3 000</a:t>
            </a:r>
          </a:p>
          <a:p>
            <a:pPr algn="ctr"/>
            <a:r>
              <a:rPr lang="ru-RU" sz="2000" dirty="0" smtClean="0">
                <a:solidFill>
                  <a:srgbClr val="1C7618"/>
                </a:solidFill>
              </a:rPr>
              <a:t>банкоматов</a:t>
            </a:r>
            <a:endParaRPr lang="ru-RU" sz="2000" dirty="0">
              <a:solidFill>
                <a:srgbClr val="1C7618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05152" y="1113591"/>
            <a:ext cx="2219325" cy="122241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1C7618"/>
                </a:solidFill>
              </a:rPr>
              <a:t>81</a:t>
            </a:r>
            <a:r>
              <a:rPr lang="ru-RU" sz="4400" dirty="0" smtClean="0">
                <a:solidFill>
                  <a:srgbClr val="1C7618"/>
                </a:solidFill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1C7618"/>
                </a:solidFill>
              </a:rPr>
              <a:t>Регион присутствия в РФ</a:t>
            </a:r>
            <a:endParaRPr lang="ru-RU" sz="1600" dirty="0">
              <a:solidFill>
                <a:srgbClr val="1C7618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324479" y="2947673"/>
            <a:ext cx="1847849" cy="17926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1C7618"/>
                </a:solidFill>
              </a:rPr>
              <a:t>2-е место </a:t>
            </a:r>
          </a:p>
          <a:p>
            <a:pPr algn="ctr"/>
            <a:r>
              <a:rPr lang="ru-RU" sz="1400" dirty="0" smtClean="0">
                <a:solidFill>
                  <a:srgbClr val="1C7618"/>
                </a:solidFill>
              </a:rPr>
              <a:t>в России по </a:t>
            </a:r>
            <a:r>
              <a:rPr lang="ru-RU" sz="1400" dirty="0">
                <a:solidFill>
                  <a:srgbClr val="1C7618"/>
                </a:solidFill>
              </a:rPr>
              <a:t>кредитованию МСБ </a:t>
            </a:r>
            <a:br>
              <a:rPr lang="ru-RU" sz="1400" dirty="0">
                <a:solidFill>
                  <a:srgbClr val="1C7618"/>
                </a:solidFill>
              </a:rPr>
            </a:br>
            <a:r>
              <a:rPr lang="ru-RU" sz="1400" dirty="0">
                <a:solidFill>
                  <a:srgbClr val="1C7618"/>
                </a:solidFill>
              </a:rPr>
              <a:t>по версии Эксперт 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6" y="4962345"/>
            <a:ext cx="184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* По состоянию на </a:t>
            </a:r>
            <a:r>
              <a:rPr lang="ru-RU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01.</a:t>
            </a:r>
            <a:r>
              <a:rPr lang="en-US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  <a:r>
              <a:rPr lang="ru-RU" sz="1000" dirty="0" smtClean="0">
                <a:solidFill>
                  <a:schemeClr val="bg1"/>
                </a:solidFill>
                <a:cs typeface="Arial" panose="020B0604020202020204" pitchFamily="34" charset="0"/>
              </a:rPr>
              <a:t>.201</a:t>
            </a:r>
            <a:r>
              <a:rPr lang="en-US" sz="1000" smtClean="0">
                <a:solidFill>
                  <a:schemeClr val="bg1"/>
                </a:solidFill>
                <a:cs typeface="Arial" panose="020B0604020202020204" pitchFamily="34" charset="0"/>
              </a:rPr>
              <a:t>8</a:t>
            </a:r>
            <a:r>
              <a:rPr lang="ru-RU" sz="100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9366" y="897564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1" y="3582452"/>
            <a:ext cx="2348029" cy="12527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07504" y="3543858"/>
            <a:ext cx="2512112" cy="130730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Номинация «Лучший с/х проект»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7"/>
          <p:cNvSpPr txBox="1">
            <a:spLocks/>
          </p:cNvSpPr>
          <p:nvPr/>
        </p:nvSpPr>
        <p:spPr>
          <a:xfrm>
            <a:off x="251520" y="3111810"/>
            <a:ext cx="7632848" cy="1188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800" dirty="0" smtClean="0">
                <a:solidFill>
                  <a:srgbClr val="003300"/>
                </a:solidFill>
              </a:rPr>
              <a:t>ГОСУДАРСТВЕННЫЙ</a:t>
            </a:r>
          </a:p>
          <a:p>
            <a:r>
              <a:rPr lang="ru-RU" sz="2800" dirty="0" smtClean="0">
                <a:solidFill>
                  <a:srgbClr val="003300"/>
                </a:solidFill>
              </a:rPr>
              <a:t>НАДЕЖНЫЙ</a:t>
            </a:r>
          </a:p>
          <a:p>
            <a:r>
              <a:rPr lang="ru-RU" sz="2800" dirty="0" smtClean="0">
                <a:solidFill>
                  <a:srgbClr val="003300"/>
                </a:solidFill>
              </a:rPr>
              <a:t>УНИВЕРСАЛЬНЫЙ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88881" y="3219822"/>
            <a:ext cx="88881" cy="972108"/>
          </a:xfrm>
          <a:prstGeom prst="rect">
            <a:avLst/>
          </a:prstGeom>
          <a:solidFill>
            <a:srgbClr val="99CC00"/>
          </a:solidFill>
          <a:ln>
            <a:solidFill>
              <a:srgbClr val="99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88881" y="4331734"/>
            <a:ext cx="88881" cy="40025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23528" y="433173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+mj-lt"/>
              </a:rPr>
              <a:t>Все компоненты успеха</a:t>
            </a:r>
            <a:endParaRPr lang="ru-RU" sz="2400" i="1" dirty="0">
              <a:latin typeface="+mj-lt"/>
            </a:endParaRPr>
          </a:p>
        </p:txBody>
      </p:sp>
      <p:pic>
        <p:nvPicPr>
          <p:cNvPr id="8194" name="Picture 2" descr="F:\RMB\УПРАВЛЕНИЕ РАЗВИТИЯ МБ\1. ЛИЧНЫЕ ПАПКИ\Ефимова\Презентации ДММБ\Шаблоны_логотип\логотип_фирменная_плашк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420" y="4350990"/>
            <a:ext cx="2451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RMB\УПРАВЛЕНИЕ РАЗВИТИЯ МБ\1. ЛИЧНЫЕ ПАПКИ\Ефимова\Презентации ДММБ\Имиджы с РСХБ\shutterstock_3325986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880" y="-20538"/>
            <a:ext cx="9341401" cy="3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9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61284" y="4895849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12712" y="427762"/>
            <a:ext cx="61410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266700">
              <a:spcBef>
                <a:spcPct val="0"/>
              </a:spcBef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 Россельхозбанка для бизнеса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500" y="4569972"/>
            <a:ext cx="908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hangingPunct="0">
              <a:spcBef>
                <a:spcPct val="20000"/>
              </a:spcBef>
              <a:buSzPct val="100000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Последний тренд банков в обслуживании бизнеса – партнерские программы</a:t>
            </a:r>
            <a:endParaRPr lang="ru-RU" sz="2000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" name="AutoShape 2" descr="Результаты поиска изображений для запроса &quot;путин на форуме&quot;"/>
          <p:cNvSpPr>
            <a:spLocks noChangeAspect="1" noChangeArrowheads="1"/>
          </p:cNvSpPr>
          <p:nvPr/>
        </p:nvSpPr>
        <p:spPr bwMode="auto">
          <a:xfrm>
            <a:off x="63500" y="-1988344"/>
            <a:ext cx="89535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3128184"/>
              </p:ext>
            </p:extLst>
          </p:nvPr>
        </p:nvGraphicFramePr>
        <p:xfrm>
          <a:off x="1547664" y="1251941"/>
          <a:ext cx="6096000" cy="3196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4850" y="3572434"/>
            <a:ext cx="288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Участие в программах импортозамещения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63704" y="1884143"/>
            <a:ext cx="26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Льготные кредиты МСП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084168" y="1059582"/>
            <a:ext cx="2932832" cy="810090"/>
          </a:xfrm>
          <a:prstGeom prst="wedgeRectCallout">
            <a:avLst>
              <a:gd name="adj1" fmla="val -57990"/>
              <a:gd name="adj2" fmla="val 41848"/>
            </a:avLst>
          </a:prstGeom>
          <a:ln w="508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</a:rPr>
              <a:t>Беззалоговое кредитование бизнеса,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</a:rPr>
              <a:t>Рефинансирование текущих кредитов,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tx1"/>
                </a:solidFill>
              </a:rPr>
              <a:t>Специализированные программы для </a:t>
            </a:r>
            <a:r>
              <a:rPr lang="ru-RU" sz="1000" dirty="0" smtClean="0">
                <a:solidFill>
                  <a:schemeClr val="tx1"/>
                </a:solidFill>
              </a:rPr>
              <a:t>АПК,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tx1"/>
                </a:solidFill>
              </a:rPr>
              <a:t>Внешнеторговое </a:t>
            </a:r>
            <a:r>
              <a:rPr lang="ru-RU" sz="1000" dirty="0" smtClean="0">
                <a:solidFill>
                  <a:schemeClr val="tx1"/>
                </a:solidFill>
              </a:rPr>
              <a:t>финансирование,</a:t>
            </a:r>
            <a:endParaRPr lang="ru-RU" sz="10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tx1"/>
                </a:solidFill>
              </a:rPr>
              <a:t>Банковские гарантии …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129366" y="1059582"/>
            <a:ext cx="3002475" cy="1026115"/>
          </a:xfrm>
          <a:prstGeom prst="wedgeRectCallout">
            <a:avLst>
              <a:gd name="adj1" fmla="val 56185"/>
              <a:gd name="adj2" fmla="val 31263"/>
            </a:avLst>
          </a:prstGeom>
          <a:solidFill>
            <a:schemeClr val="accent3">
              <a:lumMod val="20000"/>
              <a:lumOff val="80000"/>
            </a:schemeClr>
          </a:solidFill>
          <a:ln w="508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050" dirty="0"/>
              <a:t>Расчетно-кассовое </a:t>
            </a:r>
            <a:r>
              <a:rPr lang="ru-RU" sz="1050" dirty="0" smtClean="0"/>
              <a:t>обслуживание,</a:t>
            </a:r>
            <a:endParaRPr lang="ru-RU" sz="105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/>
              <a:t>Дистанционное банковское </a:t>
            </a:r>
            <a:r>
              <a:rPr lang="ru-RU" sz="1050" dirty="0" smtClean="0"/>
              <a:t>обслуживание,</a:t>
            </a:r>
            <a:endParaRPr lang="ru-RU" sz="105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Начисление </a:t>
            </a:r>
            <a:r>
              <a:rPr lang="ru-RU" sz="1050" dirty="0"/>
              <a:t>процентов на остаток по расчетному </a:t>
            </a:r>
            <a:r>
              <a:rPr lang="ru-RU" sz="1050" dirty="0" smtClean="0"/>
              <a:t>счету и депозиты для бизнеса,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Обслуживание ВЭД,</a:t>
            </a:r>
            <a:endParaRPr lang="ru-RU" sz="105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Торговый эквайринг …</a:t>
            </a:r>
            <a:endParaRPr lang="ru-RU" sz="1050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5438774" y="3639037"/>
            <a:ext cx="3578225" cy="930935"/>
          </a:xfrm>
          <a:prstGeom prst="wedgeRectCallout">
            <a:avLst>
              <a:gd name="adj1" fmla="val -57766"/>
              <a:gd name="adj2" fmla="val -44395"/>
            </a:avLst>
          </a:prstGeom>
          <a:solidFill>
            <a:schemeClr val="accent3">
              <a:lumMod val="20000"/>
              <a:lumOff val="80000"/>
            </a:schemeClr>
          </a:solidFill>
          <a:ln w="508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/>
              <a:t>Торгово-промышленная палата </a:t>
            </a:r>
            <a:r>
              <a:rPr lang="ru-RU" sz="1050" dirty="0" smtClean="0"/>
              <a:t>РФ,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АККОР,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Деловая Россия,</a:t>
            </a:r>
            <a:endParaRPr lang="ru-RU" sz="1050" dirty="0"/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ОПОРА РОССИИ,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50" dirty="0"/>
              <a:t>ЭКСАР,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050" dirty="0" smtClean="0"/>
              <a:t>Партнеры по небанковским сервисам для МСП</a:t>
            </a:r>
            <a:endParaRPr lang="ru-RU" sz="10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29366" y="886027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40" y="2273369"/>
            <a:ext cx="2410560" cy="127048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183606"/>
            <a:ext cx="2178940" cy="138882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81"/>
          <p:cNvSpPr/>
          <p:nvPr/>
        </p:nvSpPr>
        <p:spPr>
          <a:xfrm>
            <a:off x="5904656" y="1947063"/>
            <a:ext cx="3203848" cy="44209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пополнение оборотных средств</a:t>
            </a:r>
          </a:p>
        </p:txBody>
      </p:sp>
      <p:sp>
        <p:nvSpPr>
          <p:cNvPr id="12" name="Прямоугольник 81"/>
          <p:cNvSpPr/>
          <p:nvPr/>
        </p:nvSpPr>
        <p:spPr>
          <a:xfrm>
            <a:off x="5904038" y="1167595"/>
            <a:ext cx="3239962" cy="657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продукты для микробизнеса</a:t>
            </a:r>
          </a:p>
        </p:txBody>
      </p:sp>
      <p:sp>
        <p:nvSpPr>
          <p:cNvPr id="13" name="Прямоугольник 81"/>
          <p:cNvSpPr/>
          <p:nvPr/>
        </p:nvSpPr>
        <p:spPr>
          <a:xfrm>
            <a:off x="5886656" y="2606386"/>
            <a:ext cx="3077832" cy="557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на приобретение техники и оборудования</a:t>
            </a:r>
            <a:endParaRPr lang="ru-RU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81"/>
          <p:cNvSpPr/>
          <p:nvPr/>
        </p:nvSpPr>
        <p:spPr>
          <a:xfrm>
            <a:off x="5904656" y="3447749"/>
            <a:ext cx="3203848" cy="419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программы </a:t>
            </a:r>
            <a:endParaRPr lang="en-US" sz="1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28432675"/>
              </p:ext>
            </p:extLst>
          </p:nvPr>
        </p:nvGraphicFramePr>
        <p:xfrm>
          <a:off x="0" y="1435672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9366" y="95126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6079" y="400856"/>
            <a:ext cx="5184576" cy="475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Широкая линейка кредитных продуктов 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Прямоугольник 81"/>
          <p:cNvSpPr/>
          <p:nvPr/>
        </p:nvSpPr>
        <p:spPr>
          <a:xfrm>
            <a:off x="5904656" y="4126405"/>
            <a:ext cx="3203848" cy="419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условия кредитования бизнеса</a:t>
            </a:r>
            <a:endParaRPr lang="en-US" sz="1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130138"/>
              </p:ext>
            </p:extLst>
          </p:nvPr>
        </p:nvGraphicFramePr>
        <p:xfrm>
          <a:off x="146089" y="1096992"/>
          <a:ext cx="8962415" cy="351736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41601"/>
                <a:gridCol w="1435358"/>
                <a:gridCol w="1412518"/>
                <a:gridCol w="1407528"/>
                <a:gridCol w="1774431"/>
                <a:gridCol w="1590979"/>
              </a:tblGrid>
              <a:tr h="559744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Быстрое 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 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Оптимальный 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Рефинансирование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«Выгодное решение»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Коммерческая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ипотека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</a:tr>
              <a:tr h="41228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кредита</a:t>
                      </a: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млн.руб.</a:t>
                      </a:r>
                      <a:r>
                        <a:rPr lang="en-US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4 млн.руб. 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7 млн. руб.</a:t>
                      </a: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20 млн. руб.</a:t>
                      </a:r>
                      <a:endParaRPr lang="ru-RU" sz="9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20 млн. руб.</a:t>
                      </a:r>
                      <a:endParaRPr lang="ru-RU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5524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кредита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мес.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en-US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мес.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мес.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мес.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мес.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2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предоставления 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Кредит/</a:t>
                      </a:r>
                    </a:p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Кредитная линия</a:t>
                      </a: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Кредит/Кредитная линия</a:t>
                      </a:r>
                      <a:endParaRPr lang="ru-RU" altLang="ko-KR" sz="900" b="0" i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endParaRPr lang="ru-RU" sz="9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Кредит/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Кредитная линия</a:t>
                      </a:r>
                      <a:endParaRPr lang="ru-RU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Кредит/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Кредитная линия</a:t>
                      </a:r>
                      <a:endParaRPr lang="ru-RU" altLang="ko-KR" sz="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456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Залог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залога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3526">
                        <a:spcBef>
                          <a:spcPts val="0"/>
                        </a:spcBef>
                        <a:buClr>
                          <a:schemeClr val="tx2"/>
                        </a:buClr>
                        <a:buFont typeface="Arial" pitchFamily="34" charset="0"/>
                        <a:buNone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залога до </a:t>
                      </a:r>
                    </a:p>
                    <a:p>
                      <a:pPr marL="0" indent="0" algn="l" defTabSz="913526">
                        <a:spcBef>
                          <a:spcPts val="0"/>
                        </a:spcBef>
                        <a:buClr>
                          <a:schemeClr val="tx2"/>
                        </a:buClr>
                        <a:buFont typeface="Arial" pitchFamily="34" charset="0"/>
                        <a:buNone/>
                      </a:pPr>
                      <a:r>
                        <a:rPr lang="ru-RU" sz="9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млн. рублей</a:t>
                      </a:r>
                      <a:endParaRPr lang="ru-RU" altLang="ko-KR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залогом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залогом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залогом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5544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 кредита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3526">
                        <a:buClr>
                          <a:schemeClr val="tx2"/>
                        </a:buClr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текущие</a:t>
                      </a:r>
                      <a:r>
                        <a:rPr lang="ru-RU" altLang="ko-K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цели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ru-RU" altLang="ko-KR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текущие</a:t>
                      </a:r>
                      <a:r>
                        <a:rPr lang="ru-RU" altLang="ko-K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цели</a:t>
                      </a:r>
                      <a:endParaRPr lang="ru-R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defTabSz="913526">
                        <a:buClr>
                          <a:schemeClr val="tx2"/>
                        </a:buClr>
                      </a:pP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инвестиционные</a:t>
                      </a:r>
                      <a:r>
                        <a:rPr lang="ru-RU" altLang="ko-KR" sz="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цели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Рефинансирование кредитов сторонних банков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9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объектов коммерческой недвижимости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338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Погашение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кредита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61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Ежемесячно равными долями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ctr" fontAlgn="t">
                        <a:buFont typeface="Arial" panose="020B0604020202020204" pitchFamily="34" charset="0"/>
                        <a:buNone/>
                      </a:pPr>
                      <a:r>
                        <a:rPr lang="ru-RU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Ежемесячно равными долями/</a:t>
                      </a:r>
                      <a:r>
                        <a:rPr lang="ru-RU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индивидуально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40023" y="413147"/>
            <a:ext cx="558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/>
                <a:cs typeface="Arial"/>
              </a:rPr>
              <a:t>Специальные кредитные продукты</a:t>
            </a:r>
          </a:p>
          <a:p>
            <a:pPr>
              <a:defRPr/>
            </a:pPr>
            <a:r>
              <a:rPr lang="ru-RU" b="1" dirty="0" smtClean="0">
                <a:latin typeface="Arial"/>
                <a:cs typeface="Arial"/>
              </a:rPr>
              <a:t>для </a:t>
            </a:r>
            <a:r>
              <a:rPr lang="ru-RU" b="1" dirty="0">
                <a:latin typeface="Arial"/>
                <a:cs typeface="Arial"/>
              </a:rPr>
              <a:t>клиентов с выручкой до 120 млн. </a:t>
            </a:r>
            <a:r>
              <a:rPr lang="ru-RU" b="1" dirty="0" smtClean="0">
                <a:latin typeface="Arial"/>
                <a:cs typeface="Arial"/>
              </a:rPr>
              <a:t>руб. / год</a:t>
            </a:r>
            <a:endParaRPr lang="ru-RU" b="1" dirty="0">
              <a:latin typeface="Arial"/>
              <a:cs typeface="Arial"/>
            </a:endParaRPr>
          </a:p>
        </p:txBody>
      </p:sp>
      <p:pic>
        <p:nvPicPr>
          <p:cNvPr id="3074" name="Picture 2" descr="F:\RMB\УПРАВЛЕНИЕ РАЗВИТИЯ МБ\1. ЛИЧНЫЕ ПАПКИ\Ефимова\УОС\Сыроделие_01.10\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11" y="3177921"/>
            <a:ext cx="387634" cy="3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RMB\УПРАВЛЕНИЕ РАЗВИТИЯ МБ\1. ЛИЧНЫЕ ПАПКИ\Ефимова\УОС\Сыроделие_01.10\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65723"/>
            <a:ext cx="387634" cy="3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RMB\УПРАВЛЕНИЕ РАЗВИТИЯ МБ\1. ЛИЧНЫЕ ПАПКИ\Ефимова\УОС\Сыроделие_01.10\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05" y="2122164"/>
            <a:ext cx="387634" cy="3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RMB\УПРАВЛЕНИЕ РАЗВИТИЯ МБ\1. ЛИЧНЫЕ ПАПКИ\Ефимова\УОС\Сыроделие_01.10\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946" y="2122164"/>
            <a:ext cx="387634" cy="3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29183" y="1163605"/>
            <a:ext cx="4342818" cy="3482546"/>
            <a:chOff x="229183" y="1301320"/>
            <a:chExt cx="4342818" cy="3661046"/>
          </a:xfrm>
        </p:grpSpPr>
        <p:sp>
          <p:nvSpPr>
            <p:cNvPr id="38" name="Right Arrow 11"/>
            <p:cNvSpPr/>
            <p:nvPr/>
          </p:nvSpPr>
          <p:spPr>
            <a:xfrm>
              <a:off x="229183" y="1301320"/>
              <a:ext cx="1030154" cy="52837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ight Arrow 82"/>
            <p:cNvSpPr/>
            <p:nvPr/>
          </p:nvSpPr>
          <p:spPr>
            <a:xfrm>
              <a:off x="229183" y="3124086"/>
              <a:ext cx="1030154" cy="478472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Сумма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ight Arrow 95"/>
            <p:cNvSpPr/>
            <p:nvPr/>
          </p:nvSpPr>
          <p:spPr>
            <a:xfrm>
              <a:off x="229183" y="2533382"/>
              <a:ext cx="1030154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ight Arrow 101"/>
            <p:cNvSpPr/>
            <p:nvPr/>
          </p:nvSpPr>
          <p:spPr>
            <a:xfrm>
              <a:off x="238119" y="4422680"/>
              <a:ext cx="1021218" cy="53968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Залог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ight Arrow 103"/>
            <p:cNvSpPr/>
            <p:nvPr/>
          </p:nvSpPr>
          <p:spPr>
            <a:xfrm>
              <a:off x="248571" y="3782200"/>
              <a:ext cx="1010766" cy="50234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ight Arrow 89"/>
            <p:cNvSpPr/>
            <p:nvPr/>
          </p:nvSpPr>
          <p:spPr>
            <a:xfrm>
              <a:off x="1333500" y="1301320"/>
              <a:ext cx="3217621" cy="52837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Пополнение оборотных средств, закупка ТМЦ, оплата работ, услуг, налогов</a:t>
              </a:r>
            </a:p>
          </p:txBody>
        </p:sp>
        <p:sp>
          <p:nvSpPr>
            <p:cNvPr id="44" name="Right Arrow 96"/>
            <p:cNvSpPr/>
            <p:nvPr/>
          </p:nvSpPr>
          <p:spPr>
            <a:xfrm>
              <a:off x="1333500" y="3124086"/>
              <a:ext cx="3238500" cy="478472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Без ограничений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104"/>
            <p:cNvSpPr/>
            <p:nvPr/>
          </p:nvSpPr>
          <p:spPr>
            <a:xfrm>
              <a:off x="1321266" y="4417937"/>
              <a:ext cx="3242088" cy="54442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Недвижимость, транспорт, оборудование, ТМЦ, гарантии АО «Корпорация МСП» / АО МСП «Банк», поручительство РГО</a:t>
              </a:r>
            </a:p>
          </p:txBody>
        </p:sp>
        <p:sp>
          <p:nvSpPr>
            <p:cNvPr id="46" name="Right Arrow 134"/>
            <p:cNvSpPr/>
            <p:nvPr/>
          </p:nvSpPr>
          <p:spPr>
            <a:xfrm>
              <a:off x="1329913" y="3782200"/>
              <a:ext cx="3242088" cy="502347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0"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Единовременный </a:t>
              </a: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Кредитная линия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ight Arrow 136"/>
            <p:cNvSpPr/>
            <p:nvPr/>
          </p:nvSpPr>
          <p:spPr>
            <a:xfrm>
              <a:off x="1333499" y="253338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2 лет</a:t>
              </a:r>
            </a:p>
          </p:txBody>
        </p:sp>
        <p:sp>
          <p:nvSpPr>
            <p:cNvPr id="50" name="Right Arrow 95"/>
            <p:cNvSpPr/>
            <p:nvPr/>
          </p:nvSpPr>
          <p:spPr>
            <a:xfrm>
              <a:off x="248571" y="1942832"/>
              <a:ext cx="1010766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Клиент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Arrow 136"/>
            <p:cNvSpPr/>
            <p:nvPr/>
          </p:nvSpPr>
          <p:spPr>
            <a:xfrm>
              <a:off x="1333499" y="194283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Юридические лица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ИП</a:t>
              </a:r>
            </a:p>
          </p:txBody>
        </p:sp>
      </p:grpSp>
      <p:sp>
        <p:nvSpPr>
          <p:cNvPr id="54" name="Rectangle 122"/>
          <p:cNvSpPr/>
          <p:nvPr/>
        </p:nvSpPr>
        <p:spPr>
          <a:xfrm>
            <a:off x="4644009" y="1507917"/>
            <a:ext cx="4401883" cy="1048015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defTabSz="871888">
              <a:spcBef>
                <a:spcPts val="600"/>
              </a:spcBef>
              <a:buClr>
                <a:srgbClr val="000000"/>
              </a:buClr>
              <a:buSzPct val="125000"/>
            </a:pPr>
            <a:endParaRPr lang="ru-RU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кредитования до 2-х лет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предоставления в залог ТМЦ до 100% от суммы требуемого обеспечения</a:t>
            </a:r>
          </a:p>
          <a:p>
            <a:pPr marL="361950" lvl="1" indent="-361950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50% кредита может быть предоставлено без обеспечения (определяется, исходя из финансового состояния заемщика)</a:t>
            </a:r>
          </a:p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44008" y="1175229"/>
            <a:ext cx="4417492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366" y="100841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b="1" dirty="0">
                <a:latin typeface="Arial"/>
                <a:cs typeface="Arial"/>
              </a:rPr>
              <a:t>Кредит «Оборотный стандарт»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44008" y="2625756"/>
            <a:ext cx="4401882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22"/>
          <p:cNvSpPr/>
          <p:nvPr/>
        </p:nvSpPr>
        <p:spPr>
          <a:xfrm>
            <a:off x="4644008" y="2949792"/>
            <a:ext cx="4380658" cy="1696359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t">
            <a:noAutofit/>
          </a:bodyPr>
          <a:lstStyle/>
          <a:p>
            <a:pPr marL="361950" lvl="1" indent="-361950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 и ИП, в том числе ИП - глава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КФХ</a:t>
            </a:r>
          </a:p>
          <a:p>
            <a:pPr marL="361950" lvl="1" indent="-361950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хозяйственной деятельности – не менее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</a:p>
          <a:p>
            <a:pPr marL="361950" lvl="1" indent="-361950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кредитная история по действующим кредитам в Банке или иных 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</a:p>
          <a:p>
            <a:pPr marL="361950" lvl="1" indent="-361950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финансовое положение и приемлемая долговая нагрузка</a:t>
            </a:r>
          </a:p>
          <a:p>
            <a:pPr marL="361950" lvl="1" indent="-361950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видам деятельности заемщика (производство и/или торговля оружием, </a:t>
            </a:r>
            <a:r>
              <a:rPr lang="ru-RU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риэлторская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девелоперская и ломбардная деятельность, игорный бизнес)</a:t>
            </a:r>
          </a:p>
        </p:txBody>
      </p:sp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29183" y="1163605"/>
            <a:ext cx="4358704" cy="3676397"/>
            <a:chOff x="229183" y="1301320"/>
            <a:chExt cx="4358704" cy="3574083"/>
          </a:xfrm>
        </p:grpSpPr>
        <p:sp>
          <p:nvSpPr>
            <p:cNvPr id="38" name="Right Arrow 11"/>
            <p:cNvSpPr/>
            <p:nvPr/>
          </p:nvSpPr>
          <p:spPr>
            <a:xfrm>
              <a:off x="229183" y="1301320"/>
              <a:ext cx="1030154" cy="52837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ight Arrow 82"/>
            <p:cNvSpPr/>
            <p:nvPr/>
          </p:nvSpPr>
          <p:spPr>
            <a:xfrm>
              <a:off x="229183" y="3124086"/>
              <a:ext cx="1030154" cy="478472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Сумма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ight Arrow 95"/>
            <p:cNvSpPr/>
            <p:nvPr/>
          </p:nvSpPr>
          <p:spPr>
            <a:xfrm>
              <a:off x="229183" y="2533382"/>
              <a:ext cx="1030154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ight Arrow 101"/>
            <p:cNvSpPr/>
            <p:nvPr/>
          </p:nvSpPr>
          <p:spPr>
            <a:xfrm>
              <a:off x="248571" y="4330974"/>
              <a:ext cx="1030154" cy="544429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Залог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ight Arrow 103"/>
            <p:cNvSpPr/>
            <p:nvPr/>
          </p:nvSpPr>
          <p:spPr>
            <a:xfrm>
              <a:off x="257009" y="3705109"/>
              <a:ext cx="1030154" cy="50234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ight Arrow 89"/>
            <p:cNvSpPr/>
            <p:nvPr/>
          </p:nvSpPr>
          <p:spPr>
            <a:xfrm>
              <a:off x="1333500" y="1301320"/>
              <a:ext cx="3217621" cy="52837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Инвестиционные цели</a:t>
              </a:r>
            </a:p>
          </p:txBody>
        </p:sp>
        <p:sp>
          <p:nvSpPr>
            <p:cNvPr id="44" name="Right Arrow 96"/>
            <p:cNvSpPr/>
            <p:nvPr/>
          </p:nvSpPr>
          <p:spPr>
            <a:xfrm>
              <a:off x="1333500" y="3124086"/>
              <a:ext cx="3238500" cy="478472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1 млн. руб. до 60 млн. руб.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104"/>
            <p:cNvSpPr/>
            <p:nvPr/>
          </p:nvSpPr>
          <p:spPr>
            <a:xfrm>
              <a:off x="1345799" y="4330974"/>
              <a:ext cx="3242088" cy="54442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Недвижимость, транспорт, оборудование</a:t>
              </a: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гарантии АО «Корпорация МСП» / АО МСП «Банк», поручительство РГО</a:t>
              </a:r>
            </a:p>
          </p:txBody>
        </p:sp>
        <p:sp>
          <p:nvSpPr>
            <p:cNvPr id="46" name="Right Arrow 134"/>
            <p:cNvSpPr/>
            <p:nvPr/>
          </p:nvSpPr>
          <p:spPr>
            <a:xfrm>
              <a:off x="1339901" y="3705109"/>
              <a:ext cx="3242088" cy="502347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0"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Единовременный </a:t>
              </a: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Кредитная линия с лимитов выдачи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ight Arrow 136"/>
            <p:cNvSpPr/>
            <p:nvPr/>
          </p:nvSpPr>
          <p:spPr>
            <a:xfrm>
              <a:off x="1333499" y="253338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8 лет</a:t>
              </a:r>
            </a:p>
          </p:txBody>
        </p:sp>
        <p:sp>
          <p:nvSpPr>
            <p:cNvPr id="50" name="Right Arrow 95"/>
            <p:cNvSpPr/>
            <p:nvPr/>
          </p:nvSpPr>
          <p:spPr>
            <a:xfrm>
              <a:off x="229183" y="1942832"/>
              <a:ext cx="1030154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Клиент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Arrow 136"/>
            <p:cNvSpPr/>
            <p:nvPr/>
          </p:nvSpPr>
          <p:spPr>
            <a:xfrm>
              <a:off x="1333499" y="194283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Юридические лица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ИП</a:t>
              </a:r>
            </a:p>
          </p:txBody>
        </p:sp>
      </p:grpSp>
      <p:sp>
        <p:nvSpPr>
          <p:cNvPr id="54" name="Rectangle 122"/>
          <p:cNvSpPr/>
          <p:nvPr/>
        </p:nvSpPr>
        <p:spPr>
          <a:xfrm>
            <a:off x="4644009" y="1513712"/>
            <a:ext cx="4438475" cy="1627328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кредитования до 60 млн. руб.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Длительные сроки кредитования – до 8 лет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отсрочки погашения основного долга до 18 месяцев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установления индивидуального графика погашения кредита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  <a:tabLst>
                <a:tab pos="180975" algn="l"/>
              </a:tabLst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Процентная ставка зависит не только от сроков кредитования, но и размера доли собственного участия и оформления приобретаемого имущества в залог</a:t>
            </a:r>
          </a:p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44008" y="1175229"/>
            <a:ext cx="4427984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366" y="100841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8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Кредит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«Инвестиционный-стандарт»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54501" y="3185268"/>
            <a:ext cx="4427983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122"/>
          <p:cNvSpPr/>
          <p:nvPr/>
        </p:nvSpPr>
        <p:spPr>
          <a:xfrm>
            <a:off x="4654500" y="3551036"/>
            <a:ext cx="4417492" cy="1203795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algn="just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 и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</a:t>
            </a:r>
          </a:p>
          <a:p>
            <a:pPr marL="361950" lvl="1" indent="-361950" algn="just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Длительность работы Группы/Заемщика –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месяцев.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кредитная история по действующим кредитам в Банке или иных кредитных организациях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ограничений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виду деятельности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заемщика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29183" y="1163605"/>
            <a:ext cx="4358704" cy="3676397"/>
            <a:chOff x="229183" y="1301320"/>
            <a:chExt cx="4358704" cy="3574083"/>
          </a:xfrm>
        </p:grpSpPr>
        <p:sp>
          <p:nvSpPr>
            <p:cNvPr id="38" name="Right Arrow 11"/>
            <p:cNvSpPr/>
            <p:nvPr/>
          </p:nvSpPr>
          <p:spPr>
            <a:xfrm>
              <a:off x="229183" y="1301320"/>
              <a:ext cx="1030154" cy="52837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endPara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ight Arrow 82"/>
            <p:cNvSpPr/>
            <p:nvPr/>
          </p:nvSpPr>
          <p:spPr>
            <a:xfrm>
              <a:off x="229183" y="3124086"/>
              <a:ext cx="1030154" cy="478472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Сумма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ight Arrow 95"/>
            <p:cNvSpPr/>
            <p:nvPr/>
          </p:nvSpPr>
          <p:spPr>
            <a:xfrm>
              <a:off x="229183" y="2533382"/>
              <a:ext cx="1030154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ight Arrow 101"/>
            <p:cNvSpPr/>
            <p:nvPr/>
          </p:nvSpPr>
          <p:spPr>
            <a:xfrm>
              <a:off x="248571" y="4330974"/>
              <a:ext cx="1030154" cy="544429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Залог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ight Arrow 103"/>
            <p:cNvSpPr/>
            <p:nvPr/>
          </p:nvSpPr>
          <p:spPr>
            <a:xfrm>
              <a:off x="257009" y="3705109"/>
              <a:ext cx="1030154" cy="502347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ight Arrow 89"/>
            <p:cNvSpPr/>
            <p:nvPr/>
          </p:nvSpPr>
          <p:spPr>
            <a:xfrm>
              <a:off x="1333500" y="1301320"/>
              <a:ext cx="3217621" cy="52837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Приобретение техники и/или оборудования</a:t>
              </a:r>
            </a:p>
          </p:txBody>
        </p:sp>
        <p:sp>
          <p:nvSpPr>
            <p:cNvPr id="44" name="Right Arrow 96"/>
            <p:cNvSpPr/>
            <p:nvPr/>
          </p:nvSpPr>
          <p:spPr>
            <a:xfrm>
              <a:off x="1333500" y="3124086"/>
              <a:ext cx="3238500" cy="478472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Без ограничений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104"/>
            <p:cNvSpPr/>
            <p:nvPr/>
          </p:nvSpPr>
          <p:spPr>
            <a:xfrm>
              <a:off x="1345799" y="4330974"/>
              <a:ext cx="3242088" cy="54442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Залог приобретаемого имущества</a:t>
              </a:r>
            </a:p>
          </p:txBody>
        </p:sp>
        <p:sp>
          <p:nvSpPr>
            <p:cNvPr id="46" name="Right Arrow 134"/>
            <p:cNvSpPr/>
            <p:nvPr/>
          </p:nvSpPr>
          <p:spPr>
            <a:xfrm>
              <a:off x="1339901" y="3705109"/>
              <a:ext cx="3242088" cy="502347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0"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Единовременный </a:t>
              </a: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Кредитная линия</a:t>
              </a:r>
              <a:endParaRPr lang="ru-RU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ight Arrow 136"/>
            <p:cNvSpPr/>
            <p:nvPr/>
          </p:nvSpPr>
          <p:spPr>
            <a:xfrm>
              <a:off x="1333499" y="253338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7 лет</a:t>
              </a:r>
            </a:p>
          </p:txBody>
        </p:sp>
        <p:sp>
          <p:nvSpPr>
            <p:cNvPr id="50" name="Right Arrow 95"/>
            <p:cNvSpPr/>
            <p:nvPr/>
          </p:nvSpPr>
          <p:spPr>
            <a:xfrm>
              <a:off x="229183" y="1942832"/>
              <a:ext cx="1030154" cy="46326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Клиент</a:t>
              </a:r>
              <a:endPara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Arrow 136"/>
            <p:cNvSpPr/>
            <p:nvPr/>
          </p:nvSpPr>
          <p:spPr>
            <a:xfrm>
              <a:off x="1333499" y="1942832"/>
              <a:ext cx="3217621" cy="46326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Юридические лица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ИП</a:t>
              </a:r>
            </a:p>
          </p:txBody>
        </p:sp>
      </p:grpSp>
      <p:sp>
        <p:nvSpPr>
          <p:cNvPr id="54" name="Rectangle 122"/>
          <p:cNvSpPr/>
          <p:nvPr/>
        </p:nvSpPr>
        <p:spPr>
          <a:xfrm>
            <a:off x="4644009" y="1513714"/>
            <a:ext cx="4427983" cy="121291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defTabSz="871888">
              <a:spcBef>
                <a:spcPts val="600"/>
              </a:spcBef>
              <a:buClr>
                <a:srgbClr val="000000"/>
              </a:buClr>
              <a:buSzPct val="125000"/>
            </a:pP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предоставления в залог только приобретаемой техники и/или оборудования</a:t>
            </a: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Собственное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клиента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 кредитования – до 7 лет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отсрочки погашения основного долга до 12 месяцев</a:t>
            </a: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определении максимальной суммы кредита возможен учет будущих денежных потоков от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</a:p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71888">
              <a:spcBef>
                <a:spcPts val="600"/>
              </a:spcBef>
              <a:buClr>
                <a:srgbClr val="000000"/>
              </a:buClr>
              <a:buSzPct val="125000"/>
              <a:tabLst>
                <a:tab pos="180975" algn="l"/>
              </a:tabLst>
            </a:pPr>
            <a:endParaRPr lang="ru-RU" sz="9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44008" y="1175229"/>
            <a:ext cx="4427984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366" y="100841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8" name="Прямоугольник 41"/>
          <p:cNvSpPr>
            <a:spLocks noChangeArrowheads="1"/>
          </p:cNvSpPr>
          <p:nvPr/>
        </p:nvSpPr>
        <p:spPr bwMode="auto">
          <a:xfrm>
            <a:off x="120766" y="428617"/>
            <a:ext cx="5924981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Кредит под залог приобретаемой техники и/или оборудования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44009" y="2787774"/>
            <a:ext cx="4427983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122"/>
          <p:cNvSpPr/>
          <p:nvPr/>
        </p:nvSpPr>
        <p:spPr>
          <a:xfrm>
            <a:off x="4644008" y="3111810"/>
            <a:ext cx="4417492" cy="172819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algn="just" defTabSz="871888"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 и ИП, в том числе ИП - глава КФХ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ведения хозяйственной деятельности – не менее 12 месяцев.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Продавцы техники: 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российские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заводы-изготовители и поставщики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зарубежные поставщики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кредитная история по действующим кредитам в Банке или иных кредитных организациях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финансовое положение и приемлемая долговая нагрузка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 по виду деятельности заемщика отсутствуют</a:t>
            </a: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29184" y="1118781"/>
            <a:ext cx="4419733" cy="3674675"/>
            <a:chOff x="229183" y="1254197"/>
            <a:chExt cx="4419733" cy="3863024"/>
          </a:xfrm>
        </p:grpSpPr>
        <p:sp>
          <p:nvSpPr>
            <p:cNvPr id="38" name="Right Arrow 11"/>
            <p:cNvSpPr/>
            <p:nvPr/>
          </p:nvSpPr>
          <p:spPr>
            <a:xfrm>
              <a:off x="229183" y="1254197"/>
              <a:ext cx="1030154" cy="824290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Виды гарантий</a:t>
              </a:r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ight Arrow 82"/>
            <p:cNvSpPr/>
            <p:nvPr/>
          </p:nvSpPr>
          <p:spPr>
            <a:xfrm>
              <a:off x="248571" y="3098262"/>
              <a:ext cx="1030154" cy="303405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Сумма</a:t>
              </a:r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ight Arrow 95"/>
            <p:cNvSpPr/>
            <p:nvPr/>
          </p:nvSpPr>
          <p:spPr>
            <a:xfrm>
              <a:off x="229183" y="2623501"/>
              <a:ext cx="1030154" cy="33086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</a:t>
              </a:r>
            </a:p>
          </p:txBody>
        </p:sp>
        <p:sp>
          <p:nvSpPr>
            <p:cNvPr id="41" name="Right Arrow 101"/>
            <p:cNvSpPr/>
            <p:nvPr/>
          </p:nvSpPr>
          <p:spPr>
            <a:xfrm>
              <a:off x="248571" y="4216546"/>
              <a:ext cx="1021218" cy="539686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Залог</a:t>
              </a:r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ight Arrow 103"/>
            <p:cNvSpPr/>
            <p:nvPr/>
          </p:nvSpPr>
          <p:spPr>
            <a:xfrm>
              <a:off x="267959" y="3494149"/>
              <a:ext cx="1010766" cy="338879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Форма</a:t>
              </a:r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ight Arrow 89"/>
            <p:cNvSpPr/>
            <p:nvPr/>
          </p:nvSpPr>
          <p:spPr>
            <a:xfrm>
              <a:off x="1333500" y="1254197"/>
              <a:ext cx="3303182" cy="824291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Гарантии исполнения контракта/возврата аванса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Тендерные гарантии</a:t>
              </a:r>
              <a:endPara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Прочие гарантии (в пользу таможенного/налогового органа, встречного требования)</a:t>
              </a:r>
              <a:endPara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ight Arrow 96"/>
            <p:cNvSpPr/>
            <p:nvPr/>
          </p:nvSpPr>
          <p:spPr>
            <a:xfrm>
              <a:off x="1321266" y="3059495"/>
              <a:ext cx="3303182" cy="303405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Без ограничений</a:t>
              </a:r>
              <a:endPara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104"/>
            <p:cNvSpPr/>
            <p:nvPr/>
          </p:nvSpPr>
          <p:spPr>
            <a:xfrm>
              <a:off x="1333500" y="3919391"/>
              <a:ext cx="3315416" cy="1197830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 25 млн. руб. – допускается предоставление без залогового обеспечения</a:t>
              </a:r>
            </a:p>
            <a:p>
              <a:endPara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Свыше 25 млн. руб. – </a:t>
              </a:r>
              <a:r>
                <a:rPr lang="ru-RU" sz="10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недвижимость</a:t>
              </a:r>
              <a:r>
                <a:rPr lang="ru-RU" sz="1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транспорт, оборудование, гарантии АО «Корпорация МСП» / АО МСП «Банк», поручительство РГО</a:t>
              </a:r>
            </a:p>
            <a:p>
              <a:endPara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ight Arrow 134"/>
            <p:cNvSpPr/>
            <p:nvPr/>
          </p:nvSpPr>
          <p:spPr>
            <a:xfrm>
              <a:off x="1321266" y="3494149"/>
              <a:ext cx="3303182" cy="338879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C7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0"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Разовая гарантия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рамках </a:t>
              </a:r>
              <a:r>
                <a:rPr lang="ru-R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</a:t>
              </a: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енерального соглашения</a:t>
              </a:r>
            </a:p>
          </p:txBody>
        </p:sp>
        <p:sp>
          <p:nvSpPr>
            <p:cNvPr id="47" name="Right Arrow 136"/>
            <p:cNvSpPr/>
            <p:nvPr/>
          </p:nvSpPr>
          <p:spPr>
            <a:xfrm>
              <a:off x="1333499" y="2623501"/>
              <a:ext cx="3303183" cy="330866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206"/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тендерные – до 90 дней;</a:t>
              </a:r>
            </a:p>
            <a:p>
              <a:pPr defTabSz="914206"/>
              <a:r>
                <a:rPr lang="ru-R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рочие – до 5 ле</a:t>
              </a:r>
              <a:r>
                <a:rPr lang="ru-R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</a:p>
          </p:txBody>
        </p:sp>
        <p:sp>
          <p:nvSpPr>
            <p:cNvPr id="50" name="Right Arrow 95"/>
            <p:cNvSpPr/>
            <p:nvPr/>
          </p:nvSpPr>
          <p:spPr>
            <a:xfrm>
              <a:off x="248571" y="2135787"/>
              <a:ext cx="1010766" cy="360425"/>
            </a:xfrm>
            <a:prstGeom prst="rightArrow">
              <a:avLst>
                <a:gd name="adj1" fmla="val 100000"/>
                <a:gd name="adj2" fmla="val 11528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06"/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Клиент</a:t>
              </a:r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Arrow 136"/>
            <p:cNvSpPr/>
            <p:nvPr/>
          </p:nvSpPr>
          <p:spPr>
            <a:xfrm>
              <a:off x="1333499" y="2135787"/>
              <a:ext cx="3303183" cy="360424"/>
            </a:xfrm>
            <a:prstGeom prst="rightArrow">
              <a:avLst>
                <a:gd name="adj1" fmla="val 100000"/>
                <a:gd name="adj2" fmla="val 0"/>
              </a:avLst>
            </a:prstGeom>
            <a:noFill/>
            <a:ln w="127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Юридические лица</a:t>
              </a:r>
            </a:p>
            <a:p>
              <a:pPr marL="171450" indent="-171450" defTabSz="914206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ИП</a:t>
              </a:r>
            </a:p>
          </p:txBody>
        </p:sp>
      </p:grpSp>
      <p:sp>
        <p:nvSpPr>
          <p:cNvPr id="54" name="Rectangle 122"/>
          <p:cNvSpPr/>
          <p:nvPr/>
        </p:nvSpPr>
        <p:spPr>
          <a:xfrm>
            <a:off x="4717717" y="1506609"/>
            <a:ext cx="4401883" cy="117149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кредита без залогового обеспечения, только под поручительство (определяется, исходя из финансового состояния заемщика</a:t>
            </a: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в обеспечение гарантий/поручительств в рамках НГС</a:t>
            </a:r>
          </a:p>
          <a:p>
            <a:pPr marL="361950" lvl="1" indent="-361950" algn="just" defTabSz="871888">
              <a:spcBef>
                <a:spcPts val="600"/>
              </a:spcBef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получение гарантий в рамках генерального соглашения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42118" y="1118781"/>
            <a:ext cx="4417492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366" y="1008413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Прямоугольник 41"/>
          <p:cNvSpPr>
            <a:spLocks noChangeArrowheads="1"/>
          </p:cNvSpPr>
          <p:nvPr/>
        </p:nvSpPr>
        <p:spPr bwMode="auto">
          <a:xfrm>
            <a:off x="120765" y="428617"/>
            <a:ext cx="5975235" cy="41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b="1" dirty="0" smtClean="0">
                <a:latin typeface="Arial"/>
                <a:cs typeface="Arial"/>
              </a:rPr>
              <a:t>Банковские гарантии</a:t>
            </a:r>
            <a:endParaRPr lang="ru-RU" b="1" dirty="0">
              <a:latin typeface="Arial"/>
              <a:cs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17716" y="2877222"/>
            <a:ext cx="4401882" cy="2871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КЛИЕНТУ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22"/>
          <p:cNvSpPr/>
          <p:nvPr/>
        </p:nvSpPr>
        <p:spPr>
          <a:xfrm>
            <a:off x="4693315" y="3316508"/>
            <a:ext cx="4426284" cy="122511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anchor="ctr">
            <a:noAutofit/>
          </a:bodyPr>
          <a:lstStyle/>
          <a:p>
            <a:pPr marL="361950" lvl="1" indent="-361950" algn="just" defTabSz="871888"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кредитная история по действующим кредитам в Банке или иных кредитных организациях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финансовое положение и приемлемая долговая нагрузка</a:t>
            </a:r>
          </a:p>
          <a:p>
            <a:pPr marL="361950" lvl="1" indent="-361950" algn="just" defTabSz="871888"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Pct val="125000"/>
              <a:buFont typeface="Wingdings 2" panose="05020102010507070707" pitchFamily="18" charset="2"/>
              <a:buChar char="R"/>
            </a:pPr>
            <a:r>
              <a:rPr lang="ru-RU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в Реестре недобросовестных поставщиков</a:t>
            </a:r>
            <a:endParaRPr lang="ru-R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61284" y="4895790"/>
            <a:ext cx="2133600" cy="273844"/>
          </a:xfrm>
        </p:spPr>
        <p:txBody>
          <a:bodyPr/>
          <a:lstStyle/>
          <a:p>
            <a:fld id="{6DDF61C1-2457-E848-BB6B-E1DA9A54977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5" descr="Map_Russia_blue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trans="38000" numberOfShades="6"/>
                    </a14:imgEffect>
                    <a14:imgEffect>
                      <a14:sharpenSoften amount="-14000"/>
                    </a14:imgEffect>
                    <a14:imgEffect>
                      <a14:colorTemperature colorTemp="11500"/>
                    </a14:imgEffect>
                    <a14:imgEffect>
                      <a14:saturation sat="115000"/>
                    </a14:imgEffect>
                    <a14:imgEffect>
                      <a14:brightnessContrast bright="28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69" y="1005576"/>
            <a:ext cx="8217187" cy="3661313"/>
          </a:xfrm>
          <a:prstGeom prst="rect">
            <a:avLst/>
          </a:prstGeom>
          <a:noFill/>
          <a:scene3d>
            <a:camera prst="orthographicFront"/>
            <a:lightRig rig="morning" dir="t"/>
          </a:scene3d>
          <a:sp3d prstMaterial="flat"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6" name="Picture 6" descr="F:\RMB\УПРАВЛЕНИЕ РАЗВИТИЯ МБ\1. ЛИЧНЫЕ ПАПКИ\Ефимова\УОС\Картинки\камаз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654" y="2023273"/>
            <a:ext cx="666299" cy="602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Strebkova-EG\Desktop\tppr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2247714"/>
            <a:ext cx="2411889" cy="39756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20" y="2895786"/>
            <a:ext cx="2461281" cy="382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F:\RMB\УПРАВЛЕНИЕ РАЗВИТИЯ МБ\1. ЛИЧНЫЕ ПАПКИ\Ефимова\УОС\Картинки\АККОР_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31" y="3543858"/>
            <a:ext cx="1797451" cy="45655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4" descr="F:\RMB\УПРАВЛЕНИЕ РАЗВИТИЯ МБ\1. ЛИЧНЫЕ ПАПКИ\Ефимова\УОС\Картинки\c7415679c76a4ea3f8cbbd41f00b2a2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176" y="3698405"/>
            <a:ext cx="1976312" cy="1038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RMB\УПРАВЛЕНИЕ РАЗВИТИЯ МБ\1. ЛИЧНЫЕ ПАПКИ\Ефимова\УОС\Сыроделие_01.10\MSP_BANK_logo_rus_main_500-fill-370x27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758" y="1437624"/>
            <a:ext cx="888099" cy="48605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122" name="Picture 2" descr="F:\RMB\УПРАВЛЕНИЕ РАЗВИТИЯ МБ\1. ЛИЧНЫЕ ПАПКИ\Ефимова\УОС\Картинки\ЭКСА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52187"/>
            <a:ext cx="1474711" cy="51165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F:\RMB\УПРАВЛЕНИЕ РАЗВИТИЯ МБ\1. ЛИЧНЫЕ ПАПКИ\Ефимова\УОС\Картинки\msp-logo_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45636"/>
            <a:ext cx="1567913" cy="432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10156691"/>
              </p:ext>
            </p:extLst>
          </p:nvPr>
        </p:nvGraphicFramePr>
        <p:xfrm>
          <a:off x="4067944" y="1112732"/>
          <a:ext cx="5040560" cy="269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705876"/>
            <a:ext cx="1302381" cy="97678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t="18292" r="-236" b="18292"/>
          <a:stretch/>
        </p:blipFill>
        <p:spPr bwMode="auto">
          <a:xfrm>
            <a:off x="4283968" y="3746958"/>
            <a:ext cx="1222723" cy="30038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-112712" y="384289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266700"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Партнеры Банка в развитии бизнеса МСП</a:t>
            </a:r>
          </a:p>
        </p:txBody>
      </p:sp>
      <p:pic>
        <p:nvPicPr>
          <p:cNvPr id="7170" name="Picture 2" descr="http://hh.ru/employer-logo/39105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78" y="2895787"/>
            <a:ext cx="718021" cy="546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ы поиска изображений для запроса &quot;пк ярославич фото&quot;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51" y="4134379"/>
            <a:ext cx="1031632" cy="61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uralcredit.ru/files/ban2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52" y="4231650"/>
            <a:ext cx="835512" cy="54020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2" name="TextBox 21"/>
          <p:cNvSpPr txBox="1"/>
          <p:nvPr/>
        </p:nvSpPr>
        <p:spPr>
          <a:xfrm>
            <a:off x="33910" y="951570"/>
            <a:ext cx="9396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Россельхозбанк развивает партнерские программы для субъектов МСП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9366" y="951570"/>
            <a:ext cx="9014635" cy="65543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6F031A088ADE946A0B7906ACC9D751E" ma:contentTypeVersion="0" ma:contentTypeDescription="Создание документа." ma:contentTypeScope="" ma:versionID="b17988018dc317b7ec812875b591ed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35F950-FDFC-4C2C-A0E1-8267A78D0E62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C5C336-A026-49A0-A72D-362846C10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5D09BB-E720-4F36-989B-D52B5461E9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2876</TotalTime>
  <Words>1432</Words>
  <Application>Microsoft Office PowerPoint</Application>
  <PresentationFormat>Экран (16:9)</PresentationFormat>
  <Paragraphs>336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RUS Presi Template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Россельхозбанк в цифрах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Alla</cp:lastModifiedBy>
  <cp:revision>345</cp:revision>
  <cp:lastPrinted>2018-05-30T06:25:31Z</cp:lastPrinted>
  <dcterms:created xsi:type="dcterms:W3CDTF">2013-08-28T13:08:37Z</dcterms:created>
  <dcterms:modified xsi:type="dcterms:W3CDTF">2018-05-30T07:39:16Z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0x010100C6F031A088ADE946A0B7906ACC9D751E</vt:lpwstr>
  </property>
  <property fmtid="{D5CDD505-2E9C-101B-9397-08002B2CF9AE}" pid="3" name="Order">
    <vt:r8>585300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