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UI/images/btnicon.png" ContentType="image/.png"/>
  <Override PartName="/customUI/images/btniconlinks.png" ContentType="image/.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b68e3b1f0e8d443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6" r:id="rId2"/>
    <p:sldId id="396" r:id="rId3"/>
    <p:sldId id="401" r:id="rId4"/>
    <p:sldId id="400" r:id="rId5"/>
    <p:sldId id="324" r:id="rId6"/>
    <p:sldId id="359" r:id="rId7"/>
    <p:sldId id="376" r:id="rId8"/>
    <p:sldId id="377" r:id="rId9"/>
    <p:sldId id="378" r:id="rId10"/>
    <p:sldId id="393" r:id="rId11"/>
    <p:sldId id="352" r:id="rId12"/>
    <p:sldId id="353" r:id="rId13"/>
    <p:sldId id="392" r:id="rId14"/>
    <p:sldId id="381" r:id="rId15"/>
    <p:sldId id="391" r:id="rId16"/>
    <p:sldId id="372" r:id="rId17"/>
    <p:sldId id="394" r:id="rId18"/>
    <p:sldId id="374" r:id="rId19"/>
    <p:sldId id="399" r:id="rId20"/>
    <p:sldId id="402" r:id="rId21"/>
    <p:sldId id="284" r:id="rId22"/>
  </p:sldIdLst>
  <p:sldSz cx="9144000" cy="5143500" type="screen16x9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677" y="-72"/>
      </p:cViewPr>
      <p:guideLst>
        <p:guide orient="horz" pos="114"/>
        <p:guide orient="horz" pos="3208"/>
        <p:guide orient="horz" pos="1529"/>
        <p:guide pos="116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04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AA7A1-A4D4-41FB-8205-294BACD96431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32F01-74A7-4175-B2C2-FF66483250B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38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9B15D-F48C-46CB-A49E-D6A3AA50A2AD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B196-301A-46E7-BB15-22224D62584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46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1512000"/>
            <a:ext cx="6410492" cy="612000"/>
          </a:xfrm>
          <a:solidFill>
            <a:schemeClr val="bg1"/>
          </a:solidFill>
        </p:spPr>
        <p:txBody>
          <a:bodyPr wrap="none" lIns="180000" rIns="180000" bIns="108000" anchor="b">
            <a:spAutoFit/>
          </a:bodyPr>
          <a:lstStyle>
            <a:lvl1pPr>
              <a:defRPr sz="3000" cap="all" baseline="0"/>
            </a:lvl1pPr>
          </a:lstStyle>
          <a:p>
            <a:r>
              <a:rPr lang="de-DE" dirty="0" smtClean="0"/>
              <a:t>TITEL 1: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2303999"/>
            <a:ext cx="4640136" cy="432000"/>
          </a:xfr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 smtClean="0"/>
              <a:t>Titel 2: Autor, Datum, Ort, Sonstiges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:p14="http://schemas.microsoft.com/office/powerpoint/2010/main" val="9258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3059832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6084168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180000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3203848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6228613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78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180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752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423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56176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5652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67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/ Bild lin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312000" y="1044000"/>
            <a:ext cx="5652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22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7200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176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250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39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90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084000" y="1044000"/>
            <a:ext cx="2880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588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inkl.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80000" y="1043999"/>
            <a:ext cx="8784000" cy="28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Text oder anderes Element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8784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3425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2" y="738000"/>
            <a:ext cx="9145513" cy="44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4153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" y="1044000"/>
            <a:ext cx="8784000" cy="2124000"/>
          </a:xfrm>
          <a:noFill/>
        </p:spPr>
        <p:txBody>
          <a:bodyPr wrap="square" lIns="0" rIns="0" anchor="b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BEISPIEL: LOREM IPSUM DOLOR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" y="3384000"/>
            <a:ext cx="8784000" cy="270000"/>
          </a:xfrm>
          <a:noFill/>
        </p:spPr>
        <p:txBody>
          <a:bodyPr wrap="square" lIns="0" rIns="0"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 smtClean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:p14="http://schemas.microsoft.com/office/powerpoint/2010/main" val="29543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22992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7"/>
          </p:nvPr>
        </p:nvSpPr>
        <p:spPr>
          <a:xfrm>
            <a:off x="45984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8"/>
          </p:nvPr>
        </p:nvSpPr>
        <p:spPr>
          <a:xfrm>
            <a:off x="68976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463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54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89364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Überschrift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4115817"/>
            <a:ext cx="8784000" cy="7921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6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Überschrift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Beschreibung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6547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428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59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6030000" y="792000"/>
            <a:ext cx="311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5524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20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1"/>
          </p:nvPr>
        </p:nvSpPr>
        <p:spPr>
          <a:xfrm>
            <a:off x="459720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94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066183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3"/>
          </p:nvPr>
        </p:nvSpPr>
        <p:spPr>
          <a:xfrm>
            <a:off x="6132366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4"/>
          </p:nvPr>
        </p:nvSpPr>
        <p:spPr>
          <a:xfrm>
            <a:off x="0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066183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132366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29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  <a:endParaRPr lang="de-DE" dirty="0"/>
          </a:p>
        </p:txBody>
      </p:sp>
      <p:cxnSp>
        <p:nvCxnSpPr>
          <p:cNvPr id="138" name="Gerade Verbindung 137"/>
          <p:cNvCxnSpPr/>
          <p:nvPr userDrawn="1"/>
        </p:nvCxnSpPr>
        <p:spPr>
          <a:xfrm>
            <a:off x="196850" y="2903207"/>
            <a:ext cx="8767763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7052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1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61046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2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51569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3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142092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4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63261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45" name="Bildplatzhalt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80000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zur Historie</a:t>
            </a:r>
            <a:endParaRPr lang="de-DE" dirty="0"/>
          </a:p>
        </p:txBody>
      </p:sp>
      <p:sp>
        <p:nvSpPr>
          <p:cNvPr id="146" name="Bildplatzhalter 16"/>
          <p:cNvSpPr>
            <a:spLocks noGrp="1"/>
          </p:cNvSpPr>
          <p:nvPr>
            <p:ph type="pic" sz="quarter" idx="20" hasCustomPrompt="1"/>
          </p:nvPr>
        </p:nvSpPr>
        <p:spPr>
          <a:xfrm>
            <a:off x="167052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7" name="Bildplatzhalter 16"/>
          <p:cNvSpPr>
            <a:spLocks noGrp="1"/>
          </p:cNvSpPr>
          <p:nvPr>
            <p:ph type="pic" sz="quarter" idx="21" hasCustomPrompt="1"/>
          </p:nvPr>
        </p:nvSpPr>
        <p:spPr>
          <a:xfrm>
            <a:off x="3161046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8" name="Bildplatzhalter 16"/>
          <p:cNvSpPr>
            <a:spLocks noGrp="1"/>
          </p:cNvSpPr>
          <p:nvPr>
            <p:ph type="pic" sz="quarter" idx="22" hasCustomPrompt="1"/>
          </p:nvPr>
        </p:nvSpPr>
        <p:spPr>
          <a:xfrm>
            <a:off x="4651569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49" name="Bildplatzhalter 16"/>
          <p:cNvSpPr>
            <a:spLocks noGrp="1"/>
          </p:cNvSpPr>
          <p:nvPr>
            <p:ph type="pic" sz="quarter" idx="23" hasCustomPrompt="1"/>
          </p:nvPr>
        </p:nvSpPr>
        <p:spPr>
          <a:xfrm>
            <a:off x="6142092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50" name="Bildplatzhalter 16"/>
          <p:cNvSpPr>
            <a:spLocks noGrp="1"/>
          </p:cNvSpPr>
          <p:nvPr>
            <p:ph type="pic" sz="quarter" idx="24" hasCustomPrompt="1"/>
          </p:nvPr>
        </p:nvSpPr>
        <p:spPr>
          <a:xfrm>
            <a:off x="763261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51" name="Textplatzhalt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180000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2" name="Textplatzhalt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167052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3" name="Textplatzhalt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3161046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4" name="Textplatzhalt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651569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5" name="Textplatzhalt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6142092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6" name="Textplatzhalt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63261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57" name="Textplatzhalter 8"/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108000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8" name="Textplatzhalter 8"/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2570488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9" name="Textplatzhalter 8"/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4060976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0" name="Textplatzhalter 8"/>
          <p:cNvSpPr>
            <a:spLocks noGrp="1"/>
          </p:cNvSpPr>
          <p:nvPr>
            <p:ph type="body" sz="quarter" idx="34" hasCustomPrompt="1"/>
          </p:nvPr>
        </p:nvSpPr>
        <p:spPr>
          <a:xfrm flipV="1">
            <a:off x="5551464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1" name="Textplatzhalter 8"/>
          <p:cNvSpPr>
            <a:spLocks noGrp="1"/>
          </p:cNvSpPr>
          <p:nvPr>
            <p:ph type="body" sz="quarter" idx="35" hasCustomPrompt="1"/>
          </p:nvPr>
        </p:nvSpPr>
        <p:spPr>
          <a:xfrm flipV="1">
            <a:off x="7041952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2" name="Textplatzhalter 8"/>
          <p:cNvSpPr>
            <a:spLocks noGrp="1"/>
          </p:cNvSpPr>
          <p:nvPr>
            <p:ph type="body" sz="quarter" idx="36" hasCustomPrompt="1"/>
          </p:nvPr>
        </p:nvSpPr>
        <p:spPr>
          <a:xfrm flipV="1">
            <a:off x="853244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3" name="Textplatzhalter 8"/>
          <p:cNvSpPr>
            <a:spLocks noGrp="1"/>
          </p:cNvSpPr>
          <p:nvPr>
            <p:ph type="body" sz="quarter" idx="37" hasCustomPrompt="1"/>
          </p:nvPr>
        </p:nvSpPr>
        <p:spPr>
          <a:xfrm flipV="1">
            <a:off x="108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4" name="Textplatzhalter 8"/>
          <p:cNvSpPr>
            <a:spLocks noGrp="1"/>
          </p:cNvSpPr>
          <p:nvPr>
            <p:ph type="body" sz="quarter" idx="38" hasCustomPrompt="1"/>
          </p:nvPr>
        </p:nvSpPr>
        <p:spPr>
          <a:xfrm flipV="1">
            <a:off x="25704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5" name="Textplatzhalter 8"/>
          <p:cNvSpPr>
            <a:spLocks noGrp="1"/>
          </p:cNvSpPr>
          <p:nvPr>
            <p:ph type="body" sz="quarter" idx="39" hasCustomPrompt="1"/>
          </p:nvPr>
        </p:nvSpPr>
        <p:spPr>
          <a:xfrm flipV="1">
            <a:off x="406097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6" name="Textplatzhalter 8"/>
          <p:cNvSpPr>
            <a:spLocks noGrp="1"/>
          </p:cNvSpPr>
          <p:nvPr>
            <p:ph type="body" sz="quarter" idx="40" hasCustomPrompt="1"/>
          </p:nvPr>
        </p:nvSpPr>
        <p:spPr>
          <a:xfrm flipV="1">
            <a:off x="555146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7" name="Textplatzhalter 8"/>
          <p:cNvSpPr>
            <a:spLocks noGrp="1"/>
          </p:cNvSpPr>
          <p:nvPr>
            <p:ph type="body" sz="quarter" idx="41" hasCustomPrompt="1"/>
          </p:nvPr>
        </p:nvSpPr>
        <p:spPr>
          <a:xfrm flipV="1">
            <a:off x="704195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8" name="Textplatzhalter 8"/>
          <p:cNvSpPr>
            <a:spLocks noGrp="1"/>
          </p:cNvSpPr>
          <p:nvPr>
            <p:ph type="body" sz="quarter" idx="42" hasCustomPrompt="1"/>
          </p:nvPr>
        </p:nvSpPr>
        <p:spPr>
          <a:xfrm flipV="1">
            <a:off x="853244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9" name="Textplatzhalter 8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0" name="Textplatzhalter 8"/>
          <p:cNvSpPr>
            <a:spLocks noGrp="1"/>
          </p:cNvSpPr>
          <p:nvPr>
            <p:ph type="body" sz="quarter" idx="44" hasCustomPrompt="1"/>
          </p:nvPr>
        </p:nvSpPr>
        <p:spPr>
          <a:xfrm>
            <a:off x="18504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1" name="Textplatzhalter 8"/>
          <p:cNvSpPr>
            <a:spLocks noGrp="1"/>
          </p:cNvSpPr>
          <p:nvPr>
            <p:ph type="body" sz="quarter" idx="45" hasCustomPrompt="1"/>
          </p:nvPr>
        </p:nvSpPr>
        <p:spPr>
          <a:xfrm>
            <a:off x="33408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2" name="Textplatzhalt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8312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3" name="Textplatzhalter 8"/>
          <p:cNvSpPr>
            <a:spLocks noGrp="1"/>
          </p:cNvSpPr>
          <p:nvPr>
            <p:ph type="body" sz="quarter" idx="47" hasCustomPrompt="1"/>
          </p:nvPr>
        </p:nvSpPr>
        <p:spPr>
          <a:xfrm>
            <a:off x="63216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4" name="Textplatzhalter 8"/>
          <p:cNvSpPr>
            <a:spLocks noGrp="1"/>
          </p:cNvSpPr>
          <p:nvPr>
            <p:ph type="body" sz="quarter" idx="48" hasCustomPrompt="1"/>
          </p:nvPr>
        </p:nvSpPr>
        <p:spPr>
          <a:xfrm>
            <a:off x="7812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5" name="Textplatzhalter 23"/>
          <p:cNvSpPr>
            <a:spLocks noGrp="1"/>
          </p:cNvSpPr>
          <p:nvPr>
            <p:ph type="body" sz="quarter" idx="49" hasCustomPrompt="1"/>
          </p:nvPr>
        </p:nvSpPr>
        <p:spPr>
          <a:xfrm>
            <a:off x="180000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6" name="Textplatzhalter 23"/>
          <p:cNvSpPr>
            <a:spLocks noGrp="1"/>
          </p:cNvSpPr>
          <p:nvPr>
            <p:ph type="body" sz="quarter" idx="50" hasCustomPrompt="1"/>
          </p:nvPr>
        </p:nvSpPr>
        <p:spPr>
          <a:xfrm>
            <a:off x="167052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7" name="Textplatzhalter 23"/>
          <p:cNvSpPr>
            <a:spLocks noGrp="1"/>
          </p:cNvSpPr>
          <p:nvPr>
            <p:ph type="body" sz="quarter" idx="51" hasCustomPrompt="1"/>
          </p:nvPr>
        </p:nvSpPr>
        <p:spPr>
          <a:xfrm>
            <a:off x="3161046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8" name="Textplatzhalter 23"/>
          <p:cNvSpPr>
            <a:spLocks noGrp="1"/>
          </p:cNvSpPr>
          <p:nvPr>
            <p:ph type="body" sz="quarter" idx="52" hasCustomPrompt="1"/>
          </p:nvPr>
        </p:nvSpPr>
        <p:spPr>
          <a:xfrm>
            <a:off x="4651569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79" name="Textplatzhalter 23"/>
          <p:cNvSpPr>
            <a:spLocks noGrp="1"/>
          </p:cNvSpPr>
          <p:nvPr>
            <p:ph type="body" sz="quarter" idx="53" hasCustomPrompt="1"/>
          </p:nvPr>
        </p:nvSpPr>
        <p:spPr>
          <a:xfrm>
            <a:off x="6142092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80" name="Textplatzhalter 23"/>
          <p:cNvSpPr>
            <a:spLocks noGrp="1"/>
          </p:cNvSpPr>
          <p:nvPr>
            <p:ph type="body" sz="quarter" idx="54" hasCustomPrompt="1"/>
          </p:nvPr>
        </p:nvSpPr>
        <p:spPr>
          <a:xfrm>
            <a:off x="763261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JJJJ</a:t>
            </a:r>
            <a:endParaRPr lang="de-DE" dirty="0"/>
          </a:p>
        </p:txBody>
      </p:sp>
      <p:sp>
        <p:nvSpPr>
          <p:cNvPr id="181" name="Textplatzhalter 8"/>
          <p:cNvSpPr>
            <a:spLocks noGrp="1"/>
          </p:cNvSpPr>
          <p:nvPr>
            <p:ph type="body" sz="quarter" idx="55" hasCustomPrompt="1"/>
          </p:nvPr>
        </p:nvSpPr>
        <p:spPr>
          <a:xfrm flipV="1">
            <a:off x="36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2" name="Textplatzhalter 8"/>
          <p:cNvSpPr>
            <a:spLocks noGrp="1"/>
          </p:cNvSpPr>
          <p:nvPr>
            <p:ph type="body" sz="quarter" idx="56" hasCustomPrompt="1"/>
          </p:nvPr>
        </p:nvSpPr>
        <p:spPr>
          <a:xfrm flipV="1">
            <a:off x="185047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3" name="Textplatzhalter 8"/>
          <p:cNvSpPr>
            <a:spLocks noGrp="1"/>
          </p:cNvSpPr>
          <p:nvPr>
            <p:ph type="body" sz="quarter" idx="57" hasCustomPrompt="1"/>
          </p:nvPr>
        </p:nvSpPr>
        <p:spPr>
          <a:xfrm flipV="1">
            <a:off x="334094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4" name="Textplatzhalter 8"/>
          <p:cNvSpPr>
            <a:spLocks noGrp="1"/>
          </p:cNvSpPr>
          <p:nvPr>
            <p:ph type="body" sz="quarter" idx="58" hasCustomPrompt="1"/>
          </p:nvPr>
        </p:nvSpPr>
        <p:spPr>
          <a:xfrm flipV="1">
            <a:off x="483141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5" name="Textplatzhalter 8"/>
          <p:cNvSpPr>
            <a:spLocks noGrp="1"/>
          </p:cNvSpPr>
          <p:nvPr>
            <p:ph type="body" sz="quarter" idx="59" hasCustomPrompt="1"/>
          </p:nvPr>
        </p:nvSpPr>
        <p:spPr>
          <a:xfrm flipV="1">
            <a:off x="63218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6" name="Textplatzhalter 8"/>
          <p:cNvSpPr>
            <a:spLocks noGrp="1"/>
          </p:cNvSpPr>
          <p:nvPr>
            <p:ph type="body" sz="quarter" idx="60" hasCustomPrompt="1"/>
          </p:nvPr>
        </p:nvSpPr>
        <p:spPr>
          <a:xfrm flipV="1">
            <a:off x="781236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87" name="Bildplatzhalter 16"/>
          <p:cNvSpPr>
            <a:spLocks noGrp="1"/>
          </p:cNvSpPr>
          <p:nvPr>
            <p:ph type="pic" sz="quarter" idx="61" hasCustomPrompt="1"/>
          </p:nvPr>
        </p:nvSpPr>
        <p:spPr>
          <a:xfrm>
            <a:off x="176981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88" name="Bildplatzhalter 16"/>
          <p:cNvSpPr>
            <a:spLocks noGrp="1"/>
          </p:cNvSpPr>
          <p:nvPr>
            <p:ph type="pic" sz="quarter" idx="62" hasCustomPrompt="1"/>
          </p:nvPr>
        </p:nvSpPr>
        <p:spPr>
          <a:xfrm>
            <a:off x="166750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89" name="Bildplatzhalter 16"/>
          <p:cNvSpPr>
            <a:spLocks noGrp="1"/>
          </p:cNvSpPr>
          <p:nvPr>
            <p:ph type="pic" sz="quarter" idx="63" hasCustomPrompt="1"/>
          </p:nvPr>
        </p:nvSpPr>
        <p:spPr>
          <a:xfrm>
            <a:off x="3158027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0" name="Bildplatzhalter 16"/>
          <p:cNvSpPr>
            <a:spLocks noGrp="1"/>
          </p:cNvSpPr>
          <p:nvPr>
            <p:ph type="pic" sz="quarter" idx="64" hasCustomPrompt="1"/>
          </p:nvPr>
        </p:nvSpPr>
        <p:spPr>
          <a:xfrm>
            <a:off x="4648550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1" name="Bildplatzhalter 16"/>
          <p:cNvSpPr>
            <a:spLocks noGrp="1"/>
          </p:cNvSpPr>
          <p:nvPr>
            <p:ph type="pic" sz="quarter" idx="65" hasCustomPrompt="1"/>
          </p:nvPr>
        </p:nvSpPr>
        <p:spPr>
          <a:xfrm>
            <a:off x="6139073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2" name="Bildplatzhalter 16"/>
          <p:cNvSpPr>
            <a:spLocks noGrp="1"/>
          </p:cNvSpPr>
          <p:nvPr>
            <p:ph type="pic" sz="quarter" idx="66" hasCustomPrompt="1"/>
          </p:nvPr>
        </p:nvSpPr>
        <p:spPr>
          <a:xfrm>
            <a:off x="762959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 smtClean="0"/>
              <a:t>Bild zur Historie</a:t>
            </a:r>
          </a:p>
        </p:txBody>
      </p:sp>
      <p:sp>
        <p:nvSpPr>
          <p:cNvPr id="193" name="Textplatzhalter 7"/>
          <p:cNvSpPr>
            <a:spLocks noGrp="1"/>
          </p:cNvSpPr>
          <p:nvPr>
            <p:ph type="body" sz="quarter" idx="67" hasCustomPrompt="1"/>
          </p:nvPr>
        </p:nvSpPr>
        <p:spPr>
          <a:xfrm>
            <a:off x="180000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4" name="Textplatzhalter 7"/>
          <p:cNvSpPr>
            <a:spLocks noGrp="1"/>
          </p:cNvSpPr>
          <p:nvPr>
            <p:ph type="body" sz="quarter" idx="68" hasCustomPrompt="1"/>
          </p:nvPr>
        </p:nvSpPr>
        <p:spPr>
          <a:xfrm>
            <a:off x="167052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5" name="Textplatzhalter 7"/>
          <p:cNvSpPr>
            <a:spLocks noGrp="1"/>
          </p:cNvSpPr>
          <p:nvPr>
            <p:ph type="body" sz="quarter" idx="69" hasCustomPrompt="1"/>
          </p:nvPr>
        </p:nvSpPr>
        <p:spPr>
          <a:xfrm>
            <a:off x="3161046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6" name="Textplatzhalter 7"/>
          <p:cNvSpPr>
            <a:spLocks noGrp="1"/>
          </p:cNvSpPr>
          <p:nvPr>
            <p:ph type="body" sz="quarter" idx="70" hasCustomPrompt="1"/>
          </p:nvPr>
        </p:nvSpPr>
        <p:spPr>
          <a:xfrm>
            <a:off x="4651569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7" name="Textplatzhalt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142092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198" name="Textplatzhalter 7"/>
          <p:cNvSpPr>
            <a:spLocks noGrp="1"/>
          </p:cNvSpPr>
          <p:nvPr>
            <p:ph type="body" sz="quarter" idx="72" hasCustomPrompt="1"/>
          </p:nvPr>
        </p:nvSpPr>
        <p:spPr>
          <a:xfrm>
            <a:off x="763261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 smtClean="0"/>
              <a:t>Produkt,</a:t>
            </a:r>
            <a:br>
              <a:rPr lang="de-DE" dirty="0" smtClean="0"/>
            </a:br>
            <a:r>
              <a:rPr lang="de-DE" dirty="0" err="1" smtClean="0"/>
              <a:t>max</a:t>
            </a:r>
            <a:r>
              <a:rPr lang="de-DE" dirty="0" smtClean="0"/>
              <a:t> 2-zeilig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E385A388-E7CA-414E-9940-BEA03F160382}" type="datetimeFigureOut">
              <a:rPr lang="de-DE" smtClean="0"/>
              <a:t>29.05.2018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09568E69-8191-4310-9D1A-5D683B0D227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58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792000"/>
            <a:ext cx="9144000" cy="435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Medienplatzhalter 10"/>
          <p:cNvSpPr>
            <a:spLocks noGrp="1"/>
          </p:cNvSpPr>
          <p:nvPr>
            <p:ph type="media" sz="quarter" idx="14"/>
          </p:nvPr>
        </p:nvSpPr>
        <p:spPr>
          <a:xfrm>
            <a:off x="936000" y="1044000"/>
            <a:ext cx="7250400" cy="3708000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Mediaclip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13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Agenda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1044000"/>
            <a:ext cx="8784000" cy="3708000"/>
          </a:xfrm>
        </p:spPr>
        <p:txBody>
          <a:bodyPr/>
          <a:lstStyle>
            <a:lvl1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2pPr>
            <a:lvl3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3pPr>
            <a:lvl4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4pPr>
            <a:lvl5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 b="0"/>
            </a:lvl5pPr>
            <a:lvl6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6pPr>
            <a:lvl7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7pPr>
            <a:lvl8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8pPr>
            <a:lvl9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19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7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08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066182" y="792000"/>
            <a:ext cx="6077817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066183" y="2998800"/>
            <a:ext cx="1980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6"/>
          </p:nvPr>
        </p:nvSpPr>
        <p:spPr>
          <a:xfrm>
            <a:off x="5115236" y="2998800"/>
            <a:ext cx="1980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27"/>
          </p:nvPr>
        </p:nvSpPr>
        <p:spPr>
          <a:xfrm>
            <a:off x="7164288" y="2998800"/>
            <a:ext cx="1980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559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1044000"/>
            <a:ext cx="8784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4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97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Tabelle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02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Diagramm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29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SmartArt-Platzhalter 7"/>
          <p:cNvSpPr>
            <a:spLocks noGrp="1"/>
          </p:cNvSpPr>
          <p:nvPr>
            <p:ph type="dgm" sz="quarter" idx="13"/>
          </p:nvPr>
        </p:nvSpPr>
        <p:spPr>
          <a:xfrm>
            <a:off x="179999" y="1044000"/>
            <a:ext cx="8784614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smtClean="0"/>
              <a:t>Klicken Sie auf das Symbol, um die SmartArt-Grafik hinzuzufügen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76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29.05.2018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212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752000" y="1044000"/>
            <a:ext cx="4212000" cy="370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01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0"/>
            <a:ext cx="626400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r>
              <a:rPr lang="de-DE" dirty="0" smtClean="0"/>
              <a:t>Dies ist eine lange 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044000"/>
            <a:ext cx="8784000" cy="37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80000" y="4860000"/>
            <a:ext cx="234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29.05.2018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8000" y="4860000"/>
            <a:ext cx="388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40000" y="4860000"/>
            <a:ext cx="2124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8" name="Textplatzhalter 8"/>
          <p:cNvSpPr txBox="1">
            <a:spLocks/>
          </p:cNvSpPr>
          <p:nvPr/>
        </p:nvSpPr>
        <p:spPr>
          <a:xfrm>
            <a:off x="0" y="738000"/>
            <a:ext cx="9144000" cy="54000"/>
          </a:xfrm>
          <a:prstGeom prst="rect">
            <a:avLst/>
          </a:prstGeom>
          <a:solidFill>
            <a:schemeClr val="tx2"/>
          </a:solidFill>
        </p:spPr>
        <p:txBody>
          <a:bodyPr lIns="9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4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5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 </a:t>
            </a:r>
            <a:endParaRPr lang="de-DE" dirty="0"/>
          </a:p>
        </p:txBody>
      </p:sp>
      <p:pic>
        <p:nvPicPr>
          <p:cNvPr id="35" name="Picture 2" descr="X:\KiA\OV\Wirtgen GmbH\JOB 1502-028_PPT_Gestaltung_Erstellung_2010\allMaterial\_GuF\LOGOS 2.0\Wirgten.wmf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39" y="252000"/>
            <a:ext cx="140675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62" r:id="rId9"/>
    <p:sldLayoutId id="2147483663" r:id="rId10"/>
    <p:sldLayoutId id="2147483681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68" r:id="rId17"/>
    <p:sldLayoutId id="2147483670" r:id="rId18"/>
    <p:sldLayoutId id="2147483671" r:id="rId19"/>
    <p:sldLayoutId id="2147483672" r:id="rId20"/>
    <p:sldLayoutId id="2147483679" r:id="rId21"/>
    <p:sldLayoutId id="2147483686" r:id="rId22"/>
    <p:sldLayoutId id="2147483687" r:id="rId23"/>
    <p:sldLayoutId id="2147483680" r:id="rId24"/>
    <p:sldLayoutId id="2147483684" r:id="rId25"/>
    <p:sldLayoutId id="2147483682" r:id="rId26"/>
    <p:sldLayoutId id="2147483683" r:id="rId27"/>
    <p:sldLayoutId id="2147483685" r:id="rId28"/>
    <p:sldLayoutId id="2147483673" r:id="rId29"/>
    <p:sldLayoutId id="2147483654" r:id="rId30"/>
    <p:sldLayoutId id="2147483655" r:id="rId31"/>
    <p:sldLayoutId id="2147483689" r:id="rId3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3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 r="10436" b="21517"/>
          <a:stretch/>
        </p:blipFill>
        <p:spPr/>
      </p:pic>
      <p:sp>
        <p:nvSpPr>
          <p:cNvPr id="8" name="Titel 3"/>
          <p:cNvSpPr txBox="1">
            <a:spLocks/>
          </p:cNvSpPr>
          <p:nvPr/>
        </p:nvSpPr>
        <p:spPr>
          <a:xfrm>
            <a:off x="154385" y="915566"/>
            <a:ext cx="8784976" cy="139468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54000" rIns="180000" bIns="10800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err="1" smtClean="0"/>
              <a:t>ИННОВАционные</a:t>
            </a:r>
            <a:r>
              <a:rPr lang="ru-RU" sz="2000" dirty="0" smtClean="0"/>
              <a:t> Методы увеличения жизненного цикла и снижение </a:t>
            </a:r>
            <a:r>
              <a:rPr lang="ru-RU" sz="2000" dirty="0"/>
              <a:t>стоимости </a:t>
            </a:r>
            <a:r>
              <a:rPr lang="ru-RU" sz="2000" dirty="0" smtClean="0"/>
              <a:t>строительства конструктивных </a:t>
            </a:r>
            <a:r>
              <a:rPr lang="ru-RU" sz="2000" dirty="0"/>
              <a:t>слоёв автомобильных </a:t>
            </a:r>
            <a:r>
              <a:rPr lang="ru-RU" sz="2000" dirty="0" smtClean="0"/>
              <a:t>дорог с жёсткими покрытиями</a:t>
            </a:r>
            <a:endParaRPr lang="ru-RU" sz="2000" dirty="0" smtClean="0"/>
          </a:p>
        </p:txBody>
      </p:sp>
      <p:sp>
        <p:nvSpPr>
          <p:cNvPr id="9" name="Untertitel 4"/>
          <p:cNvSpPr>
            <a:spLocks noGrp="1"/>
          </p:cNvSpPr>
          <p:nvPr>
            <p:ph type="subTitle" idx="1"/>
          </p:nvPr>
        </p:nvSpPr>
        <p:spPr>
          <a:xfrm>
            <a:off x="146671" y="2499742"/>
            <a:ext cx="4762156" cy="637849"/>
          </a:xfrm>
        </p:spPr>
        <p:txBody>
          <a:bodyPr/>
          <a:lstStyle/>
          <a:p>
            <a:r>
              <a:rPr lang="ru-RU" sz="1600" dirty="0"/>
              <a:t>Жуков Юрий Георгиевич</a:t>
            </a:r>
          </a:p>
          <a:p>
            <a:r>
              <a:rPr lang="ru-RU" sz="1600" dirty="0" smtClean="0"/>
              <a:t>ООО </a:t>
            </a:r>
            <a:r>
              <a:rPr lang="ru-RU" sz="1600" dirty="0"/>
              <a:t>«Виртген-Интернациональ-Сервис</a:t>
            </a:r>
            <a:r>
              <a:rPr lang="ru-RU" sz="1600" dirty="0" smtClean="0"/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9848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hukov\Documents\WIRTGEN\Concrete\SP 850_1200_1500_1600 und TCM\Strabag Sp1500\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0" b="10120"/>
          <a:stretch>
            <a:fillRect/>
          </a:stretch>
        </p:blipFill>
        <p:spPr bwMode="auto">
          <a:xfrm>
            <a:off x="1255613" y="1131590"/>
            <a:ext cx="6552729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63253" y="123478"/>
            <a:ext cx="8428676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000" dirty="0" smtClean="0"/>
              <a:t>Монолитные цементобетонные профили</a:t>
            </a:r>
            <a:r>
              <a:rPr lang="de-DE" sz="2000" dirty="0" smtClean="0"/>
              <a:t> </a:t>
            </a:r>
            <a:endParaRPr lang="de-DE" sz="2000" dirty="0"/>
          </a:p>
          <a:p>
            <a:pPr eaLnBrk="0" hangingPunct="0">
              <a:defRPr/>
            </a:pPr>
            <a:endParaRPr lang="ru-RU" altLang="ru-RU" sz="2100" dirty="0" smtClean="0"/>
          </a:p>
          <a:p>
            <a:pPr eaLnBrk="0" hangingPunct="0">
              <a:defRPr/>
            </a:pPr>
            <a:r>
              <a:rPr lang="ru-RU" altLang="ru-RU" sz="1600" dirty="0" smtClean="0"/>
              <a:t>Комплекс для двуслойной укладки «свежий-по-свежему» одной машиной</a:t>
            </a:r>
            <a:endParaRPr lang="de-DE" altLang="ru-RU" sz="1600" dirty="0"/>
          </a:p>
        </p:txBody>
      </p:sp>
    </p:spTree>
    <p:extLst>
      <p:ext uri="{BB962C8B-B14F-4D97-AF65-F5344CB8AC3E}">
        <p14:creationId xmlns:p14="http://schemas.microsoft.com/office/powerpoint/2010/main" val="29419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91796" y="128735"/>
            <a:ext cx="8428676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000" dirty="0" smtClean="0"/>
              <a:t>Монолитные цементобетонные профили</a:t>
            </a:r>
            <a:r>
              <a:rPr lang="de-DE" sz="2000" dirty="0" smtClean="0"/>
              <a:t> </a:t>
            </a:r>
            <a:endParaRPr lang="de-DE" sz="2000" dirty="0"/>
          </a:p>
          <a:p>
            <a:pPr eaLnBrk="0" hangingPunct="0">
              <a:defRPr/>
            </a:pPr>
            <a:endParaRPr lang="ru-RU" altLang="ru-RU" sz="2100" dirty="0" smtClean="0"/>
          </a:p>
          <a:p>
            <a:pPr eaLnBrk="0" hangingPunct="0">
              <a:defRPr/>
            </a:pPr>
            <a:r>
              <a:rPr lang="ru-RU" altLang="ru-RU" sz="1600" dirty="0" smtClean="0"/>
              <a:t>Комплекс для двуслойной укладки «свежий-по-свежему» двумя машинами</a:t>
            </a:r>
            <a:endParaRPr lang="de-DE" alt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133914"/>
            <a:ext cx="7588857" cy="388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5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вухслойная укладк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885552"/>
            <a:ext cx="7776864" cy="3892347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30188" y="53579"/>
            <a:ext cx="72221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latin typeface="+mn-lt"/>
              </a:rPr>
              <a:t>Комплекс машин для двуслойной укладки двумя машинами (видео)</a:t>
            </a:r>
            <a:endParaRPr lang="de-DE" alt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45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298" y="624542"/>
            <a:ext cx="8776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/>
          </a:p>
          <a:p>
            <a:pPr indent="900113"/>
            <a:r>
              <a:rPr lang="ru-RU" sz="1200" dirty="0" smtClean="0"/>
              <a:t>Германия, Австрия, Бельгия, Нидерланды, Франция и Великобритания</a:t>
            </a:r>
          </a:p>
          <a:p>
            <a:pPr indent="900113"/>
            <a:r>
              <a:rPr lang="ru-RU" sz="1200" dirty="0" smtClean="0"/>
              <a:t>Средний срок службы дорожных одежд около 30 лет, но реально они служат 40-50 лет.</a:t>
            </a:r>
            <a:endParaRPr lang="en-US" sz="1200" dirty="0" smtClean="0"/>
          </a:p>
          <a:p>
            <a:endParaRPr lang="en-US" sz="1200" dirty="0"/>
          </a:p>
          <a:p>
            <a:pPr indent="900113"/>
            <a:endParaRPr lang="ru-RU" sz="1200" dirty="0" smtClean="0"/>
          </a:p>
          <a:p>
            <a:pPr indent="900113"/>
            <a:r>
              <a:rPr lang="ru-RU" sz="1200" b="1" u="sng" dirty="0" smtClean="0"/>
              <a:t>Германия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Общая толщина 20-32 см, минимальная толщина верхнего слоя 5 см 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Широкое использование вторичного цементобетона в нижнем слое 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Содержание цемента ≥420 кг/м³ в верхнем слое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Только дроблёный щебень фракций 2/8 и 5/8 мм.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Высокие показатели сопротивления </a:t>
            </a:r>
            <a:r>
              <a:rPr lang="ru-RU" sz="1200" dirty="0" err="1" smtClean="0"/>
              <a:t>истираемости</a:t>
            </a:r>
            <a:r>
              <a:rPr lang="ru-RU" sz="1200" dirty="0" smtClean="0"/>
              <a:t>, полированию </a:t>
            </a:r>
            <a:r>
              <a:rPr lang="en-US" sz="1200" dirty="0" smtClean="0"/>
              <a:t>PSV</a:t>
            </a:r>
            <a:r>
              <a:rPr lang="ru-RU" sz="1200" dirty="0" smtClean="0"/>
              <a:t>₅₃ и прочности при растяжении С₁₀₀/₀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Преимущественное применение «бетона с открытым заполнителем» для создания текстуры поверхности</a:t>
            </a:r>
          </a:p>
          <a:p>
            <a:pPr marL="171450" indent="-171450">
              <a:buFontTx/>
              <a:buChar char="-"/>
            </a:pPr>
            <a:endParaRPr lang="ru-RU" sz="1200" dirty="0" smtClean="0"/>
          </a:p>
          <a:p>
            <a:pPr marL="171450" indent="-171450">
              <a:buFontTx/>
              <a:buChar char="-"/>
            </a:pPr>
            <a:endParaRPr lang="ru-RU" sz="800" dirty="0"/>
          </a:p>
          <a:p>
            <a:pPr indent="900113"/>
            <a:endParaRPr lang="ru-RU" sz="800" b="1" u="sng" dirty="0" smtClean="0"/>
          </a:p>
          <a:p>
            <a:pPr indent="900113"/>
            <a:r>
              <a:rPr lang="ru-RU" sz="1200" b="1" u="sng" dirty="0" smtClean="0"/>
              <a:t>Австрия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Все покрытия только по двуслойной технологии «свежий-по-свежему»</a:t>
            </a:r>
          </a:p>
          <a:p>
            <a:pPr marL="171450" indent="-171450">
              <a:buFontTx/>
              <a:buChar char="-"/>
            </a:pPr>
            <a:r>
              <a:rPr lang="ru-RU" sz="1200" dirty="0" smtClean="0"/>
              <a:t>100% </a:t>
            </a:r>
            <a:r>
              <a:rPr lang="ru-RU" sz="1200" dirty="0"/>
              <a:t>использование вторичного цементобетона в нижнем слое </a:t>
            </a:r>
            <a:r>
              <a:rPr lang="ru-RU" sz="1200" dirty="0" smtClean="0"/>
              <a:t>с фракцией 10-32 мм и верхних слоях основания и до 10% асфальтогранулята от общей массы заполнителя</a:t>
            </a:r>
          </a:p>
          <a:p>
            <a:pPr marL="171450" indent="-171450">
              <a:buFontTx/>
              <a:buChar char="-"/>
            </a:pPr>
            <a:r>
              <a:rPr lang="ru-RU" sz="1200" dirty="0"/>
              <a:t>Содержание </a:t>
            </a:r>
            <a:r>
              <a:rPr lang="ru-RU" sz="1200" dirty="0" smtClean="0"/>
              <a:t>цемента ≥450 кг/м³ в верхнем слое с успешным применением </a:t>
            </a:r>
            <a:r>
              <a:rPr lang="ru-RU" sz="1200" dirty="0" err="1" smtClean="0"/>
              <a:t>шлакопортландцемента</a:t>
            </a:r>
            <a:endParaRPr lang="ru-RU" sz="1200" dirty="0" smtClean="0"/>
          </a:p>
          <a:p>
            <a:pPr marL="171450" indent="-171450">
              <a:buFontTx/>
              <a:buChar char="-"/>
            </a:pPr>
            <a:r>
              <a:rPr lang="ru-RU" sz="1200" dirty="0"/>
              <a:t>Только дроблёный щебень фракций </a:t>
            </a:r>
            <a:r>
              <a:rPr lang="ru-RU" sz="1200" dirty="0" smtClean="0"/>
              <a:t>8 </a:t>
            </a:r>
            <a:r>
              <a:rPr lang="ru-RU" sz="1200" dirty="0"/>
              <a:t>и </a:t>
            </a:r>
            <a:r>
              <a:rPr lang="ru-RU" sz="1200" dirty="0" smtClean="0"/>
              <a:t>11 </a:t>
            </a:r>
            <a:r>
              <a:rPr lang="ru-RU" sz="1200" dirty="0"/>
              <a:t>мм.</a:t>
            </a:r>
          </a:p>
          <a:p>
            <a:pPr marL="171450" indent="-171450">
              <a:buFontTx/>
              <a:buChar char="-"/>
            </a:pPr>
            <a:r>
              <a:rPr lang="ru-RU" sz="1200" dirty="0"/>
              <a:t>Высокие показатели сопротивления </a:t>
            </a:r>
            <a:r>
              <a:rPr lang="ru-RU" sz="1200" dirty="0" err="1" smtClean="0"/>
              <a:t>истираемости</a:t>
            </a:r>
            <a:r>
              <a:rPr lang="ru-RU" sz="1200" dirty="0" smtClean="0"/>
              <a:t>, полированию</a:t>
            </a:r>
            <a:r>
              <a:rPr lang="en-US" sz="1200" dirty="0"/>
              <a:t> PSV</a:t>
            </a:r>
            <a:r>
              <a:rPr lang="ru-RU" sz="1200" dirty="0" smtClean="0"/>
              <a:t>₅₀ </a:t>
            </a:r>
            <a:r>
              <a:rPr lang="ru-RU" sz="1200" dirty="0"/>
              <a:t>и прочности </a:t>
            </a:r>
            <a:r>
              <a:rPr lang="ru-RU" sz="1200" dirty="0" smtClean="0"/>
              <a:t>при растяжении.</a:t>
            </a:r>
            <a:endParaRPr lang="ru-RU" sz="1200" dirty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Применение «бетона с открытом заполнителем» </a:t>
            </a:r>
            <a:r>
              <a:rPr lang="ru-RU" sz="1200" dirty="0"/>
              <a:t>для создания текстуры </a:t>
            </a:r>
            <a:r>
              <a:rPr lang="ru-RU" sz="1200" dirty="0" smtClean="0"/>
              <a:t>поверхности</a:t>
            </a:r>
            <a:endParaRPr lang="ru-RU" sz="1200" dirty="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30188" y="195486"/>
            <a:ext cx="6574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dirty="0" smtClean="0"/>
              <a:t>Европейский опыт применения двуслойной укладки</a:t>
            </a:r>
            <a:endParaRPr lang="de-DE" altLang="ru-RU" sz="2000" dirty="0"/>
          </a:p>
        </p:txBody>
      </p:sp>
      <p:pic>
        <p:nvPicPr>
          <p:cNvPr id="2050" name="Picture 2" descr="https://common.regnum.ru/pictures/news/2015-02/europaeische-union-b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21023"/>
            <a:ext cx="808181" cy="5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900igr.net/up/datai/167231/0003-002-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85" y="1350880"/>
            <a:ext cx="682723" cy="4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lags.org.ru/Flags/FlagAvstriyaBi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59" y="3225414"/>
            <a:ext cx="655349" cy="40535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5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Zhukov\Documents\WIRTGEN\Concrete\DSCN6399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635646"/>
            <a:ext cx="2161119" cy="22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0602" r="3232" b="2763"/>
          <a:stretch>
            <a:fillRect/>
          </a:stretch>
        </p:blipFill>
        <p:spPr bwMode="auto">
          <a:xfrm>
            <a:off x="249238" y="2559075"/>
            <a:ext cx="3098626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2730" name="Rectangle 26"/>
          <p:cNvSpPr>
            <a:spLocks noChangeArrowheads="1"/>
          </p:cNvSpPr>
          <p:nvPr/>
        </p:nvSpPr>
        <p:spPr bwMode="auto">
          <a:xfrm>
            <a:off x="224706" y="2556694"/>
            <a:ext cx="3123158" cy="23574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2731" name="Line 27"/>
          <p:cNvSpPr>
            <a:spLocks noChangeShapeType="1"/>
          </p:cNvSpPr>
          <p:nvPr/>
        </p:nvSpPr>
        <p:spPr bwMode="auto">
          <a:xfrm flipV="1">
            <a:off x="3347866" y="2787774"/>
            <a:ext cx="1224574" cy="10081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225592"/>
            <a:ext cx="83746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1600" dirty="0" smtClean="0"/>
              <a:t>Примеры составов бетонной смеси для двуслойной бетоноукладки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97530" y="2177332"/>
            <a:ext cx="1977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dirty="0" smtClean="0"/>
              <a:t>Нижний слой</a:t>
            </a: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13814" r="6711" b="2354"/>
          <a:stretch>
            <a:fillRect/>
          </a:stretch>
        </p:blipFill>
        <p:spPr bwMode="auto">
          <a:xfrm>
            <a:off x="5786908" y="1112474"/>
            <a:ext cx="3240360" cy="23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786907" y="1112475"/>
            <a:ext cx="3271615" cy="232337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504613" y="771550"/>
            <a:ext cx="1977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dirty="0" smtClean="0"/>
              <a:t>Верхний слой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H="1" flipV="1">
            <a:off x="4788024" y="1851669"/>
            <a:ext cx="998883" cy="4277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2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34266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1400" dirty="0" smtClean="0"/>
              <a:t>1891</a:t>
            </a:r>
            <a:r>
              <a:rPr lang="en-US" sz="1400" dirty="0"/>
              <a:t>,</a:t>
            </a:r>
            <a:r>
              <a:rPr lang="ru-RU" sz="1400" dirty="0" smtClean="0"/>
              <a:t> Огайо. Первое бетонное покрытие в США и это было двуслойное покрытие (!)</a:t>
            </a:r>
            <a:endParaRPr lang="en-US" sz="1400" dirty="0" smtClean="0"/>
          </a:p>
          <a:p>
            <a:r>
              <a:rPr lang="en-US" sz="1400" dirty="0" smtClean="0"/>
              <a:t>1950-1990. </a:t>
            </a:r>
            <a:r>
              <a:rPr lang="ru-RU" sz="1400" dirty="0" smtClean="0"/>
              <a:t>Двуслойная укладка с армированием сеткой.</a:t>
            </a:r>
          </a:p>
          <a:p>
            <a:r>
              <a:rPr lang="ru-RU" sz="1400" dirty="0" smtClean="0"/>
              <a:t>1976, Айова. Использование вторичного цементобетона в нижнем слое. </a:t>
            </a:r>
          </a:p>
          <a:p>
            <a:r>
              <a:rPr lang="ru-RU" sz="1400" dirty="0" smtClean="0"/>
              <a:t>1978, Флорида. Покрытие прослужило более 25 лет.</a:t>
            </a:r>
          </a:p>
          <a:p>
            <a:r>
              <a:rPr lang="ru-RU" sz="1400" dirty="0" smtClean="0"/>
              <a:t>1993, Мичиган. Демонстрационный проект европейской технологии с использованием «бетона с открытым заполнителем» для верхнего слоя для снижения шума, повышения износостойкости и коэффициента сцепления.</a:t>
            </a:r>
          </a:p>
          <a:p>
            <a:r>
              <a:rPr lang="ru-RU" sz="1400" dirty="0" smtClean="0"/>
              <a:t>1997, Канзас. Три опытных участка с использованием более дешёвой смеси с добавлением до 15% асфальтогранулята (!) в нижнем слое и высококачественной смеси для верхнего слоя. Также исследования показали снижение шума при использовании «бетона с открытым заполнителем» по сравнению с традиционной линейной структурой.</a:t>
            </a:r>
            <a:endParaRPr lang="en-US" sz="1400" dirty="0" smtClean="0"/>
          </a:p>
          <a:p>
            <a:r>
              <a:rPr lang="ru-RU" sz="1400" dirty="0" smtClean="0"/>
              <a:t>В 1970-2000 годах отказ от использования армирующей сетки и армирования между плитами из-за новой конструкции и использования качественного заполнителя. </a:t>
            </a:r>
          </a:p>
          <a:p>
            <a:r>
              <a:rPr lang="ru-RU" sz="1400" dirty="0" smtClean="0"/>
              <a:t>2006. Американскими </a:t>
            </a:r>
            <a:r>
              <a:rPr lang="ru-RU" sz="1400" dirty="0"/>
              <a:t>специалистами подробно изучен опыт 5 европейских стран </a:t>
            </a:r>
            <a:r>
              <a:rPr lang="ru-RU" sz="1400" dirty="0" smtClean="0"/>
              <a:t>и Канады по двуслойной укладке, т.к. всё повышающиеся требования к эксплуатационным и потребительским свойствам покрытий, а также недостаток качественных материалов, привели к обсуждению двуслойной укладки как единственного эффективного решения проблемы. </a:t>
            </a:r>
            <a:endParaRPr lang="ru-RU" sz="1400" dirty="0"/>
          </a:p>
        </p:txBody>
      </p:sp>
      <p:pic>
        <p:nvPicPr>
          <p:cNvPr id="5124" name="Picture 4" descr="http://media1.mypage.cz/images/media1:4a00856fa43dd.png/u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49094"/>
            <a:ext cx="936104" cy="4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02196" y="187153"/>
            <a:ext cx="56379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О</a:t>
            </a:r>
            <a:r>
              <a:rPr lang="ru-RU" altLang="ru-RU" sz="2000" dirty="0" smtClean="0"/>
              <a:t>пыт США в применении двуслойной укладки </a:t>
            </a:r>
            <a:endParaRPr lang="de-DE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6338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0"/>
            <a:ext cx="7344328" cy="684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Экономические</a:t>
            </a:r>
            <a:r>
              <a:rPr lang="ru-RU" sz="1600" dirty="0"/>
              <a:t> </a:t>
            </a:r>
            <a:r>
              <a:rPr lang="ru-RU" sz="1600" dirty="0" smtClean="0"/>
              <a:t>аспекты укладки цементобетонных покрытий </a:t>
            </a:r>
            <a:endParaRPr lang="en-US" sz="1600" dirty="0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013474" y="1163366"/>
            <a:ext cx="4095030" cy="2376264"/>
          </a:xfrm>
        </p:spPr>
        <p:txBody>
          <a:bodyPr/>
          <a:lstStyle/>
          <a:p>
            <a:pPr marL="0" lvl="1" indent="0">
              <a:buNone/>
            </a:pPr>
            <a:r>
              <a:rPr lang="ru-RU" sz="1200" dirty="0" smtClean="0"/>
              <a:t>Почти в два раза дороже, чем однослойная укладка (два раздельных бетоноукладчика или «два в одном», два бетонных завода и т.д.).</a:t>
            </a:r>
          </a:p>
          <a:p>
            <a:pPr marL="0" lvl="1" indent="0">
              <a:buNone/>
            </a:pPr>
            <a:r>
              <a:rPr lang="ru-RU" sz="1200" dirty="0" smtClean="0"/>
              <a:t>Существенное снижение стоимости за счёт </a:t>
            </a:r>
            <a:r>
              <a:rPr lang="ru-RU" sz="1200" dirty="0"/>
              <a:t>использования более дешёвых заполнителей </a:t>
            </a:r>
            <a:r>
              <a:rPr lang="ru-RU" sz="1200" dirty="0" smtClean="0"/>
              <a:t>и цемента в нижнем слое.</a:t>
            </a:r>
          </a:p>
          <a:p>
            <a:pPr marL="0" lvl="1" indent="0">
              <a:buNone/>
            </a:pPr>
            <a:r>
              <a:rPr lang="ru-RU" sz="1200" dirty="0" smtClean="0"/>
              <a:t>Существенное снижение стоимости за счёт применения вторичного </a:t>
            </a:r>
            <a:r>
              <a:rPr lang="ru-RU" sz="1200" dirty="0" err="1" smtClean="0"/>
              <a:t>цементо</a:t>
            </a:r>
            <a:r>
              <a:rPr lang="ru-RU" sz="1200" dirty="0"/>
              <a:t>-</a:t>
            </a:r>
            <a:r>
              <a:rPr lang="ru-RU" sz="1200" dirty="0" smtClean="0"/>
              <a:t> и асфальтобетона в нижнем слое. </a:t>
            </a:r>
          </a:p>
          <a:p>
            <a:pPr marL="0" lvl="1" indent="0">
              <a:buNone/>
            </a:pPr>
            <a:endParaRPr lang="ru-RU" sz="1200" dirty="0" smtClean="0"/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endParaRPr lang="ru-RU" sz="900" dirty="0"/>
          </a:p>
          <a:p>
            <a:pPr marL="0" lvl="1" indent="0">
              <a:buNone/>
            </a:pPr>
            <a:r>
              <a:rPr lang="ru-RU" sz="1100" dirty="0" smtClean="0"/>
              <a:t>1 слой х 258 руб. + 4 сл. х 210 руб. = 1098 руб./м²</a:t>
            </a:r>
          </a:p>
          <a:p>
            <a:pPr marL="0" lvl="1" indent="0">
              <a:buNone/>
            </a:pPr>
            <a:r>
              <a:rPr lang="ru-RU" sz="1100" dirty="0"/>
              <a:t>185000 м² х </a:t>
            </a:r>
            <a:r>
              <a:rPr lang="ru-RU" sz="1100" dirty="0" smtClean="0"/>
              <a:t>1098 </a:t>
            </a:r>
            <a:r>
              <a:rPr lang="ru-RU" sz="1100" dirty="0"/>
              <a:t>руб./м² </a:t>
            </a:r>
            <a:r>
              <a:rPr lang="ru-RU" sz="1100" dirty="0" smtClean="0"/>
              <a:t>= 203.130.000 руб.</a:t>
            </a:r>
          </a:p>
          <a:p>
            <a:pPr marL="0" lvl="1" indent="0">
              <a:buNone/>
            </a:pPr>
            <a:endParaRPr lang="ru-RU" dirty="0"/>
          </a:p>
          <a:p>
            <a:pPr marL="0" lvl="1" indent="0">
              <a:buNone/>
            </a:pPr>
            <a:endParaRPr lang="ru-RU" dirty="0"/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endParaRPr lang="ru-RU" dirty="0"/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247998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570902" y="1419622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4544367" y="1779662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76412" y="1257462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9225" y="837010"/>
            <a:ext cx="316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/>
              <a:t>ОДНОСЛОЙНАЯ УКЛАДКА 30 см</a:t>
            </a:r>
            <a:endParaRPr lang="ru-RU" sz="14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148064" y="855589"/>
            <a:ext cx="3650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/>
              <a:t>ДВУСЛОЙНАЯ УКЛАДКА 24 см + 6 см</a:t>
            </a:r>
            <a:endParaRPr lang="ru-RU" sz="1400" u="sng" dirty="0"/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98641" y="1144787"/>
            <a:ext cx="3906200" cy="1805147"/>
          </a:xfrm>
        </p:spPr>
        <p:txBody>
          <a:bodyPr/>
          <a:lstStyle/>
          <a:p>
            <a:pPr marL="0" lvl="1" indent="0">
              <a:buNone/>
            </a:pPr>
            <a:r>
              <a:rPr lang="ru-RU" sz="1200" dirty="0" smtClean="0"/>
              <a:t>Почти в два раза дешевле за счёт использования одного бетоноукладчика, одного бетонного завода и т.д.</a:t>
            </a:r>
          </a:p>
          <a:p>
            <a:pPr marL="0" lvl="1" indent="0">
              <a:buNone/>
            </a:pPr>
            <a:r>
              <a:rPr lang="ru-RU" sz="1200" dirty="0" smtClean="0"/>
              <a:t>Высокая стоимость бетонной смеси на </a:t>
            </a:r>
            <a:r>
              <a:rPr lang="ru-RU" sz="1200" i="1" u="sng" dirty="0" smtClean="0"/>
              <a:t>ВСЮ</a:t>
            </a:r>
            <a:r>
              <a:rPr lang="ru-RU" sz="1200" dirty="0" smtClean="0"/>
              <a:t> толщину при условии высоких требований к эксплуатационным свойствам покрытия. Особенно это актуально в регионах, где есть проблемы с высококачественными материалами.</a:t>
            </a:r>
          </a:p>
          <a:p>
            <a:pPr marL="0" lvl="1" indent="0">
              <a:buNone/>
            </a:pPr>
            <a:endParaRPr lang="ru-RU" sz="1400" dirty="0"/>
          </a:p>
          <a:p>
            <a:pPr marL="0" lvl="1" indent="0">
              <a:buNone/>
            </a:pPr>
            <a:endParaRPr lang="ru-RU" sz="1400" dirty="0"/>
          </a:p>
          <a:p>
            <a:pPr marL="0" lvl="1" indent="0">
              <a:buNone/>
            </a:pPr>
            <a:endParaRPr lang="ru-RU" sz="900" dirty="0" smtClean="0"/>
          </a:p>
          <a:p>
            <a:pPr marL="0" lvl="1" indent="0">
              <a:buNone/>
            </a:pPr>
            <a:endParaRPr lang="ru-RU" sz="900" dirty="0" smtClean="0"/>
          </a:p>
          <a:p>
            <a:pPr marL="0" lvl="1" indent="0">
              <a:buNone/>
            </a:pPr>
            <a:endParaRPr lang="ru-RU" sz="1100" dirty="0" smtClean="0"/>
          </a:p>
          <a:p>
            <a:pPr marL="0" lvl="1" indent="0">
              <a:buNone/>
            </a:pPr>
            <a:r>
              <a:rPr lang="ru-RU" sz="1100" dirty="0" smtClean="0"/>
              <a:t>5 </a:t>
            </a:r>
            <a:r>
              <a:rPr lang="ru-RU" sz="1100" dirty="0"/>
              <a:t>слоёв </a:t>
            </a:r>
            <a:r>
              <a:rPr lang="ru-RU" sz="1100" dirty="0" smtClean="0"/>
              <a:t>х 258 руб. = 1290 </a:t>
            </a:r>
            <a:r>
              <a:rPr lang="ru-RU" sz="1100" dirty="0"/>
              <a:t>руб</a:t>
            </a:r>
            <a:r>
              <a:rPr lang="ru-RU" sz="1100" dirty="0" smtClean="0"/>
              <a:t>./м²</a:t>
            </a:r>
          </a:p>
          <a:p>
            <a:pPr marL="0" lvl="1" indent="0">
              <a:buNone/>
            </a:pPr>
            <a:r>
              <a:rPr lang="ru-RU" sz="1100" dirty="0"/>
              <a:t>185000 </a:t>
            </a:r>
            <a:r>
              <a:rPr lang="ru-RU" sz="1100" dirty="0" smtClean="0"/>
              <a:t>м² х 1290 </a:t>
            </a:r>
            <a:r>
              <a:rPr lang="ru-RU" sz="1100" dirty="0"/>
              <a:t>руб./</a:t>
            </a:r>
            <a:r>
              <a:rPr lang="ru-RU" sz="1100" dirty="0" smtClean="0"/>
              <a:t>м² = 238.650.000 руб.</a:t>
            </a:r>
            <a:endParaRPr lang="ru-RU" sz="1100" dirty="0"/>
          </a:p>
          <a:p>
            <a:pPr marL="0" lvl="1" indent="0">
              <a:buNone/>
            </a:pPr>
            <a:endParaRPr lang="ru-RU" sz="1400" dirty="0"/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31" name="Плюс 30"/>
          <p:cNvSpPr/>
          <p:nvPr/>
        </p:nvSpPr>
        <p:spPr>
          <a:xfrm>
            <a:off x="4544367" y="2481598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860" y="2961071"/>
            <a:ext cx="8960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Условный </a:t>
            </a:r>
            <a:r>
              <a:rPr lang="ru-RU" sz="1200" b="1" dirty="0" smtClean="0">
                <a:solidFill>
                  <a:srgbClr val="FF0000"/>
                </a:solidFill>
              </a:rPr>
              <a:t>эмпирический пример !!!! </a:t>
            </a:r>
            <a:r>
              <a:rPr lang="ru-RU" sz="1200" b="1" dirty="0" smtClean="0"/>
              <a:t>(при предъявлении одинаковых требований к эксплуатационным характеристикам):</a:t>
            </a:r>
          </a:p>
          <a:p>
            <a:pPr algn="ctr"/>
            <a:r>
              <a:rPr lang="ru-RU" sz="1200" dirty="0" smtClean="0"/>
              <a:t>Ориентировочная цена бетонной смеси В35 М450 А200 </a:t>
            </a:r>
            <a:r>
              <a:rPr lang="en-US" sz="1200" dirty="0" smtClean="0"/>
              <a:t>W12</a:t>
            </a:r>
            <a:r>
              <a:rPr lang="ru-RU" sz="1200" dirty="0" smtClean="0"/>
              <a:t> составляет 4300 руб./м³</a:t>
            </a:r>
          </a:p>
          <a:p>
            <a:pPr algn="ctr"/>
            <a:r>
              <a:rPr lang="ru-RU" sz="1200" dirty="0" smtClean="0"/>
              <a:t>Цена м² качественного слоя в 6 см составляет 258 руб.</a:t>
            </a:r>
          </a:p>
          <a:p>
            <a:pPr algn="ctr"/>
            <a:r>
              <a:rPr lang="ru-RU" sz="1200" dirty="0" smtClean="0"/>
              <a:t>Цена м² менее качественного слоя в 6 см составляет 210 руб. при удешевлении на 19%</a:t>
            </a:r>
          </a:p>
          <a:p>
            <a:pPr marL="0" lvl="1" algn="ctr"/>
            <a:r>
              <a:rPr lang="ru-RU" sz="1200" dirty="0" smtClean="0"/>
              <a:t>Проект 10000 </a:t>
            </a:r>
            <a:r>
              <a:rPr lang="ru-RU" sz="1200" dirty="0"/>
              <a:t>м х 9,25 м х 2 = 185000 </a:t>
            </a:r>
            <a:r>
              <a:rPr lang="ru-RU" sz="1200" dirty="0" smtClean="0"/>
              <a:t>м²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010055" y="4731990"/>
            <a:ext cx="3252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Итого: 35.520.000 руб. или </a:t>
            </a:r>
            <a:r>
              <a:rPr lang="ru-RU" sz="1400" b="1" dirty="0" smtClean="0">
                <a:solidFill>
                  <a:srgbClr val="FF0000"/>
                </a:solidFill>
              </a:rPr>
              <a:t>14,88%</a:t>
            </a:r>
          </a:p>
        </p:txBody>
      </p:sp>
    </p:spTree>
    <p:extLst>
      <p:ext uri="{BB962C8B-B14F-4D97-AF65-F5344CB8AC3E}">
        <p14:creationId xmlns:p14="http://schemas.microsoft.com/office/powerpoint/2010/main" val="13058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0"/>
            <a:ext cx="7344328" cy="684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Технологические аспекты укладки цементобетонных покрытий </a:t>
            </a:r>
            <a:endParaRPr lang="en-US" sz="1600" dirty="0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013474" y="1163366"/>
            <a:ext cx="4095030" cy="2376264"/>
          </a:xfrm>
        </p:spPr>
        <p:txBody>
          <a:bodyPr/>
          <a:lstStyle/>
          <a:p>
            <a:pPr marL="0" lvl="1" indent="0">
              <a:buNone/>
            </a:pPr>
            <a:r>
              <a:rPr lang="ru-RU" sz="1400" dirty="0" smtClean="0"/>
              <a:t>Намного выше требования к организации работ, персоналу, логистике</a:t>
            </a:r>
          </a:p>
          <a:p>
            <a:pPr marL="0" lvl="1" indent="0">
              <a:buNone/>
            </a:pPr>
            <a:endParaRPr lang="ru-RU" sz="1400" dirty="0" smtClean="0"/>
          </a:p>
          <a:p>
            <a:pPr marL="0" lvl="1" indent="0">
              <a:buNone/>
            </a:pPr>
            <a:r>
              <a:rPr lang="ru-RU" sz="1400" dirty="0" smtClean="0"/>
              <a:t>Высокое </a:t>
            </a:r>
            <a:r>
              <a:rPr lang="ru-RU" sz="1400" dirty="0"/>
              <a:t>качество покрытия после забивки дюбелей и анкеров автоматическими </a:t>
            </a:r>
            <a:r>
              <a:rPr lang="ru-RU" sz="1400" dirty="0" err="1"/>
              <a:t>забивщиками</a:t>
            </a:r>
            <a:r>
              <a:rPr lang="ru-RU" sz="1400" dirty="0"/>
              <a:t> и в случае наличия дефектов в нижнем </a:t>
            </a:r>
            <a:r>
              <a:rPr lang="ru-RU" sz="1400" dirty="0" smtClean="0"/>
              <a:t>слое</a:t>
            </a:r>
          </a:p>
          <a:p>
            <a:pPr marL="0" lvl="1" indent="0">
              <a:buNone/>
            </a:pPr>
            <a:r>
              <a:rPr lang="ru-RU" sz="1400" dirty="0" smtClean="0"/>
              <a:t>Ниже уровень шума и выше коэффициент сцепления при использовании высококачественных материалов в верхнем слое</a:t>
            </a:r>
            <a:endParaRPr lang="ru-RU" sz="1400" dirty="0"/>
          </a:p>
          <a:p>
            <a:pPr marL="0" lvl="1" indent="0">
              <a:buNone/>
            </a:pPr>
            <a:r>
              <a:rPr lang="ru-RU" sz="1400" dirty="0" smtClean="0"/>
              <a:t>Высокая износостойкость при использовании высококачественных материалов в верхнем слое </a:t>
            </a:r>
            <a:r>
              <a:rPr lang="en-GB" sz="1400" dirty="0" smtClean="0"/>
              <a:t>=&gt;</a:t>
            </a:r>
            <a:r>
              <a:rPr lang="ru-RU" sz="1400" dirty="0" smtClean="0"/>
              <a:t> выше износостойкость при воздействии шипованных шин</a:t>
            </a:r>
            <a:endParaRPr lang="ru-RU" sz="1400" dirty="0"/>
          </a:p>
          <a:p>
            <a:pPr marL="0" lvl="1" indent="0">
              <a:buNone/>
            </a:pPr>
            <a:endParaRPr lang="ru-RU" sz="1400" dirty="0" smtClean="0"/>
          </a:p>
          <a:p>
            <a:pPr marL="0" lvl="1" indent="0">
              <a:buNone/>
            </a:pPr>
            <a:endParaRPr lang="ru-RU" sz="1400" dirty="0" smtClean="0"/>
          </a:p>
          <a:p>
            <a:pPr marL="0" lvl="1" indent="0">
              <a:buNone/>
            </a:pPr>
            <a:endParaRPr lang="ru-RU" dirty="0" smtClean="0"/>
          </a:p>
          <a:p>
            <a:pPr lvl="1"/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481598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08004" y="1257462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4547412" y="2098416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119218" y="1095302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люс 25"/>
          <p:cNvSpPr/>
          <p:nvPr/>
        </p:nvSpPr>
        <p:spPr>
          <a:xfrm>
            <a:off x="4547412" y="3075806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4547412" y="1329470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9225" y="837010"/>
            <a:ext cx="316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/>
              <a:t>ОДНОСЛОЙНАЯ УКЛАДКА 30 см</a:t>
            </a:r>
            <a:endParaRPr lang="ru-RU" sz="14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148064" y="855589"/>
            <a:ext cx="3650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/>
              <a:t>ДВУСЛОЙНАЯ УКЛАДКА 24 см + 6 см</a:t>
            </a:r>
            <a:endParaRPr lang="ru-RU" sz="1400" u="sng" dirty="0"/>
          </a:p>
        </p:txBody>
      </p:sp>
      <p:sp>
        <p:nvSpPr>
          <p:cNvPr id="30" name="Плюс 29"/>
          <p:cNvSpPr/>
          <p:nvPr/>
        </p:nvSpPr>
        <p:spPr>
          <a:xfrm>
            <a:off x="4547710" y="4174070"/>
            <a:ext cx="480628" cy="468336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98641" y="1144787"/>
            <a:ext cx="3906200" cy="1805147"/>
          </a:xfrm>
        </p:spPr>
        <p:txBody>
          <a:bodyPr/>
          <a:lstStyle/>
          <a:p>
            <a:pPr marL="0" lvl="1" indent="0">
              <a:buNone/>
            </a:pPr>
            <a:r>
              <a:rPr lang="ru-RU" sz="1400" dirty="0" smtClean="0"/>
              <a:t>Ниже требования к организации работ, персоналу и логистике</a:t>
            </a:r>
          </a:p>
          <a:p>
            <a:pPr marL="0" lvl="1" indent="0">
              <a:buNone/>
            </a:pPr>
            <a:endParaRPr lang="ru-RU" sz="1400" dirty="0" smtClean="0"/>
          </a:p>
          <a:p>
            <a:pPr marL="0" lvl="1" indent="0">
              <a:buNone/>
            </a:pPr>
            <a:r>
              <a:rPr lang="ru-RU" sz="1400" dirty="0" smtClean="0"/>
              <a:t>Возможное появление дефектов в покрытии в случае нарушения требований по </a:t>
            </a:r>
            <a:r>
              <a:rPr lang="ru-RU" sz="1400" dirty="0" err="1" smtClean="0"/>
              <a:t>вибропогружению</a:t>
            </a:r>
            <a:r>
              <a:rPr lang="ru-RU" sz="1400" dirty="0" smtClean="0"/>
              <a:t> </a:t>
            </a:r>
            <a:r>
              <a:rPr lang="ru-RU" sz="1400" dirty="0" smtClean="0"/>
              <a:t>дюбелей </a:t>
            </a:r>
            <a:r>
              <a:rPr lang="ru-RU" sz="1400" dirty="0"/>
              <a:t>и </a:t>
            </a:r>
            <a:r>
              <a:rPr lang="ru-RU" sz="1400" dirty="0" smtClean="0"/>
              <a:t>анкеров.</a:t>
            </a:r>
          </a:p>
          <a:p>
            <a:pPr marL="0" lvl="1" indent="0">
              <a:buNone/>
            </a:pPr>
            <a:r>
              <a:rPr lang="ru-RU" sz="1400" dirty="0" smtClean="0"/>
              <a:t>Для минимизации последующих дефектов лучше использовать предварительную (ручную) установку армирующих элементов до укладки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431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860881"/>
            <a:ext cx="4955598" cy="230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87574"/>
            <a:ext cx="406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Комплекс из двух бетоноукладчиков </a:t>
            </a:r>
            <a:r>
              <a:rPr lang="en-US" sz="1600" dirty="0" smtClean="0"/>
              <a:t>Wirtgen SP 850</a:t>
            </a:r>
            <a:r>
              <a:rPr lang="ru-RU" sz="1600" dirty="0"/>
              <a:t> </a:t>
            </a:r>
            <a:r>
              <a:rPr lang="ru-RU" sz="1600" dirty="0" smtClean="0"/>
              <a:t>и текстуровщика </a:t>
            </a:r>
            <a:r>
              <a:rPr lang="en-US" sz="1600" dirty="0" smtClean="0"/>
              <a:t>TCM 1800</a:t>
            </a:r>
            <a:endParaRPr lang="ru-RU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Нижний слой 18 см, верхний 6 </a:t>
            </a:r>
            <a:r>
              <a:rPr lang="ru-RU" sz="1600" dirty="0" smtClean="0"/>
              <a:t>см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Армирование </a:t>
            </a:r>
            <a:r>
              <a:rPr lang="ru-RU" sz="1600" dirty="0"/>
              <a:t>дюбелями и анкерами в автоматическом </a:t>
            </a:r>
            <a:r>
              <a:rPr lang="ru-RU" sz="1600" dirty="0" smtClean="0"/>
              <a:t>режиме</a:t>
            </a:r>
            <a:endParaRPr lang="ru-RU" sz="16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7824" y="33468"/>
            <a:ext cx="671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altLang="ru-RU" sz="2000" dirty="0" smtClean="0"/>
              <a:t>Вторая кольцевая автомобильная дорога вокруг г. Минска</a:t>
            </a:r>
            <a:r>
              <a:rPr lang="en-US" altLang="ru-RU" sz="2000" dirty="0" smtClean="0"/>
              <a:t> </a:t>
            </a:r>
            <a:endParaRPr lang="ru-RU" altLang="ru-RU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9880" y="741354"/>
            <a:ext cx="2377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smtClean="0"/>
              <a:t>ОАО «ДСТ №5»</a:t>
            </a:r>
          </a:p>
        </p:txBody>
      </p:sp>
      <p:pic>
        <p:nvPicPr>
          <p:cNvPr id="8" name="Picture 2" descr="C:\Users\User\Documents\WIRTGEN\Concrete\SP 80-90-850_1200_1500_1600\Minsk 2016\IMG_20160823_1047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06" y="3244917"/>
            <a:ext cx="4084018" cy="17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55976" y="3579862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Построен опытный участок с применением технологии «мытый» бетон </a:t>
            </a:r>
            <a:r>
              <a:rPr lang="ru-RU" dirty="0"/>
              <a:t>(</a:t>
            </a:r>
            <a:r>
              <a:rPr lang="en-US" dirty="0"/>
              <a:t>Waschbeton</a:t>
            </a:r>
            <a:r>
              <a:rPr lang="ru-RU" dirty="0" smtClean="0"/>
              <a:t>) </a:t>
            </a:r>
            <a:r>
              <a:rPr lang="ru-RU" dirty="0" smtClean="0"/>
              <a:t>или «бетон с открытой структурой»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0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0"/>
            <a:ext cx="7344328" cy="684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Различные варианты монолитных бетонных «малых» форм</a:t>
            </a:r>
            <a:endParaRPr lang="de-DE" sz="1800" dirty="0"/>
          </a:p>
        </p:txBody>
      </p:sp>
      <p:pic>
        <p:nvPicPr>
          <p:cNvPr id="10" name="Bildplatzhalter 8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29890" r="26801" b="7270"/>
          <a:stretch/>
        </p:blipFill>
        <p:spPr/>
      </p:pic>
      <p:pic>
        <p:nvPicPr>
          <p:cNvPr id="13" name="Bildplatzhalter 11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5420" r="6244" b="3944"/>
          <a:stretch/>
        </p:blipFill>
        <p:spPr/>
      </p:pic>
      <p:pic>
        <p:nvPicPr>
          <p:cNvPr id="21" name="Bildplatzhalter 19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21021" r="24844" b="4916"/>
          <a:stretch/>
        </p:blipFill>
        <p:spPr/>
      </p:pic>
      <p:pic>
        <p:nvPicPr>
          <p:cNvPr id="26" name="Bildplatzhalter 24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2321"/>
          <a:stretch>
            <a:fillRect/>
          </a:stretch>
        </p:blipFill>
        <p:spPr/>
      </p:pic>
      <p:pic>
        <p:nvPicPr>
          <p:cNvPr id="28" name="Bildplatzhalter 27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 b="23180"/>
          <a:stretch>
            <a:fillRect/>
          </a:stretch>
        </p:blipFill>
        <p:spPr/>
      </p:pic>
      <p:pic>
        <p:nvPicPr>
          <p:cNvPr id="4098" name="Picture 2"/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1243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0"/>
            <a:ext cx="7272320" cy="684000"/>
          </a:xfrm>
        </p:spPr>
        <p:txBody>
          <a:bodyPr>
            <a:normAutofit/>
          </a:bodyPr>
          <a:lstStyle/>
          <a:p>
            <a:r>
              <a:rPr lang="ru-RU" sz="1800" dirty="0"/>
              <a:t>С</a:t>
            </a:r>
            <a:r>
              <a:rPr lang="ru-RU" sz="1800" dirty="0" smtClean="0"/>
              <a:t>лои покрытия и основания с использованием гидравлических вяжущих</a:t>
            </a:r>
            <a:endParaRPr lang="en-US" sz="18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ru-RU" dirty="0" smtClean="0"/>
              <a:t>Устройство </a:t>
            </a:r>
            <a:r>
              <a:rPr lang="ru-RU" dirty="0" smtClean="0"/>
              <a:t>конструктивных слоёв </a:t>
            </a:r>
            <a:r>
              <a:rPr lang="ru-RU" dirty="0" smtClean="0"/>
              <a:t>колёсным ресайклером </a:t>
            </a:r>
            <a:r>
              <a:rPr lang="en-US" dirty="0" smtClean="0"/>
              <a:t>WR</a:t>
            </a:r>
            <a:endParaRPr lang="ru-RU" dirty="0" smtClean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1"/>
            <a:r>
              <a:rPr lang="ru-RU" dirty="0" smtClean="0"/>
              <a:t>Укладка </a:t>
            </a:r>
            <a:r>
              <a:rPr lang="ru-RU" dirty="0" smtClean="0"/>
              <a:t>конструктивных слоёв </a:t>
            </a:r>
            <a:r>
              <a:rPr lang="ru-RU" dirty="0" smtClean="0"/>
              <a:t>асфальтоукладчиком </a:t>
            </a:r>
            <a:r>
              <a:rPr lang="ru-RU" dirty="0" err="1" smtClean="0"/>
              <a:t>Vögele</a:t>
            </a:r>
            <a:endParaRPr lang="ru-RU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15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3" b="2053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2" b="2086"/>
          <a:stretch/>
        </p:blipFill>
        <p:spPr bwMode="auto">
          <a:xfrm>
            <a:off x="1259632" y="1301690"/>
            <a:ext cx="6732748" cy="37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4209"/>
            <a:ext cx="2556284" cy="51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87" y="848281"/>
            <a:ext cx="3816424" cy="41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3500" y="51470"/>
            <a:ext cx="7604844" cy="684000"/>
          </a:xfrm>
        </p:spPr>
        <p:txBody>
          <a:bodyPr>
            <a:normAutofit/>
          </a:bodyPr>
          <a:lstStyle/>
          <a:p>
            <a:r>
              <a:rPr lang="en-US" sz="1700" dirty="0" smtClean="0"/>
              <a:t>01 </a:t>
            </a:r>
            <a:r>
              <a:rPr lang="ru-RU" sz="1700" dirty="0" smtClean="0"/>
              <a:t>декабря</a:t>
            </a:r>
            <a:r>
              <a:rPr lang="ru-RU" sz="1700" dirty="0" smtClean="0"/>
              <a:t> </a:t>
            </a:r>
            <a:r>
              <a:rPr lang="ru-RU" sz="1700" dirty="0" smtClean="0"/>
              <a:t>– </a:t>
            </a:r>
            <a:r>
              <a:rPr lang="ru-RU" sz="1700" dirty="0" smtClean="0"/>
              <a:t>полное вхождение </a:t>
            </a:r>
            <a:r>
              <a:rPr lang="ru-RU" sz="1700" dirty="0" smtClean="0"/>
              <a:t>Виртген Групп в состав </a:t>
            </a:r>
            <a:r>
              <a:rPr lang="ru-RU" sz="1700" dirty="0" err="1" smtClean="0"/>
              <a:t>Дир</a:t>
            </a:r>
            <a:r>
              <a:rPr lang="ru-RU" sz="1700" dirty="0" smtClean="0"/>
              <a:t> </a:t>
            </a:r>
            <a:r>
              <a:rPr lang="en-US" sz="1700" dirty="0" smtClean="0"/>
              <a:t>&amp;</a:t>
            </a:r>
            <a:r>
              <a:rPr lang="ru-RU" sz="1700" dirty="0" smtClean="0"/>
              <a:t> Ко</a:t>
            </a:r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19668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144" r="34053" b="-144"/>
          <a:stretch/>
        </p:blipFill>
        <p:spPr/>
      </p:pic>
      <p:pic>
        <p:nvPicPr>
          <p:cNvPr id="13" name="Bildplatzhalter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r="26041"/>
          <a:stretch>
            <a:fillRect/>
          </a:stretch>
        </p:blipFill>
        <p:spPr>
          <a:prstGeom prst="rect">
            <a:avLst/>
          </a:prstGeom>
          <a:solidFill>
            <a:schemeClr val="accent6"/>
          </a:solidFill>
        </p:spPr>
      </p:pic>
      <p:pic>
        <p:nvPicPr>
          <p:cNvPr id="1027" name="Picture 3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  <p:pic>
        <p:nvPicPr>
          <p:cNvPr id="18" name="Bildplatzhalter 6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23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51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7"/>
          <a:stretch/>
        </p:blipFill>
        <p:spPr bwMode="auto">
          <a:xfrm>
            <a:off x="4932040" y="1203599"/>
            <a:ext cx="3928958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491631"/>
            <a:ext cx="422979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FF9900"/>
              </a:buClr>
              <a:buFont typeface="Wingdings 3"/>
              <a:buChar char=""/>
              <a:tabLst>
                <a:tab pos="180340" algn="l"/>
              </a:tabLst>
            </a:pPr>
            <a:r>
              <a:rPr lang="ru-RU" dirty="0" smtClean="0">
                <a:latin typeface="Arial"/>
                <a:ea typeface="Times New Roman"/>
              </a:rPr>
              <a:t>Необходимая прочность для сопротивления высокому точечному давлению</a:t>
            </a:r>
          </a:p>
          <a:p>
            <a:pPr marL="342900" lvl="0" indent="-342900">
              <a:spcAft>
                <a:spcPts val="600"/>
              </a:spcAft>
              <a:buClr>
                <a:srgbClr val="FF9900"/>
              </a:buClr>
              <a:buFont typeface="Wingdings 3"/>
              <a:buChar char=""/>
              <a:tabLst>
                <a:tab pos="180340" algn="l"/>
              </a:tabLst>
            </a:pPr>
            <a:r>
              <a:rPr lang="ru-RU" dirty="0" smtClean="0">
                <a:latin typeface="Arial"/>
                <a:ea typeface="Times New Roman"/>
              </a:rPr>
              <a:t>Необходимая жёсткость для равномерного распределения нагрузки (сопротивление упругим деформациям)</a:t>
            </a:r>
            <a:endParaRPr lang="en-US" dirty="0" smtClean="0">
              <a:latin typeface="Arial"/>
              <a:ea typeface="Times New Roman"/>
            </a:endParaRPr>
          </a:p>
          <a:p>
            <a:pPr marL="342900" lvl="0" indent="-342900">
              <a:spcAft>
                <a:spcPts val="600"/>
              </a:spcAft>
              <a:buClr>
                <a:srgbClr val="FF9900"/>
              </a:buClr>
              <a:buFont typeface="Wingdings 3"/>
              <a:buChar char=""/>
              <a:tabLst>
                <a:tab pos="180340" algn="l"/>
              </a:tabLst>
            </a:pPr>
            <a:r>
              <a:rPr lang="ru-RU" dirty="0" smtClean="0">
                <a:latin typeface="Arial"/>
                <a:ea typeface="Times New Roman"/>
              </a:rPr>
              <a:t>Стабильность свойств при изменении температур и во времени</a:t>
            </a:r>
          </a:p>
          <a:p>
            <a:pPr marL="342900" lvl="0" indent="-342900">
              <a:spcAft>
                <a:spcPts val="600"/>
              </a:spcAft>
              <a:buClr>
                <a:srgbClr val="FF9900"/>
              </a:buClr>
              <a:buFont typeface="Wingdings 3"/>
              <a:buChar char=""/>
              <a:tabLst>
                <a:tab pos="180340" algn="l"/>
              </a:tabLst>
            </a:pPr>
            <a:r>
              <a:rPr lang="ru-RU" dirty="0" smtClean="0">
                <a:latin typeface="Arial"/>
                <a:ea typeface="Times New Roman"/>
              </a:rPr>
              <a:t>Снижение общей толщины дорожной одежды</a:t>
            </a:r>
          </a:p>
          <a:p>
            <a:pPr marL="342900" lvl="0" indent="-342900">
              <a:spcAft>
                <a:spcPts val="300"/>
              </a:spcAft>
              <a:buClr>
                <a:srgbClr val="FF9900"/>
              </a:buClr>
              <a:buFont typeface="Wingdings 3"/>
              <a:buChar char=""/>
              <a:tabLst>
                <a:tab pos="180340" algn="l"/>
              </a:tabLst>
            </a:pPr>
            <a:endParaRPr lang="ru-RU" dirty="0">
              <a:latin typeface="Arial"/>
              <a:ea typeface="Times New Roman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54240" y="861599"/>
            <a:ext cx="5750594" cy="68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Нижние слои покрытия и слои основания с использованием </a:t>
            </a:r>
            <a:r>
              <a:rPr lang="ru-RU" sz="1800" dirty="0" smtClean="0"/>
              <a:t>вяжущих</a:t>
            </a:r>
            <a:r>
              <a:rPr lang="ru-RU" sz="1800" dirty="0" smtClean="0"/>
              <a:t>:</a:t>
            </a:r>
            <a:endParaRPr lang="en-US" sz="18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4764" y="18925"/>
            <a:ext cx="6516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Конструктивные слои с гидравлическими вяжущими</a:t>
            </a:r>
            <a:endParaRPr lang="de-DE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0" hangingPunct="0">
              <a:defRPr/>
            </a:pPr>
            <a:r>
              <a:rPr lang="ru-RU" dirty="0" smtClean="0">
                <a:latin typeface="+mj-lt"/>
              </a:rPr>
              <a:t>Физико-механические и временные факторы</a:t>
            </a:r>
            <a:r>
              <a:rPr lang="de-DE" dirty="0" smtClean="0">
                <a:latin typeface="+mj-lt"/>
              </a:rPr>
              <a:t> 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4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26646" y="2643758"/>
            <a:ext cx="3906200" cy="2376264"/>
          </a:xfrm>
        </p:spPr>
        <p:txBody>
          <a:bodyPr/>
          <a:lstStyle/>
          <a:p>
            <a:pPr marL="0" lvl="1" indent="0">
              <a:buNone/>
            </a:pPr>
            <a:r>
              <a:rPr lang="ru-RU" sz="1200" dirty="0" smtClean="0"/>
              <a:t>Разработка карьеров для добычи материалов</a:t>
            </a:r>
          </a:p>
          <a:p>
            <a:pPr marL="0" lvl="1" indent="0">
              <a:buNone/>
            </a:pPr>
            <a:endParaRPr lang="ru-RU" sz="1200" dirty="0" smtClean="0"/>
          </a:p>
          <a:p>
            <a:pPr marL="0" lvl="1" indent="0">
              <a:buNone/>
            </a:pPr>
            <a:r>
              <a:rPr lang="ru-RU" sz="1200" dirty="0" smtClean="0"/>
              <a:t>Проблема </a:t>
            </a:r>
            <a:r>
              <a:rPr lang="ru-RU" sz="1200" dirty="0" smtClean="0"/>
              <a:t>для дорожного движения из-за транспортирования материалов</a:t>
            </a:r>
          </a:p>
          <a:p>
            <a:pPr marL="0" lvl="1" indent="0">
              <a:buNone/>
            </a:pPr>
            <a:endParaRPr lang="ru-RU" sz="1200" dirty="0" smtClean="0"/>
          </a:p>
          <a:p>
            <a:pPr marL="0" lvl="1" indent="0">
              <a:buNone/>
            </a:pPr>
            <a:r>
              <a:rPr lang="ru-RU" sz="1200" dirty="0" smtClean="0"/>
              <a:t>Нагрузка на существующую транспортную инфраструктуру</a:t>
            </a:r>
          </a:p>
          <a:p>
            <a:pPr marL="0" lvl="1" indent="0">
              <a:buNone/>
            </a:pPr>
            <a:endParaRPr lang="ru-RU" sz="1200" dirty="0" smtClean="0"/>
          </a:p>
          <a:p>
            <a:pPr marL="0" lvl="1" indent="0">
              <a:buNone/>
            </a:pPr>
            <a:r>
              <a:rPr lang="ru-RU" sz="1200" dirty="0" smtClean="0"/>
              <a:t>Большое </a:t>
            </a:r>
            <a:r>
              <a:rPr lang="ru-RU" sz="1200" dirty="0"/>
              <a:t>количество техники</a:t>
            </a:r>
          </a:p>
          <a:p>
            <a:pPr marL="0" lvl="1" indent="0">
              <a:buNone/>
            </a:pPr>
            <a:endParaRPr lang="ru-RU" dirty="0" smtClean="0"/>
          </a:p>
          <a:p>
            <a:pPr marL="0" lvl="1" indent="0">
              <a:buNone/>
            </a:pPr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en-US" dirty="0"/>
          </a:p>
        </p:txBody>
      </p:sp>
      <p:pic>
        <p:nvPicPr>
          <p:cNvPr id="12" name="Picture 10" descr="1"/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9548"/>
          <a:stretch/>
        </p:blipFill>
        <p:spPr bwMode="auto">
          <a:xfrm>
            <a:off x="226895" y="939230"/>
            <a:ext cx="2040849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r="2874"/>
          <a:stretch/>
        </p:blipFill>
        <p:spPr bwMode="auto">
          <a:xfrm>
            <a:off x="2339752" y="939230"/>
            <a:ext cx="193595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platzhalter 1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18857" r="13919" b="5778"/>
          <a:stretch/>
        </p:blipFill>
        <p:spPr>
          <a:xfrm>
            <a:off x="6878094" y="948383"/>
            <a:ext cx="2108860" cy="144016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7" name="Bildplatzhalter 4"/>
          <p:cNvPicPr>
            <a:picLocks noGrp="1"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956" y="939229"/>
            <a:ext cx="2081745" cy="144016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8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192518" y="2637185"/>
            <a:ext cx="3690176" cy="2376264"/>
          </a:xfrm>
        </p:spPr>
        <p:txBody>
          <a:bodyPr/>
          <a:lstStyle/>
          <a:p>
            <a:pPr marL="0" lvl="1" indent="0">
              <a:buNone/>
            </a:pPr>
            <a:r>
              <a:rPr lang="ru-RU" sz="1200" dirty="0" smtClean="0"/>
              <a:t>Максимальное использование существующих материалов</a:t>
            </a:r>
          </a:p>
          <a:p>
            <a:pPr marL="0" lvl="1" indent="0">
              <a:buNone/>
            </a:pPr>
            <a:endParaRPr lang="ru-RU" sz="1200" dirty="0" smtClean="0"/>
          </a:p>
          <a:p>
            <a:pPr marL="0" lvl="1" indent="0">
              <a:buNone/>
            </a:pPr>
            <a:r>
              <a:rPr lang="ru-RU" sz="1200" dirty="0" smtClean="0"/>
              <a:t>Быстрые сроки строительства</a:t>
            </a:r>
          </a:p>
          <a:p>
            <a:pPr marL="0" lvl="1" indent="0">
              <a:buNone/>
            </a:pPr>
            <a:endParaRPr lang="ru-RU" sz="800" dirty="0" smtClean="0"/>
          </a:p>
          <a:p>
            <a:pPr marL="0" lvl="1" indent="0">
              <a:buNone/>
            </a:pPr>
            <a:r>
              <a:rPr lang="ru-RU" sz="1200" dirty="0" smtClean="0"/>
              <a:t>Использование доступных и </a:t>
            </a:r>
            <a:r>
              <a:rPr lang="ru-RU" sz="1200" dirty="0" err="1" smtClean="0"/>
              <a:t>рециклируемых</a:t>
            </a:r>
            <a:r>
              <a:rPr lang="ru-RU" sz="1200" dirty="0" smtClean="0"/>
              <a:t> материалов</a:t>
            </a:r>
          </a:p>
          <a:p>
            <a:pPr marL="0" lvl="1" indent="0">
              <a:buNone/>
            </a:pPr>
            <a:r>
              <a:rPr lang="ru-RU" sz="1200" dirty="0" smtClean="0"/>
              <a:t>Минимизация транспортных и экологических проблем</a:t>
            </a:r>
          </a:p>
          <a:p>
            <a:pPr marL="0" lvl="1" indent="0">
              <a:buNone/>
            </a:pPr>
            <a:r>
              <a:rPr lang="ru-RU" sz="1200" dirty="0" smtClean="0"/>
              <a:t>Снижение </a:t>
            </a:r>
            <a:r>
              <a:rPr lang="ru-RU" sz="1200" dirty="0"/>
              <a:t>толщины вышележащих дорогостоящих слоёв покрытия</a:t>
            </a:r>
          </a:p>
          <a:p>
            <a:pPr marL="0" lvl="1" indent="0">
              <a:buNone/>
            </a:pPr>
            <a:endParaRPr lang="ru-RU" sz="1600" dirty="0" smtClean="0"/>
          </a:p>
          <a:p>
            <a:pPr marL="0" lvl="1" indent="0">
              <a:buNone/>
            </a:pPr>
            <a:endParaRPr lang="ru-RU" sz="1600" dirty="0"/>
          </a:p>
          <a:p>
            <a:pPr lvl="1"/>
            <a:endParaRPr lang="ru-RU" dirty="0" smtClean="0"/>
          </a:p>
          <a:p>
            <a:pPr marL="0" lvl="1" indent="0">
              <a:buNone/>
            </a:pPr>
            <a:endParaRPr lang="ru-RU" dirty="0" smtClean="0"/>
          </a:p>
          <a:p>
            <a:pPr lvl="1"/>
            <a:endParaRPr lang="ru-RU" dirty="0" smtClean="0"/>
          </a:p>
          <a:p>
            <a:pPr lvl="1"/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715766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7000" y="3291831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4032997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7000" y="4659982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4532846" y="2571750"/>
            <a:ext cx="615218" cy="540344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4547710" y="3112094"/>
            <a:ext cx="600354" cy="539492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люс 25"/>
          <p:cNvSpPr/>
          <p:nvPr/>
        </p:nvSpPr>
        <p:spPr>
          <a:xfrm>
            <a:off x="4547710" y="3651586"/>
            <a:ext cx="600354" cy="469814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4560558" y="4589736"/>
            <a:ext cx="587506" cy="520079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9227" y="708397"/>
            <a:ext cx="2981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ТРАДИЦИОННЫЕ МАТЕРИАЛЫ</a:t>
            </a:r>
            <a:endParaRPr lang="ru-RU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753956" y="708397"/>
            <a:ext cx="4248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ГИДРАВЛИЧЕСКИ СВЯЗАННЫЕ МАТЕРИАЛЫ</a:t>
            </a:r>
            <a:endParaRPr lang="ru-RU" sz="1400" dirty="0"/>
          </a:p>
        </p:txBody>
      </p:sp>
      <p:sp>
        <p:nvSpPr>
          <p:cNvPr id="30" name="Плюс 29"/>
          <p:cNvSpPr/>
          <p:nvPr/>
        </p:nvSpPr>
        <p:spPr>
          <a:xfrm>
            <a:off x="4559988" y="4069001"/>
            <a:ext cx="588076" cy="520735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7504" y="18925"/>
            <a:ext cx="6930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Конструктивные слои с гидравлическими вяжущими</a:t>
            </a:r>
            <a:endParaRPr lang="de-DE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0" hangingPunct="0">
              <a:defRPr/>
            </a:pPr>
            <a:r>
              <a:rPr lang="ru-RU" dirty="0">
                <a:latin typeface="+mj-lt"/>
              </a:rPr>
              <a:t>Экономические, социальные и экологические </a:t>
            </a:r>
            <a:r>
              <a:rPr lang="ru-RU" dirty="0" smtClean="0">
                <a:latin typeface="+mj-lt"/>
              </a:rPr>
              <a:t>факторы</a:t>
            </a:r>
            <a:r>
              <a:rPr lang="de-DE" dirty="0" smtClean="0">
                <a:latin typeface="+mj-lt"/>
              </a:rPr>
              <a:t> 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8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Современные бетоноукладчики цементобетонных покрытий со скользящими формами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788024" y="987574"/>
            <a:ext cx="4176000" cy="3708000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ru-RU" dirty="0" smtClean="0"/>
              <a:t>Ширина укладки между гусениц до 16,0 м</a:t>
            </a:r>
          </a:p>
          <a:p>
            <a:pPr lvl="1">
              <a:spcAft>
                <a:spcPts val="1200"/>
              </a:spcAft>
            </a:pPr>
            <a:r>
              <a:rPr lang="ru-RU" dirty="0" smtClean="0"/>
              <a:t>Возможная толщина укладки  более 50 см</a:t>
            </a:r>
          </a:p>
          <a:p>
            <a:pPr lvl="1">
              <a:spcAft>
                <a:spcPts val="1200"/>
              </a:spcAft>
            </a:pPr>
            <a:r>
              <a:rPr lang="ru-RU" dirty="0" smtClean="0"/>
              <a:t>Высокая точность и ровность укладки</a:t>
            </a:r>
          </a:p>
          <a:p>
            <a:pPr lvl="1">
              <a:spcAft>
                <a:spcPts val="1200"/>
              </a:spcAft>
            </a:pPr>
            <a:r>
              <a:rPr lang="ru-RU" dirty="0" smtClean="0"/>
              <a:t>Высокая дневная производительность</a:t>
            </a:r>
          </a:p>
          <a:p>
            <a:pPr lvl="1">
              <a:spcAft>
                <a:spcPts val="1200"/>
              </a:spcAft>
            </a:pPr>
            <a:r>
              <a:rPr lang="ru-RU" dirty="0" smtClean="0"/>
              <a:t>Автоматизация большинства операций</a:t>
            </a:r>
            <a:endParaRPr lang="de-DE" dirty="0" smtClean="0"/>
          </a:p>
          <a:p>
            <a:pPr lvl="1"/>
            <a:r>
              <a:rPr lang="ru-RU" dirty="0" smtClean="0"/>
              <a:t>Специальные исполнения для особых условий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509"/>
          <a:stretch/>
        </p:blipFill>
        <p:spPr bwMode="auto">
          <a:xfrm>
            <a:off x="107593" y="1158924"/>
            <a:ext cx="6336525" cy="379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53927"/>
            <a:ext cx="61926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000" dirty="0" smtClean="0"/>
              <a:t>Монолитные цементобетонные покрытия</a:t>
            </a:r>
          </a:p>
          <a:p>
            <a:pPr eaLnBrk="0" hangingPunct="0">
              <a:defRPr/>
            </a:pP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ru-RU" altLang="ru-RU" dirty="0" smtClean="0"/>
              <a:t>Условная </a:t>
            </a:r>
            <a:r>
              <a:rPr lang="ru-RU" altLang="ru-RU" dirty="0"/>
              <a:t>конструкция </a:t>
            </a:r>
            <a:r>
              <a:rPr lang="ru-RU" altLang="ru-RU" dirty="0" smtClean="0"/>
              <a:t>автобана</a:t>
            </a:r>
            <a:endParaRPr lang="de-DE" alt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/>
          <a:stretch/>
        </p:blipFill>
        <p:spPr bwMode="auto">
          <a:xfrm>
            <a:off x="6516215" y="1131590"/>
            <a:ext cx="2534848" cy="169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ild-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29314" r="27283" b="9088"/>
          <a:stretch/>
        </p:blipFill>
        <p:spPr bwMode="auto">
          <a:xfrm>
            <a:off x="6516215" y="3153898"/>
            <a:ext cx="2520282" cy="16259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8538" y="847051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Дюбели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318537" y="290229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Анкеры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030155" y="1000939"/>
            <a:ext cx="1413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0000"/>
                </a:solidFill>
              </a:rPr>
              <a:t>Продольный шов, армированный анкерами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05918" y="1707653"/>
            <a:ext cx="72008" cy="80709"/>
          </a:xfrm>
          <a:prstGeom prst="ellipse">
            <a:avLst/>
          </a:prstGeom>
          <a:solidFill>
            <a:srgbClr val="FB5A0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877926" y="1491630"/>
            <a:ext cx="270138" cy="216023"/>
          </a:xfrm>
          <a:prstGeom prst="line">
            <a:avLst/>
          </a:prstGeom>
          <a:ln w="15875">
            <a:solidFill>
              <a:srgbClr val="FB5A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4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30188" y="195486"/>
            <a:ext cx="72221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200" dirty="0" smtClean="0"/>
              <a:t>Вариант установки армирующих </a:t>
            </a:r>
            <a:r>
              <a:rPr lang="ru-RU" altLang="ru-RU" sz="2200" dirty="0" smtClean="0"/>
              <a:t>элементов</a:t>
            </a:r>
            <a:endParaRPr lang="de-DE" altLang="ru-RU" sz="2200" dirty="0"/>
          </a:p>
        </p:txBody>
      </p:sp>
      <p:pic>
        <p:nvPicPr>
          <p:cNvPr id="12" name="Picture 10" descr="DSCN07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1" y="1563647"/>
            <a:ext cx="4211547" cy="30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platzhalt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1" b="15601"/>
          <a:stretch>
            <a:fillRect/>
          </a:stretch>
        </p:blipFill>
        <p:spPr>
          <a:xfrm>
            <a:off x="4577107" y="1577598"/>
            <a:ext cx="4398263" cy="300735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484238" y="77155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1" algn="ctr"/>
            <a:r>
              <a:rPr lang="ru-RU" sz="1400" dirty="0" smtClean="0"/>
              <a:t>Автоматические вибропогружатели дюбелей </a:t>
            </a:r>
            <a:r>
              <a:rPr lang="ru-RU" sz="1400" dirty="0"/>
              <a:t>в поперечных </a:t>
            </a:r>
            <a:r>
              <a:rPr lang="ru-RU" sz="1400" dirty="0" smtClean="0"/>
              <a:t>швах и вибропогружатели анкеров в </a:t>
            </a:r>
            <a:r>
              <a:rPr lang="ru-RU" sz="1400" dirty="0"/>
              <a:t>продольных швах</a:t>
            </a:r>
            <a:endParaRPr lang="de-DE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35" y="8389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1" algn="ctr"/>
            <a:r>
              <a:rPr lang="ru-RU" sz="1400" dirty="0" smtClean="0"/>
              <a:t>Установка дюбелей </a:t>
            </a:r>
            <a:r>
              <a:rPr lang="ru-RU" sz="1400" dirty="0"/>
              <a:t>в поперечных </a:t>
            </a:r>
            <a:r>
              <a:rPr lang="ru-RU" sz="1400" dirty="0" smtClean="0"/>
              <a:t>швах и анкеров </a:t>
            </a:r>
            <a:r>
              <a:rPr lang="ru-RU" sz="1400" dirty="0"/>
              <a:t>в продольных швах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238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втоустановка арматуры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232" y="852298"/>
            <a:ext cx="7901610" cy="4052986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30188" y="53579"/>
            <a:ext cx="74381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200" dirty="0" smtClean="0"/>
              <a:t>Автоматическая установка армирующих элементов (видео)</a:t>
            </a:r>
            <a:endParaRPr lang="de-DE" altLang="ru-RU" sz="2200" dirty="0"/>
          </a:p>
        </p:txBody>
      </p:sp>
    </p:spTree>
    <p:extLst>
      <p:ext uri="{BB962C8B-B14F-4D97-AF65-F5344CB8AC3E}">
        <p14:creationId xmlns:p14="http://schemas.microsoft.com/office/powerpoint/2010/main" val="25573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35_1_10_2_SP15_MG_3386_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3461"/>
            <a:ext cx="3456385" cy="213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17998" y="874662"/>
            <a:ext cx="3456385" cy="1896815"/>
          </a:xfrm>
          <a:prstGeom prst="rect">
            <a:avLst/>
          </a:prstGeom>
          <a:solidFill>
            <a:srgbClr val="FF43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39887" y="890959"/>
            <a:ext cx="344994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 smtClean="0">
                <a:solidFill>
                  <a:schemeClr val="bg1"/>
                </a:solidFill>
              </a:rPr>
              <a:t>Поперечная </a:t>
            </a:r>
            <a:r>
              <a:rPr lang="ru-RU" altLang="ru-RU" dirty="0">
                <a:solidFill>
                  <a:schemeClr val="bg1"/>
                </a:solidFill>
              </a:rPr>
              <a:t>плита создает идеальную гладкую </a:t>
            </a:r>
            <a:r>
              <a:rPr lang="ru-RU" altLang="ru-RU" dirty="0" smtClean="0">
                <a:solidFill>
                  <a:schemeClr val="bg1"/>
                </a:solidFill>
              </a:rPr>
              <a:t>поверхность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</a:rPr>
              <a:t>после забивки дюбелей и анкеров и в случае бетона неоднородного состава.</a:t>
            </a:r>
            <a:endParaRPr lang="de-DE" altLang="ru-RU" dirty="0">
              <a:solidFill>
                <a:schemeClr val="bg1"/>
              </a:solidFill>
            </a:endParaRPr>
          </a:p>
        </p:txBody>
      </p:sp>
      <p:pic>
        <p:nvPicPr>
          <p:cNvPr id="8" name="Picture 9" descr="S32_1_SP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12" y="890959"/>
            <a:ext cx="4011460" cy="189681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pdated Data\My Pictures\Picture Data\MACHINERY\SP 500\SP500 Salesbook\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012" y="2888636"/>
            <a:ext cx="4104456" cy="21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9552" y="190947"/>
            <a:ext cx="6203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200" dirty="0" smtClean="0"/>
              <a:t>Поперечная плита (осциллирующий брус)</a:t>
            </a:r>
            <a:endParaRPr lang="de-DE" altLang="ru-RU" sz="2200" dirty="0"/>
          </a:p>
        </p:txBody>
      </p:sp>
    </p:spTree>
    <p:extLst>
      <p:ext uri="{BB962C8B-B14F-4D97-AF65-F5344CB8AC3E}">
        <p14:creationId xmlns:p14="http://schemas.microsoft.com/office/powerpoint/2010/main" val="41821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2_PTT_Wirtgen_16z9_01a">
  <a:themeElements>
    <a:clrScheme name="Wirtgen_Wirtgen">
      <a:dk1>
        <a:srgbClr val="41535D"/>
      </a:dk1>
      <a:lt1>
        <a:sysClr val="window" lastClr="FFFFFF"/>
      </a:lt1>
      <a:dk2>
        <a:srgbClr val="41535D"/>
      </a:dk2>
      <a:lt2>
        <a:srgbClr val="ADB2B6"/>
      </a:lt2>
      <a:accent1>
        <a:srgbClr val="5C666F"/>
      </a:accent1>
      <a:accent2>
        <a:srgbClr val="7C848C"/>
      </a:accent2>
      <a:accent3>
        <a:srgbClr val="9DA3A8"/>
      </a:accent3>
      <a:accent4>
        <a:srgbClr val="BDC1C5"/>
      </a:accent4>
      <a:accent5>
        <a:srgbClr val="DEE0E2"/>
      </a:accent5>
      <a:accent6>
        <a:srgbClr val="EEEFF0"/>
      </a:accent6>
      <a:hlink>
        <a:srgbClr val="41535D"/>
      </a:hlink>
      <a:folHlink>
        <a:srgbClr val="9DA3A8"/>
      </a:folHlink>
    </a:clrScheme>
    <a:fontScheme name="Wirtg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WIRTGEN GROUP Schiefergrau">
      <a:srgbClr val="41535D"/>
    </a:custClr>
    <a:custClr name="WIRTGEN Reinorange">
      <a:srgbClr val="FB5A02"/>
    </a:custClr>
    <a:custClr name="WIRTGEN Reinweiss">
      <a:srgbClr val="FFFFFF"/>
    </a:custClr>
    <a:custClr name="VÖGELE Grün">
      <a:srgbClr val="008656"/>
    </a:custClr>
    <a:custClr name="HAMM Reinorange">
      <a:srgbClr val="EC6608"/>
    </a:custClr>
    <a:custClr name="KLEEMANN Blau">
      <a:srgbClr val="1755A2"/>
    </a:custClr>
    <a:custClr name="BENNINGHOVEN Himmelblau">
      <a:srgbClr val="0062A7"/>
    </a:custClr>
    <a:custClr name="CIBER">
      <a:srgbClr val="FB5A02"/>
    </a:custClr>
    <a:custClr name="Weiß">
      <a:srgbClr val="FFFFFF"/>
    </a:custClr>
    <a:custClr name="Weiß">
      <a:srgbClr val="FFFFFF"/>
    </a:custClr>
    <a:custClr name="Grau 100%">
      <a:srgbClr val="5C666F"/>
    </a:custClr>
    <a:custClr name="Grau 90%">
      <a:srgbClr val="6C767E"/>
    </a:custClr>
    <a:custClr name="Grau 80%">
      <a:srgbClr val="7C848C"/>
    </a:custClr>
    <a:custClr name="Grau 70%">
      <a:srgbClr val="8D949A"/>
    </a:custClr>
    <a:custClr name="Grau 60%">
      <a:srgbClr val="9DA3A8"/>
    </a:custClr>
    <a:custClr name="Grau 50%">
      <a:srgbClr val="ADB2B6"/>
    </a:custClr>
    <a:custClr name="Grau 40%">
      <a:srgbClr val="BDC1C5"/>
    </a:custClr>
    <a:custClr name="Grau 30%">
      <a:srgbClr val="CDD0D3"/>
    </a:custClr>
    <a:custClr name="Grau 20%">
      <a:srgbClr val="DEE0E2"/>
    </a:custClr>
    <a:custClr name="Grau 10%">
      <a:srgbClr val="EEEFF0"/>
    </a:custClr>
  </a:custClr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_rels/customUI14.xml.rels><?xml version="1.0" encoding="UTF-8" standalone="yes"?>
<Relationships xmlns="http://schemas.openxmlformats.org/package/2006/relationships"><Relationship Id="btnicon" Type="http://schemas.openxmlformats.org/officeDocument/2006/relationships/image" Target="images/btnicon.png"/><Relationship Id="btniconlinks" Type="http://schemas.openxmlformats.org/officeDocument/2006/relationships/image" Target="images/btniconlinks.png"/></Relationships>
</file>

<file path=customUI/customUI14.xml><?xml version="1.0" encoding="utf-8"?>
<customUI xmlns="http://schemas.microsoft.com/office/2009/07/customui">
  <commands>
    <command idMso="BulletsGallery" enabled="false"/>
    <command idMso="NumberingGallery" enabled="false"/>
  </commands>
  <ribbon startFromScratch="false">
    <tabs>
      <tab idMso="TabHome">
        <group id="TextAufzaehlung" label="Textformatierung" insertBeforeMso="GroupParagraph">
          <button idMso="IndentDecrease" size="large" label="Textformat -"/>
          <button idMso="IndentIncrease" size="large" label="Textformat +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>02_PTT_Wirtgen_16z9_01a</Template>
  <TotalTime>16562</TotalTime>
  <Words>1110</Words>
  <Application>Microsoft Office PowerPoint</Application>
  <PresentationFormat>Экран (16:9)</PresentationFormat>
  <Paragraphs>154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02_PTT_Wirtgen_16z9_01a</vt:lpstr>
      <vt:lpstr>Презентация PowerPoint</vt:lpstr>
      <vt:lpstr>Слои покрытия и основания с использованием гидравлических вяжущих</vt:lpstr>
      <vt:lpstr>Презентация PowerPoint</vt:lpstr>
      <vt:lpstr>Презентация PowerPoint</vt:lpstr>
      <vt:lpstr>Современные бетоноукладчики цементобетонных покрытий со скользящими формами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Экономические аспекты укладки цементобетонных покрытий </vt:lpstr>
      <vt:lpstr>Технологические аспекты укладки цементобетонных покрытий </vt:lpstr>
      <vt:lpstr>Презентация PowerPoint</vt:lpstr>
      <vt:lpstr>Различные варианты монолитных бетонных «малых» форм</vt:lpstr>
      <vt:lpstr>01 декабря – полное вхождение Виртген Групп в состав Дир &amp; Ко</vt:lpstr>
      <vt:lpstr>Презентация PowerPoint</vt:lpstr>
    </vt:vector>
  </TitlesOfParts>
  <Company>Wirtgen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Gleitschalungsfertiger</dc:title>
  <dc:creator>Erner Anna</dc:creator>
  <cp:lastModifiedBy>User</cp:lastModifiedBy>
  <cp:revision>156</cp:revision>
  <cp:lastPrinted>2016-06-10T08:23:39Z</cp:lastPrinted>
  <dcterms:created xsi:type="dcterms:W3CDTF">2016-03-08T09:50:40Z</dcterms:created>
  <dcterms:modified xsi:type="dcterms:W3CDTF">2018-05-30T14:51:32Z</dcterms:modified>
</cp:coreProperties>
</file>