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4" r:id="rId2"/>
    <p:sldId id="493" r:id="rId3"/>
    <p:sldId id="490" r:id="rId4"/>
    <p:sldId id="483" r:id="rId5"/>
    <p:sldId id="496" r:id="rId6"/>
    <p:sldId id="497" r:id="rId7"/>
    <p:sldId id="475" r:id="rId8"/>
    <p:sldId id="489" r:id="rId9"/>
    <p:sldId id="477" r:id="rId10"/>
    <p:sldId id="491" r:id="rId11"/>
    <p:sldId id="494" r:id="rId12"/>
    <p:sldId id="481" r:id="rId13"/>
    <p:sldId id="495" r:id="rId14"/>
    <p:sldId id="364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EBE8C08-D75E-4E3F-91A1-11F949071CD9}">
          <p14:sldIdLst>
            <p14:sldId id="274"/>
            <p14:sldId id="493"/>
            <p14:sldId id="490"/>
            <p14:sldId id="483"/>
            <p14:sldId id="496"/>
            <p14:sldId id="497"/>
            <p14:sldId id="475"/>
            <p14:sldId id="489"/>
            <p14:sldId id="477"/>
            <p14:sldId id="491"/>
            <p14:sldId id="494"/>
            <p14:sldId id="481"/>
            <p14:sldId id="495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EB8921"/>
    <a:srgbClr val="FF971A"/>
    <a:srgbClr val="75B15D"/>
    <a:srgbClr val="ECD214"/>
    <a:srgbClr val="F3AE11"/>
    <a:srgbClr val="55BA52"/>
    <a:srgbClr val="00923F"/>
    <a:srgbClr val="00913E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3" autoAdjust="0"/>
    <p:restoredTop sz="93961" autoAdjust="0"/>
  </p:normalViewPr>
  <p:slideViewPr>
    <p:cSldViewPr snapToGrid="0">
      <p:cViewPr varScale="1">
        <p:scale>
          <a:sx n="124" d="100"/>
          <a:sy n="124" d="100"/>
        </p:scale>
        <p:origin x="90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20948E-5AE4-4176-9C3E-D45A161C8F0B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3E86168-3A1F-49E7-B037-6C8719CFB041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Применение отходов производства при строительстве автомобильных дорог (шлаки)</a:t>
          </a:r>
          <a:endParaRPr lang="ru-RU" sz="1200" dirty="0"/>
        </a:p>
      </dgm:t>
    </dgm:pt>
    <dgm:pt modelId="{5ADFBDCF-62C9-435E-BF42-498635E18471}" type="parTrans" cxnId="{32F7D38A-CD29-42C7-9A74-95FE863A91D8}">
      <dgm:prSet/>
      <dgm:spPr/>
      <dgm:t>
        <a:bodyPr/>
        <a:lstStyle/>
        <a:p>
          <a:endParaRPr lang="ru-RU" sz="1200"/>
        </a:p>
      </dgm:t>
    </dgm:pt>
    <dgm:pt modelId="{BA1A1E7F-F015-4503-A5BE-E911E03A588D}" type="sibTrans" cxnId="{32F7D38A-CD29-42C7-9A74-95FE863A91D8}">
      <dgm:prSet/>
      <dgm:spPr/>
      <dgm:t>
        <a:bodyPr/>
        <a:lstStyle/>
        <a:p>
          <a:endParaRPr lang="ru-RU" sz="1200"/>
        </a:p>
      </dgm:t>
    </dgm:pt>
    <dgm:pt modelId="{9630F2AC-D293-46D0-90E8-FFAA774D7E43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Развитие сети автомобильных дорог</a:t>
          </a:r>
          <a:endParaRPr lang="ru-RU" sz="1200" dirty="0"/>
        </a:p>
      </dgm:t>
    </dgm:pt>
    <dgm:pt modelId="{4D867E1D-D8B3-49A8-B884-F7838C79CEE0}" type="parTrans" cxnId="{E44A1B8B-5494-4505-AA73-1EB38642FDBE}">
      <dgm:prSet/>
      <dgm:spPr/>
      <dgm:t>
        <a:bodyPr/>
        <a:lstStyle/>
        <a:p>
          <a:endParaRPr lang="ru-RU" sz="1200"/>
        </a:p>
      </dgm:t>
    </dgm:pt>
    <dgm:pt modelId="{C7403C65-F6A1-4D06-B035-020F61258579}" type="sibTrans" cxnId="{E44A1B8B-5494-4505-AA73-1EB38642FDBE}">
      <dgm:prSet/>
      <dgm:spPr/>
      <dgm:t>
        <a:bodyPr/>
        <a:lstStyle/>
        <a:p>
          <a:endParaRPr lang="ru-RU" sz="1200"/>
        </a:p>
      </dgm:t>
    </dgm:pt>
    <dgm:pt modelId="{6DC3FCDB-FC67-408B-AA05-C3C052EB18CF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Применение современных очистных сооружений</a:t>
          </a:r>
          <a:endParaRPr lang="ru-RU" sz="1200" dirty="0"/>
        </a:p>
      </dgm:t>
    </dgm:pt>
    <dgm:pt modelId="{FB95D4B7-F07C-4C96-9F0D-0EFA1FDDF18C}" type="parTrans" cxnId="{634A7A0A-DAA0-42BB-8437-4ADE430FB73A}">
      <dgm:prSet/>
      <dgm:spPr/>
      <dgm:t>
        <a:bodyPr/>
        <a:lstStyle/>
        <a:p>
          <a:endParaRPr lang="ru-RU" sz="1200"/>
        </a:p>
      </dgm:t>
    </dgm:pt>
    <dgm:pt modelId="{51DB10D2-F5F6-486A-9F48-4BE6B2A69DF6}" type="sibTrans" cxnId="{634A7A0A-DAA0-42BB-8437-4ADE430FB73A}">
      <dgm:prSet/>
      <dgm:spPr/>
      <dgm:t>
        <a:bodyPr/>
        <a:lstStyle/>
        <a:p>
          <a:endParaRPr lang="ru-RU" sz="1200"/>
        </a:p>
      </dgm:t>
    </dgm:pt>
    <dgm:pt modelId="{4053619A-09CB-4015-B6B9-03902DF8B532}">
      <dgm:prSet phldrT="[Текст]" custT="1"/>
      <dgm:spPr/>
      <dgm:t>
        <a:bodyPr/>
        <a:lstStyle/>
        <a:p>
          <a:r>
            <a:rPr lang="ru-RU" sz="14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Экологическое оздоровление водных объектов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8F71CE-CAE2-4619-B93F-B5CF4AC69843}" type="parTrans" cxnId="{5423300D-ACBC-4F26-95B9-4D6AD0BC5AE6}">
      <dgm:prSet/>
      <dgm:spPr/>
      <dgm:t>
        <a:bodyPr/>
        <a:lstStyle/>
        <a:p>
          <a:endParaRPr lang="ru-RU" sz="1200"/>
        </a:p>
      </dgm:t>
    </dgm:pt>
    <dgm:pt modelId="{E4407CE2-1F52-4D28-928B-9B761BD54811}" type="sibTrans" cxnId="{5423300D-ACBC-4F26-95B9-4D6AD0BC5AE6}">
      <dgm:prSet/>
      <dgm:spPr/>
      <dgm:t>
        <a:bodyPr/>
        <a:lstStyle/>
        <a:p>
          <a:endParaRPr lang="ru-RU" sz="1200"/>
        </a:p>
      </dgm:t>
    </dgm:pt>
    <dgm:pt modelId="{4EBC1E45-E0F8-43D1-AA8A-5EC4FC2741A0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Строительство экодуков</a:t>
          </a:r>
          <a:endParaRPr lang="ru-RU" sz="1200" dirty="0"/>
        </a:p>
      </dgm:t>
    </dgm:pt>
    <dgm:pt modelId="{641D11A6-0F31-4E54-B102-2890EFD11602}" type="parTrans" cxnId="{78F01CD5-64EF-42B4-B1C2-4BC7388A1138}">
      <dgm:prSet/>
      <dgm:spPr/>
      <dgm:t>
        <a:bodyPr/>
        <a:lstStyle/>
        <a:p>
          <a:endParaRPr lang="ru-RU" sz="1200"/>
        </a:p>
      </dgm:t>
    </dgm:pt>
    <dgm:pt modelId="{5DDB58BA-8577-4A57-9B2B-619A5FE023C2}" type="sibTrans" cxnId="{78F01CD5-64EF-42B4-B1C2-4BC7388A1138}">
      <dgm:prSet/>
      <dgm:spPr/>
      <dgm:t>
        <a:bodyPr/>
        <a:lstStyle/>
        <a:p>
          <a:endParaRPr lang="ru-RU" sz="1200"/>
        </a:p>
      </dgm:t>
    </dgm:pt>
    <dgm:pt modelId="{6CA43911-DFAE-479F-B5EF-7016AB031628}">
      <dgm:prSet phldrT="[Текст]" custT="1"/>
      <dgm:spPr/>
      <dgm:t>
        <a:bodyPr/>
        <a:lstStyle/>
        <a:p>
          <a:r>
            <a:rPr lang="ru-RU" sz="14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Сохранение биологического разнообразия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AE3D59-0270-4579-97B7-0B2C30DE996E}" type="parTrans" cxnId="{F4E20EEC-D4CE-4B63-9068-544667913CD5}">
      <dgm:prSet/>
      <dgm:spPr/>
      <dgm:t>
        <a:bodyPr/>
        <a:lstStyle/>
        <a:p>
          <a:endParaRPr lang="ru-RU" sz="1200"/>
        </a:p>
      </dgm:t>
    </dgm:pt>
    <dgm:pt modelId="{9EA05262-18AD-470C-9DED-99497436000D}" type="sibTrans" cxnId="{F4E20EEC-D4CE-4B63-9068-544667913CD5}">
      <dgm:prSet/>
      <dgm:spPr/>
      <dgm:t>
        <a:bodyPr/>
        <a:lstStyle/>
        <a:p>
          <a:endParaRPr lang="ru-RU" sz="1200"/>
        </a:p>
      </dgm:t>
    </dgm:pt>
    <dgm:pt modelId="{37A9FEEB-1AE2-41E4-8191-3FE001A001A4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Сокращение участков автомобильных дорог работающих в режиме перегрузки</a:t>
          </a:r>
          <a:endParaRPr lang="ru-RU" sz="1200" dirty="0"/>
        </a:p>
      </dgm:t>
    </dgm:pt>
    <dgm:pt modelId="{56105B28-A17A-4500-BEAF-209DDF44D7FD}" type="parTrans" cxnId="{9181A4E3-1832-41DB-BC35-29B18F86B8DD}">
      <dgm:prSet/>
      <dgm:spPr/>
      <dgm:t>
        <a:bodyPr/>
        <a:lstStyle/>
        <a:p>
          <a:endParaRPr lang="ru-RU" sz="1200"/>
        </a:p>
      </dgm:t>
    </dgm:pt>
    <dgm:pt modelId="{7C77F6A8-F189-491B-93F4-B129DA4B9A0A}" type="sibTrans" cxnId="{9181A4E3-1832-41DB-BC35-29B18F86B8DD}">
      <dgm:prSet/>
      <dgm:spPr/>
      <dgm:t>
        <a:bodyPr/>
        <a:lstStyle/>
        <a:p>
          <a:endParaRPr lang="ru-RU" sz="1200"/>
        </a:p>
      </dgm:t>
    </dgm:pt>
    <dgm:pt modelId="{CC20E4C2-B642-4251-9098-8ED92374BE6B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Повышенные требования к дорожному покрытию, что обеспечивает снижение выбросов топлива</a:t>
          </a:r>
          <a:endParaRPr lang="ru-RU" sz="1200" dirty="0"/>
        </a:p>
      </dgm:t>
    </dgm:pt>
    <dgm:pt modelId="{18841678-06AF-426F-B352-1A781A45A5AC}" type="parTrans" cxnId="{8C5AECFE-98EB-474A-8037-A6D3E4530252}">
      <dgm:prSet/>
      <dgm:spPr/>
      <dgm:t>
        <a:bodyPr/>
        <a:lstStyle/>
        <a:p>
          <a:endParaRPr lang="ru-RU" sz="1200"/>
        </a:p>
      </dgm:t>
    </dgm:pt>
    <dgm:pt modelId="{97CDEB9A-3EC4-4ECA-974C-F1DE3C270ADC}" type="sibTrans" cxnId="{8C5AECFE-98EB-474A-8037-A6D3E4530252}">
      <dgm:prSet/>
      <dgm:spPr/>
      <dgm:t>
        <a:bodyPr/>
        <a:lstStyle/>
        <a:p>
          <a:endParaRPr lang="ru-RU" sz="1200"/>
        </a:p>
      </dgm:t>
    </dgm:pt>
    <dgm:pt modelId="{162BF4E2-44DB-46BB-B7D1-F5D458F970EE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Обеспечение равномерного движения транспортного потока (</a:t>
          </a:r>
          <a:r>
            <a:rPr lang="en-US" sz="1200" dirty="0" smtClean="0"/>
            <a:t>Free-Flow)</a:t>
          </a:r>
          <a:endParaRPr lang="ru-RU" sz="1200" dirty="0"/>
        </a:p>
      </dgm:t>
    </dgm:pt>
    <dgm:pt modelId="{8CD385E1-A59C-481E-B9F5-8DFA75A6E65D}" type="parTrans" cxnId="{665CE683-9658-40F0-BDC5-65767B877F5F}">
      <dgm:prSet/>
      <dgm:spPr/>
      <dgm:t>
        <a:bodyPr/>
        <a:lstStyle/>
        <a:p>
          <a:endParaRPr lang="ru-RU" sz="1200"/>
        </a:p>
      </dgm:t>
    </dgm:pt>
    <dgm:pt modelId="{7F315235-0C5F-48B5-9D60-ACC31D66450F}" type="sibTrans" cxnId="{665CE683-9658-40F0-BDC5-65767B877F5F}">
      <dgm:prSet/>
      <dgm:spPr/>
      <dgm:t>
        <a:bodyPr/>
        <a:lstStyle/>
        <a:p>
          <a:endParaRPr lang="ru-RU" sz="1200"/>
        </a:p>
      </dgm:t>
    </dgm:pt>
    <dgm:pt modelId="{9025FA9B-B6D2-4440-A5F1-A88067B18FA6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Повышенные требования к содержанию автомобильных дорог приводящие к сокращению загрязняющих веществ</a:t>
          </a:r>
          <a:endParaRPr lang="ru-RU" sz="1200" dirty="0"/>
        </a:p>
      </dgm:t>
    </dgm:pt>
    <dgm:pt modelId="{5D76EC05-202A-4C85-AC1E-35BA77A839D2}" type="parTrans" cxnId="{035B2B69-5D70-470A-8A25-DE1EC92151F3}">
      <dgm:prSet/>
      <dgm:spPr/>
      <dgm:t>
        <a:bodyPr/>
        <a:lstStyle/>
        <a:p>
          <a:endParaRPr lang="ru-RU" sz="1200"/>
        </a:p>
      </dgm:t>
    </dgm:pt>
    <dgm:pt modelId="{5DFBA2EC-17FB-4258-8048-3F1AFB31137B}" type="sibTrans" cxnId="{035B2B69-5D70-470A-8A25-DE1EC92151F3}">
      <dgm:prSet/>
      <dgm:spPr/>
      <dgm:t>
        <a:bodyPr/>
        <a:lstStyle/>
        <a:p>
          <a:endParaRPr lang="ru-RU" sz="1200"/>
        </a:p>
      </dgm:t>
    </dgm:pt>
    <dgm:pt modelId="{6FE962D0-1DAA-4856-94E2-D45FF85E03C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Устройство защитного ограждения вдоль дорог</a:t>
          </a:r>
          <a:endParaRPr lang="ru-RU" sz="1200" dirty="0"/>
        </a:p>
      </dgm:t>
    </dgm:pt>
    <dgm:pt modelId="{A1F2FD23-39C1-49D9-920D-FE7349040BBF}" type="parTrans" cxnId="{DD5E46B4-0718-482F-BA5A-0DE0DD2906FE}">
      <dgm:prSet/>
      <dgm:spPr/>
      <dgm:t>
        <a:bodyPr/>
        <a:lstStyle/>
        <a:p>
          <a:endParaRPr lang="ru-RU" sz="1200"/>
        </a:p>
      </dgm:t>
    </dgm:pt>
    <dgm:pt modelId="{59A1C182-AA39-4787-97ED-FCDF1CE44D80}" type="sibTrans" cxnId="{DD5E46B4-0718-482F-BA5A-0DE0DD2906FE}">
      <dgm:prSet/>
      <dgm:spPr/>
      <dgm:t>
        <a:bodyPr/>
        <a:lstStyle/>
        <a:p>
          <a:endParaRPr lang="ru-RU" sz="1200"/>
        </a:p>
      </dgm:t>
    </dgm:pt>
    <dgm:pt modelId="{F430EAE2-42B1-49A3-83BF-E1BB8ADF2010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 sz="1200" dirty="0"/>
        </a:p>
      </dgm:t>
    </dgm:pt>
    <dgm:pt modelId="{DEFDB613-B080-4A6D-ABA5-864C2CCC5097}" type="parTrans" cxnId="{E54F94A9-3674-4D5F-9DD6-27900774EA8E}">
      <dgm:prSet/>
      <dgm:spPr/>
      <dgm:t>
        <a:bodyPr/>
        <a:lstStyle/>
        <a:p>
          <a:endParaRPr lang="ru-RU"/>
        </a:p>
      </dgm:t>
    </dgm:pt>
    <dgm:pt modelId="{D1B59D71-6378-4803-9283-AC3312F96897}" type="sibTrans" cxnId="{E54F94A9-3674-4D5F-9DD6-27900774EA8E}">
      <dgm:prSet/>
      <dgm:spPr/>
      <dgm:t>
        <a:bodyPr/>
        <a:lstStyle/>
        <a:p>
          <a:endParaRPr lang="ru-RU"/>
        </a:p>
      </dgm:t>
    </dgm:pt>
    <dgm:pt modelId="{6AE449DC-21E2-4D1B-8E47-632461891EF1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 Повторное применение старого дорожного покрытия при (</a:t>
          </a:r>
          <a:r>
            <a:rPr lang="ru-RU" sz="1200" dirty="0" err="1" smtClean="0"/>
            <a:t>асальтогранулят</a:t>
          </a:r>
          <a:r>
            <a:rPr lang="ru-RU" sz="1200" dirty="0" smtClean="0"/>
            <a:t>)</a:t>
          </a:r>
          <a:endParaRPr lang="ru-RU" sz="1200" dirty="0"/>
        </a:p>
      </dgm:t>
    </dgm:pt>
    <dgm:pt modelId="{392EC69D-DE42-4009-93A1-D3D5504329AC}" type="parTrans" cxnId="{3AD4453A-1736-482A-9ABB-8DF6C45BC541}">
      <dgm:prSet/>
      <dgm:spPr/>
      <dgm:t>
        <a:bodyPr/>
        <a:lstStyle/>
        <a:p>
          <a:endParaRPr lang="ru-RU"/>
        </a:p>
      </dgm:t>
    </dgm:pt>
    <dgm:pt modelId="{D9DBC775-BB15-4D66-85DD-986427CC63E1}" type="sibTrans" cxnId="{3AD4453A-1736-482A-9ABB-8DF6C45BC541}">
      <dgm:prSet/>
      <dgm:spPr/>
      <dgm:t>
        <a:bodyPr/>
        <a:lstStyle/>
        <a:p>
          <a:endParaRPr lang="ru-RU"/>
        </a:p>
      </dgm:t>
    </dgm:pt>
    <dgm:pt modelId="{A3368C83-1FAA-48C3-B12B-0BAA502A59EF}">
      <dgm:prSet phldrT="[Текст]" custT="1"/>
      <dgm:spPr/>
      <dgm:t>
        <a:bodyPr/>
        <a:lstStyle/>
        <a:p>
          <a:r>
            <a:rPr lang="ru-RU" sz="14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Кардинальное снижение уровня загрязнения атмосферного воздуха в крупных промышленных центрах, в том числе уменьшение не менее чем на 20 процентов совокупного объёма выбросов загрязняющих веществ в атмосферный воздух в наиболее загрязнённых городах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D127EA-39F1-43EB-8079-6BEFA61D32D4}" type="sibTrans" cxnId="{EE226001-BF5A-4D00-A3F5-E0980360890C}">
      <dgm:prSet/>
      <dgm:spPr/>
      <dgm:t>
        <a:bodyPr/>
        <a:lstStyle/>
        <a:p>
          <a:endParaRPr lang="ru-RU" sz="1200"/>
        </a:p>
      </dgm:t>
    </dgm:pt>
    <dgm:pt modelId="{772426D2-27A0-420A-B65C-942C2088A3AD}" type="parTrans" cxnId="{EE226001-BF5A-4D00-A3F5-E0980360890C}">
      <dgm:prSet/>
      <dgm:spPr/>
      <dgm:t>
        <a:bodyPr/>
        <a:lstStyle/>
        <a:p>
          <a:endParaRPr lang="ru-RU" sz="1200"/>
        </a:p>
      </dgm:t>
    </dgm:pt>
    <dgm:pt modelId="{0C6548A9-DFB7-455F-B296-0F054C985807}">
      <dgm:prSet phldrT="[Текст]" custT="1"/>
      <dgm:spPr/>
      <dgm:t>
        <a:bodyPr/>
        <a:lstStyle/>
        <a:p>
          <a:r>
            <a:rPr lang="ru-RU" sz="14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Эффективное обращение с отходами производства и потребления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D1963B-0323-4BA1-AEFE-406E7E55AB01}" type="sibTrans" cxnId="{F12FAE7D-CC93-4CF5-A2E6-DBAA942152F7}">
      <dgm:prSet/>
      <dgm:spPr/>
      <dgm:t>
        <a:bodyPr/>
        <a:lstStyle/>
        <a:p>
          <a:endParaRPr lang="ru-RU" sz="1200"/>
        </a:p>
      </dgm:t>
    </dgm:pt>
    <dgm:pt modelId="{8106798D-715B-4C37-AFC6-B02F0D2C1189}" type="parTrans" cxnId="{F12FAE7D-CC93-4CF5-A2E6-DBAA942152F7}">
      <dgm:prSet/>
      <dgm:spPr/>
      <dgm:t>
        <a:bodyPr/>
        <a:lstStyle/>
        <a:p>
          <a:endParaRPr lang="ru-RU" sz="1200"/>
        </a:p>
      </dgm:t>
    </dgm:pt>
    <dgm:pt modelId="{BBBCA579-CC5C-464B-86D6-C068299F0F4A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ru-RU" sz="1200" dirty="0"/>
        </a:p>
      </dgm:t>
    </dgm:pt>
    <dgm:pt modelId="{02CCC70F-F2A8-475A-926E-9B0B0E175E44}" type="parTrans" cxnId="{2A12D87B-952D-444C-B1AD-88612DA8671F}">
      <dgm:prSet/>
      <dgm:spPr/>
      <dgm:t>
        <a:bodyPr/>
        <a:lstStyle/>
        <a:p>
          <a:endParaRPr lang="ru-RU"/>
        </a:p>
      </dgm:t>
    </dgm:pt>
    <dgm:pt modelId="{AAF0AFFD-D367-4A79-A406-BF7C622BE18D}" type="sibTrans" cxnId="{2A12D87B-952D-444C-B1AD-88612DA8671F}">
      <dgm:prSet/>
      <dgm:spPr/>
      <dgm:t>
        <a:bodyPr/>
        <a:lstStyle/>
        <a:p>
          <a:endParaRPr lang="ru-RU"/>
        </a:p>
      </dgm:t>
    </dgm:pt>
    <dgm:pt modelId="{4F818DF6-657B-4554-83DE-46FFF6AA8137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ru-RU" sz="1200" dirty="0"/>
        </a:p>
      </dgm:t>
    </dgm:pt>
    <dgm:pt modelId="{7CFF52E0-CEEC-41FD-99C8-804247719F1B}" type="parTrans" cxnId="{161A4EA0-AEF1-4DCB-8255-F9C42F798556}">
      <dgm:prSet/>
      <dgm:spPr/>
      <dgm:t>
        <a:bodyPr/>
        <a:lstStyle/>
        <a:p>
          <a:endParaRPr lang="ru-RU"/>
        </a:p>
      </dgm:t>
    </dgm:pt>
    <dgm:pt modelId="{62C95431-CF27-4A99-9363-453AE7F3A089}" type="sibTrans" cxnId="{161A4EA0-AEF1-4DCB-8255-F9C42F798556}">
      <dgm:prSet/>
      <dgm:spPr/>
      <dgm:t>
        <a:bodyPr/>
        <a:lstStyle/>
        <a:p>
          <a:endParaRPr lang="ru-RU"/>
        </a:p>
      </dgm:t>
    </dgm:pt>
    <dgm:pt modelId="{4EC72D51-9DA4-4B59-A64B-3402005178D8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sz="1200" dirty="0"/>
        </a:p>
      </dgm:t>
    </dgm:pt>
    <dgm:pt modelId="{871D380F-D8A3-413D-95AC-A5EF64D4C16D}" type="parTrans" cxnId="{69DDC484-8406-441E-8E0B-ED1D1A599FA8}">
      <dgm:prSet/>
      <dgm:spPr/>
      <dgm:t>
        <a:bodyPr/>
        <a:lstStyle/>
        <a:p>
          <a:endParaRPr lang="ru-RU"/>
        </a:p>
      </dgm:t>
    </dgm:pt>
    <dgm:pt modelId="{2D6FA6AB-7046-4431-A842-BE81CFAB6D01}" type="sibTrans" cxnId="{69DDC484-8406-441E-8E0B-ED1D1A599FA8}">
      <dgm:prSet/>
      <dgm:spPr/>
      <dgm:t>
        <a:bodyPr/>
        <a:lstStyle/>
        <a:p>
          <a:endParaRPr lang="ru-RU"/>
        </a:p>
      </dgm:t>
    </dgm:pt>
    <dgm:pt modelId="{BD6CA1D1-2050-4D2B-8017-BFAEB5A63CEA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Компенсация нанесенного ущерба</a:t>
          </a:r>
          <a:endParaRPr lang="ru-RU" sz="1200" dirty="0"/>
        </a:p>
      </dgm:t>
    </dgm:pt>
    <dgm:pt modelId="{5A1CE628-C5FA-4DBB-A48B-FFB32BD0DC18}" type="parTrans" cxnId="{5E56CFF7-E28B-412C-905F-F9F0DD4FEECE}">
      <dgm:prSet/>
      <dgm:spPr/>
      <dgm:t>
        <a:bodyPr/>
        <a:lstStyle/>
        <a:p>
          <a:endParaRPr lang="ru-RU"/>
        </a:p>
      </dgm:t>
    </dgm:pt>
    <dgm:pt modelId="{8A36216E-BE45-4044-A894-8A6092F8CF65}" type="sibTrans" cxnId="{5E56CFF7-E28B-412C-905F-F9F0DD4FEECE}">
      <dgm:prSet/>
      <dgm:spPr/>
      <dgm:t>
        <a:bodyPr/>
        <a:lstStyle/>
        <a:p>
          <a:endParaRPr lang="ru-RU"/>
        </a:p>
      </dgm:t>
    </dgm:pt>
    <dgm:pt modelId="{0C32DF68-C4E4-48D1-8EC6-54E2CF5FA5D3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200" dirty="0" smtClean="0"/>
            <a:t>Применение полимерных вяжущих</a:t>
          </a:r>
          <a:endParaRPr lang="ru-RU" sz="1200" dirty="0"/>
        </a:p>
      </dgm:t>
    </dgm:pt>
    <dgm:pt modelId="{ACEB1BD2-FB59-4495-A0F8-AE6E9E761747}" type="parTrans" cxnId="{C07A4856-5903-467B-8EDD-3F2F15F8E9AC}">
      <dgm:prSet/>
      <dgm:spPr/>
      <dgm:t>
        <a:bodyPr/>
        <a:lstStyle/>
        <a:p>
          <a:endParaRPr lang="ru-RU"/>
        </a:p>
      </dgm:t>
    </dgm:pt>
    <dgm:pt modelId="{7A6053B3-9D01-46B1-BA1D-FA31B671F23B}" type="sibTrans" cxnId="{C07A4856-5903-467B-8EDD-3F2F15F8E9AC}">
      <dgm:prSet/>
      <dgm:spPr/>
      <dgm:t>
        <a:bodyPr/>
        <a:lstStyle/>
        <a:p>
          <a:endParaRPr lang="ru-RU"/>
        </a:p>
      </dgm:t>
    </dgm:pt>
    <dgm:pt modelId="{4FB13E0D-19BC-4E0B-9082-577434DCE925}">
      <dgm:prSet phldrT="[Текст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endParaRPr lang="ru-RU" sz="1200" dirty="0"/>
        </a:p>
      </dgm:t>
    </dgm:pt>
    <dgm:pt modelId="{3FB915D3-E650-4F0A-8A3D-14D8C9C172EA}" type="parTrans" cxnId="{F71ABB8E-777E-40AA-8FCF-6E4817674F39}">
      <dgm:prSet/>
      <dgm:spPr/>
      <dgm:t>
        <a:bodyPr/>
        <a:lstStyle/>
        <a:p>
          <a:endParaRPr lang="ru-RU"/>
        </a:p>
      </dgm:t>
    </dgm:pt>
    <dgm:pt modelId="{A1F9F0A3-DD91-4511-ACD5-1BECDD952FFB}" type="sibTrans" cxnId="{F71ABB8E-777E-40AA-8FCF-6E4817674F39}">
      <dgm:prSet/>
      <dgm:spPr/>
      <dgm:t>
        <a:bodyPr/>
        <a:lstStyle/>
        <a:p>
          <a:endParaRPr lang="ru-RU"/>
        </a:p>
      </dgm:t>
    </dgm:pt>
    <dgm:pt modelId="{1136F604-FB77-45FC-85BB-99DD47BDE50A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ru-RU" sz="1200" dirty="0"/>
        </a:p>
      </dgm:t>
    </dgm:pt>
    <dgm:pt modelId="{62302744-6A9D-48CE-8972-C0FD1FABF16B}" type="parTrans" cxnId="{C0181871-D766-49D3-8D91-034B549FBFEB}">
      <dgm:prSet/>
      <dgm:spPr/>
      <dgm:t>
        <a:bodyPr/>
        <a:lstStyle/>
        <a:p>
          <a:endParaRPr lang="ru-RU"/>
        </a:p>
      </dgm:t>
    </dgm:pt>
    <dgm:pt modelId="{C8F3DA2C-F4E0-403E-9648-F560EDCBA9F3}" type="sibTrans" cxnId="{C0181871-D766-49D3-8D91-034B549FBFEB}">
      <dgm:prSet/>
      <dgm:spPr/>
      <dgm:t>
        <a:bodyPr/>
        <a:lstStyle/>
        <a:p>
          <a:endParaRPr lang="ru-RU"/>
        </a:p>
      </dgm:t>
    </dgm:pt>
    <dgm:pt modelId="{DC4F82D4-D064-4859-A6E8-D604B17798BD}" type="pres">
      <dgm:prSet presAssocID="{6120948E-5AE4-4176-9C3E-D45A161C8F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40B0A3-7DD7-4B1E-8CB3-BB16FAA80FBD}" type="pres">
      <dgm:prSet presAssocID="{0C6548A9-DFB7-455F-B296-0F054C985807}" presName="parentText" presStyleLbl="node1" presStyleIdx="0" presStyleCnt="4" custLinFactY="-45408" custLinFactNeighborX="23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0D242-F964-4B7C-B72C-F8E51A6C9EB9}" type="pres">
      <dgm:prSet presAssocID="{0C6548A9-DFB7-455F-B296-0F054C985807}" presName="childText" presStyleLbl="revTx" presStyleIdx="0" presStyleCnt="4" custScaleY="102200" custLinFactNeighborX="230" custLinFactNeighborY="-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7A28B3-B2C7-4998-A305-4840834A4BE2}" type="pres">
      <dgm:prSet presAssocID="{A3368C83-1FAA-48C3-B12B-0BAA502A59EF}" presName="parentText" presStyleLbl="node1" presStyleIdx="1" presStyleCnt="4" custLinFactNeighborX="-230" custLinFactNeighborY="8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A0D13F-CEEA-4B59-882A-B7F749115E43}" type="pres">
      <dgm:prSet presAssocID="{A3368C83-1FAA-48C3-B12B-0BAA502A59E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A9D155-F640-4CEE-96DC-451CDF657E27}" type="pres">
      <dgm:prSet presAssocID="{4053619A-09CB-4015-B6B9-03902DF8B53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93EF2-7B66-4B54-93E2-A3CDF7BE61F4}" type="pres">
      <dgm:prSet presAssocID="{4053619A-09CB-4015-B6B9-03902DF8B532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2AFC5-E7C4-43F9-9A3E-9B0C32D9455E}" type="pres">
      <dgm:prSet presAssocID="{6CA43911-DFAE-479F-B5EF-7016AB03162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2290D-5848-424E-A9C2-A8E61F7D3DEE}" type="pres">
      <dgm:prSet presAssocID="{6CA43911-DFAE-479F-B5EF-7016AB031628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2FAE7D-CC93-4CF5-A2E6-DBAA942152F7}" srcId="{6120948E-5AE4-4176-9C3E-D45A161C8F0B}" destId="{0C6548A9-DFB7-455F-B296-0F054C985807}" srcOrd="0" destOrd="0" parTransId="{8106798D-715B-4C37-AFC6-B02F0D2C1189}" sibTransId="{83D1963B-0323-4BA1-AEFE-406E7E55AB01}"/>
    <dgm:cxn modelId="{32F7D38A-CD29-42C7-9A74-95FE863A91D8}" srcId="{0C6548A9-DFB7-455F-B296-0F054C985807}" destId="{D3E86168-3A1F-49E7-B037-6C8719CFB041}" srcOrd="0" destOrd="0" parTransId="{5ADFBDCF-62C9-435E-BF42-498635E18471}" sibTransId="{BA1A1E7F-F015-4503-A5BE-E911E03A588D}"/>
    <dgm:cxn modelId="{EE226001-BF5A-4D00-A3F5-E0980360890C}" srcId="{6120948E-5AE4-4176-9C3E-D45A161C8F0B}" destId="{A3368C83-1FAA-48C3-B12B-0BAA502A59EF}" srcOrd="1" destOrd="0" parTransId="{772426D2-27A0-420A-B65C-942C2088A3AD}" sibTransId="{C8D127EA-39F1-43EB-8079-6BEFA61D32D4}"/>
    <dgm:cxn modelId="{634A7A0A-DAA0-42BB-8437-4ADE430FB73A}" srcId="{4053619A-09CB-4015-B6B9-03902DF8B532}" destId="{6DC3FCDB-FC67-408B-AA05-C3C052EB18CF}" srcOrd="0" destOrd="0" parTransId="{FB95D4B7-F07C-4C96-9F0D-0EFA1FDDF18C}" sibTransId="{51DB10D2-F5F6-486A-9F48-4BE6B2A69DF6}"/>
    <dgm:cxn modelId="{65FCA96D-6FF1-4F21-B8BA-88606E404AEF}" type="presOf" srcId="{BBBCA579-CC5C-464B-86D6-C068299F0F4A}" destId="{F3B93EF2-7B66-4B54-93E2-A3CDF7BE61F4}" srcOrd="0" destOrd="2" presId="urn:microsoft.com/office/officeart/2005/8/layout/vList2"/>
    <dgm:cxn modelId="{6B8968CD-FB4E-45A2-AA4D-85803420BA9B}" type="presOf" srcId="{0C32DF68-C4E4-48D1-8EC6-54E2CF5FA5D3}" destId="{E6A0D13F-CEEA-4B59-882A-B7F749115E43}" srcOrd="0" destOrd="3" presId="urn:microsoft.com/office/officeart/2005/8/layout/vList2"/>
    <dgm:cxn modelId="{F71ABB8E-777E-40AA-8FCF-6E4817674F39}" srcId="{A3368C83-1FAA-48C3-B12B-0BAA502A59EF}" destId="{4FB13E0D-19BC-4E0B-9082-577434DCE925}" srcOrd="5" destOrd="0" parTransId="{3FB915D3-E650-4F0A-8A3D-14D8C9C172EA}" sibTransId="{A1F9F0A3-DD91-4511-ACD5-1BECDD952FFB}"/>
    <dgm:cxn modelId="{78F01CD5-64EF-42B4-B1C2-4BC7388A1138}" srcId="{6CA43911-DFAE-479F-B5EF-7016AB031628}" destId="{4EBC1E45-E0F8-43D1-AA8A-5EC4FC2741A0}" srcOrd="0" destOrd="0" parTransId="{641D11A6-0F31-4E54-B102-2890EFD11602}" sibTransId="{5DDB58BA-8577-4A57-9B2B-619A5FE023C2}"/>
    <dgm:cxn modelId="{4AADA0F8-8710-4C2B-BC9B-8D1B0C347BF9}" type="presOf" srcId="{A3368C83-1FAA-48C3-B12B-0BAA502A59EF}" destId="{BB7A28B3-B2C7-4998-A305-4840834A4BE2}" srcOrd="0" destOrd="0" presId="urn:microsoft.com/office/officeart/2005/8/layout/vList2"/>
    <dgm:cxn modelId="{0026F673-E9DB-4A21-94F9-72BEF8B6BD67}" type="presOf" srcId="{4053619A-09CB-4015-B6B9-03902DF8B532}" destId="{EBA9D155-F640-4CEE-96DC-451CDF657E27}" srcOrd="0" destOrd="0" presId="urn:microsoft.com/office/officeart/2005/8/layout/vList2"/>
    <dgm:cxn modelId="{E487DCD6-C4B4-4C11-93FF-9B09D63BB2AA}" type="presOf" srcId="{4EC72D51-9DA4-4B59-A64B-3402005178D8}" destId="{4302290D-5848-424E-A9C2-A8E61F7D3DEE}" srcOrd="0" destOrd="4" presId="urn:microsoft.com/office/officeart/2005/8/layout/vList2"/>
    <dgm:cxn modelId="{19917303-8C50-4C15-BAA2-945ADE3598B0}" type="presOf" srcId="{0C6548A9-DFB7-455F-B296-0F054C985807}" destId="{F640B0A3-7DD7-4B1E-8CB3-BB16FAA80FBD}" srcOrd="0" destOrd="0" presId="urn:microsoft.com/office/officeart/2005/8/layout/vList2"/>
    <dgm:cxn modelId="{5E56CFF7-E28B-412C-905F-F9F0DD4FEECE}" srcId="{6CA43911-DFAE-479F-B5EF-7016AB031628}" destId="{BD6CA1D1-2050-4D2B-8017-BFAEB5A63CEA}" srcOrd="2" destOrd="0" parTransId="{5A1CE628-C5FA-4DBB-A48B-FFB32BD0DC18}" sibTransId="{8A36216E-BE45-4044-A894-8A6092F8CF65}"/>
    <dgm:cxn modelId="{4EAB9550-7764-4883-BEC4-C7CC0D5A5278}" type="presOf" srcId="{6FE962D0-1DAA-4856-94E2-D45FF85E03CE}" destId="{4302290D-5848-424E-A9C2-A8E61F7D3DEE}" srcOrd="0" destOrd="1" presId="urn:microsoft.com/office/officeart/2005/8/layout/vList2"/>
    <dgm:cxn modelId="{5423300D-ACBC-4F26-95B9-4D6AD0BC5AE6}" srcId="{6120948E-5AE4-4176-9C3E-D45A161C8F0B}" destId="{4053619A-09CB-4015-B6B9-03902DF8B532}" srcOrd="2" destOrd="0" parTransId="{E08F71CE-CAE2-4619-B93F-B5CF4AC69843}" sibTransId="{E4407CE2-1F52-4D28-928B-9B761BD54811}"/>
    <dgm:cxn modelId="{665CE683-9658-40F0-BDC5-65767B877F5F}" srcId="{A3368C83-1FAA-48C3-B12B-0BAA502A59EF}" destId="{162BF4E2-44DB-46BB-B7D1-F5D458F970EE}" srcOrd="4" destOrd="0" parTransId="{8CD385E1-A59C-481E-B9F5-8DFA75A6E65D}" sibTransId="{7F315235-0C5F-48B5-9D60-ACC31D66450F}"/>
    <dgm:cxn modelId="{216F5320-50B5-4E59-8FAB-9BDBF5D974B6}" type="presOf" srcId="{9630F2AC-D293-46D0-90E8-FFAA774D7E43}" destId="{E6A0D13F-CEEA-4B59-882A-B7F749115E43}" srcOrd="0" destOrd="0" presId="urn:microsoft.com/office/officeart/2005/8/layout/vList2"/>
    <dgm:cxn modelId="{E666A93B-4952-447E-BD51-702319E7300B}" type="presOf" srcId="{6120948E-5AE4-4176-9C3E-D45A161C8F0B}" destId="{DC4F82D4-D064-4859-A6E8-D604B17798BD}" srcOrd="0" destOrd="0" presId="urn:microsoft.com/office/officeart/2005/8/layout/vList2"/>
    <dgm:cxn modelId="{14591953-B24B-46D7-AD51-C50FA4B64603}" type="presOf" srcId="{9025FA9B-B6D2-4440-A5F1-A88067B18FA6}" destId="{F3B93EF2-7B66-4B54-93E2-A3CDF7BE61F4}" srcOrd="0" destOrd="1" presId="urn:microsoft.com/office/officeart/2005/8/layout/vList2"/>
    <dgm:cxn modelId="{9181A4E3-1832-41DB-BC35-29B18F86B8DD}" srcId="{A3368C83-1FAA-48C3-B12B-0BAA502A59EF}" destId="{37A9FEEB-1AE2-41E4-8191-3FE001A001A4}" srcOrd="1" destOrd="0" parTransId="{56105B28-A17A-4500-BEAF-209DDF44D7FD}" sibTransId="{7C77F6A8-F189-491B-93F4-B129DA4B9A0A}"/>
    <dgm:cxn modelId="{E54F94A9-3674-4D5F-9DD6-27900774EA8E}" srcId="{A3368C83-1FAA-48C3-B12B-0BAA502A59EF}" destId="{F430EAE2-42B1-49A3-83BF-E1BB8ADF2010}" srcOrd="6" destOrd="0" parTransId="{DEFDB613-B080-4A6D-ABA5-864C2CCC5097}" sibTransId="{D1B59D71-6378-4803-9283-AC3312F96897}"/>
    <dgm:cxn modelId="{DD5E46B4-0718-482F-BA5A-0DE0DD2906FE}" srcId="{6CA43911-DFAE-479F-B5EF-7016AB031628}" destId="{6FE962D0-1DAA-4856-94E2-D45FF85E03CE}" srcOrd="1" destOrd="0" parTransId="{A1F2FD23-39C1-49D9-920D-FE7349040BBF}" sibTransId="{59A1C182-AA39-4787-97ED-FCDF1CE44D80}"/>
    <dgm:cxn modelId="{C07D362C-2A55-4A32-AA29-F6DC78805350}" type="presOf" srcId="{1136F604-FB77-45FC-85BB-99DD47BDE50A}" destId="{4302290D-5848-424E-A9C2-A8E61F7D3DEE}" srcOrd="0" destOrd="3" presId="urn:microsoft.com/office/officeart/2005/8/layout/vList2"/>
    <dgm:cxn modelId="{FDDBBFCC-9C47-45A5-9869-EBFA124056DE}" type="presOf" srcId="{6AE449DC-21E2-4D1B-8E47-632461891EF1}" destId="{F5C0D242-F964-4B7C-B72C-F8E51A6C9EB9}" srcOrd="0" destOrd="1" presId="urn:microsoft.com/office/officeart/2005/8/layout/vList2"/>
    <dgm:cxn modelId="{BD1CA11F-0A7E-4C22-846A-D3D803D21055}" type="presOf" srcId="{37A9FEEB-1AE2-41E4-8191-3FE001A001A4}" destId="{E6A0D13F-CEEA-4B59-882A-B7F749115E43}" srcOrd="0" destOrd="1" presId="urn:microsoft.com/office/officeart/2005/8/layout/vList2"/>
    <dgm:cxn modelId="{161A4EA0-AEF1-4DCB-8255-F9C42F798556}" srcId="{0C6548A9-DFB7-455F-B296-0F054C985807}" destId="{4F818DF6-657B-4554-83DE-46FFF6AA8137}" srcOrd="2" destOrd="0" parTransId="{7CFF52E0-CEEC-41FD-99C8-804247719F1B}" sibTransId="{62C95431-CF27-4A99-9363-453AE7F3A089}"/>
    <dgm:cxn modelId="{82F9AFCB-F019-4CB9-A188-6499DE6EFDB0}" type="presOf" srcId="{4F818DF6-657B-4554-83DE-46FFF6AA8137}" destId="{F5C0D242-F964-4B7C-B72C-F8E51A6C9EB9}" srcOrd="0" destOrd="2" presId="urn:microsoft.com/office/officeart/2005/8/layout/vList2"/>
    <dgm:cxn modelId="{A895E3B7-7BCB-45B5-BCB5-14365247AB56}" type="presOf" srcId="{162BF4E2-44DB-46BB-B7D1-F5D458F970EE}" destId="{E6A0D13F-CEEA-4B59-882A-B7F749115E43}" srcOrd="0" destOrd="4" presId="urn:microsoft.com/office/officeart/2005/8/layout/vList2"/>
    <dgm:cxn modelId="{2A12D87B-952D-444C-B1AD-88612DA8671F}" srcId="{4053619A-09CB-4015-B6B9-03902DF8B532}" destId="{BBBCA579-CC5C-464B-86D6-C068299F0F4A}" srcOrd="2" destOrd="0" parTransId="{02CCC70F-F2A8-475A-926E-9B0B0E175E44}" sibTransId="{AAF0AFFD-D367-4A79-A406-BF7C622BE18D}"/>
    <dgm:cxn modelId="{8C5AECFE-98EB-474A-8037-A6D3E4530252}" srcId="{A3368C83-1FAA-48C3-B12B-0BAA502A59EF}" destId="{CC20E4C2-B642-4251-9098-8ED92374BE6B}" srcOrd="2" destOrd="0" parTransId="{18841678-06AF-426F-B352-1A781A45A5AC}" sibTransId="{97CDEB9A-3EC4-4ECA-974C-F1DE3C270ADC}"/>
    <dgm:cxn modelId="{69DDC484-8406-441E-8E0B-ED1D1A599FA8}" srcId="{6CA43911-DFAE-479F-B5EF-7016AB031628}" destId="{4EC72D51-9DA4-4B59-A64B-3402005178D8}" srcOrd="4" destOrd="0" parTransId="{871D380F-D8A3-413D-95AC-A5EF64D4C16D}" sibTransId="{2D6FA6AB-7046-4431-A842-BE81CFAB6D01}"/>
    <dgm:cxn modelId="{F4E20EEC-D4CE-4B63-9068-544667913CD5}" srcId="{6120948E-5AE4-4176-9C3E-D45A161C8F0B}" destId="{6CA43911-DFAE-479F-B5EF-7016AB031628}" srcOrd="3" destOrd="0" parTransId="{48AE3D59-0270-4579-97B7-0B2C30DE996E}" sibTransId="{9EA05262-18AD-470C-9DED-99497436000D}"/>
    <dgm:cxn modelId="{E44A1B8B-5494-4505-AA73-1EB38642FDBE}" srcId="{A3368C83-1FAA-48C3-B12B-0BAA502A59EF}" destId="{9630F2AC-D293-46D0-90E8-FFAA774D7E43}" srcOrd="0" destOrd="0" parTransId="{4D867E1D-D8B3-49A8-B884-F7838C79CEE0}" sibTransId="{C7403C65-F6A1-4D06-B035-020F61258579}"/>
    <dgm:cxn modelId="{5C1A2C81-440C-4540-A3F9-23991F98C68F}" type="presOf" srcId="{BD6CA1D1-2050-4D2B-8017-BFAEB5A63CEA}" destId="{4302290D-5848-424E-A9C2-A8E61F7D3DEE}" srcOrd="0" destOrd="2" presId="urn:microsoft.com/office/officeart/2005/8/layout/vList2"/>
    <dgm:cxn modelId="{D80390D1-66B4-45FF-B9A2-5D09DCD4B2A4}" type="presOf" srcId="{CC20E4C2-B642-4251-9098-8ED92374BE6B}" destId="{E6A0D13F-CEEA-4B59-882A-B7F749115E43}" srcOrd="0" destOrd="2" presId="urn:microsoft.com/office/officeart/2005/8/layout/vList2"/>
    <dgm:cxn modelId="{6E61F258-B085-439D-AB37-D52DE2C06ADC}" type="presOf" srcId="{F430EAE2-42B1-49A3-83BF-E1BB8ADF2010}" destId="{E6A0D13F-CEEA-4B59-882A-B7F749115E43}" srcOrd="0" destOrd="6" presId="urn:microsoft.com/office/officeart/2005/8/layout/vList2"/>
    <dgm:cxn modelId="{B485BF1F-3725-476E-AAC7-FE55AE926709}" type="presOf" srcId="{D3E86168-3A1F-49E7-B037-6C8719CFB041}" destId="{F5C0D242-F964-4B7C-B72C-F8E51A6C9EB9}" srcOrd="0" destOrd="0" presId="urn:microsoft.com/office/officeart/2005/8/layout/vList2"/>
    <dgm:cxn modelId="{C07A4856-5903-467B-8EDD-3F2F15F8E9AC}" srcId="{A3368C83-1FAA-48C3-B12B-0BAA502A59EF}" destId="{0C32DF68-C4E4-48D1-8EC6-54E2CF5FA5D3}" srcOrd="3" destOrd="0" parTransId="{ACEB1BD2-FB59-4495-A0F8-AE6E9E761747}" sibTransId="{7A6053B3-9D01-46B1-BA1D-FA31B671F23B}"/>
    <dgm:cxn modelId="{035B2B69-5D70-470A-8A25-DE1EC92151F3}" srcId="{4053619A-09CB-4015-B6B9-03902DF8B532}" destId="{9025FA9B-B6D2-4440-A5F1-A88067B18FA6}" srcOrd="1" destOrd="0" parTransId="{5D76EC05-202A-4C85-AC1E-35BA77A839D2}" sibTransId="{5DFBA2EC-17FB-4258-8048-3F1AFB31137B}"/>
    <dgm:cxn modelId="{FFE60B0F-37E9-4956-AF17-ED2DD8ADA7A5}" type="presOf" srcId="{6DC3FCDB-FC67-408B-AA05-C3C052EB18CF}" destId="{F3B93EF2-7B66-4B54-93E2-A3CDF7BE61F4}" srcOrd="0" destOrd="0" presId="urn:microsoft.com/office/officeart/2005/8/layout/vList2"/>
    <dgm:cxn modelId="{B3A02879-7570-4DDF-ADC4-7582520ADAA6}" type="presOf" srcId="{4EBC1E45-E0F8-43D1-AA8A-5EC4FC2741A0}" destId="{4302290D-5848-424E-A9C2-A8E61F7D3DEE}" srcOrd="0" destOrd="0" presId="urn:microsoft.com/office/officeart/2005/8/layout/vList2"/>
    <dgm:cxn modelId="{3AD4453A-1736-482A-9ABB-8DF6C45BC541}" srcId="{0C6548A9-DFB7-455F-B296-0F054C985807}" destId="{6AE449DC-21E2-4D1B-8E47-632461891EF1}" srcOrd="1" destOrd="0" parTransId="{392EC69D-DE42-4009-93A1-D3D5504329AC}" sibTransId="{D9DBC775-BB15-4D66-85DD-986427CC63E1}"/>
    <dgm:cxn modelId="{3390D97E-F688-4629-8DC4-FBF4A8467944}" type="presOf" srcId="{6CA43911-DFAE-479F-B5EF-7016AB031628}" destId="{FAB2AFC5-E7C4-43F9-9A3E-9B0C32D9455E}" srcOrd="0" destOrd="0" presId="urn:microsoft.com/office/officeart/2005/8/layout/vList2"/>
    <dgm:cxn modelId="{527CE285-78C0-4ADC-A0EA-0AF93724D474}" type="presOf" srcId="{4FB13E0D-19BC-4E0B-9082-577434DCE925}" destId="{E6A0D13F-CEEA-4B59-882A-B7F749115E43}" srcOrd="0" destOrd="5" presId="urn:microsoft.com/office/officeart/2005/8/layout/vList2"/>
    <dgm:cxn modelId="{C0181871-D766-49D3-8D91-034B549FBFEB}" srcId="{6CA43911-DFAE-479F-B5EF-7016AB031628}" destId="{1136F604-FB77-45FC-85BB-99DD47BDE50A}" srcOrd="3" destOrd="0" parTransId="{62302744-6A9D-48CE-8972-C0FD1FABF16B}" sibTransId="{C8F3DA2C-F4E0-403E-9648-F560EDCBA9F3}"/>
    <dgm:cxn modelId="{0F38AD07-1198-4B71-96A4-F57649834C9C}" type="presParOf" srcId="{DC4F82D4-D064-4859-A6E8-D604B17798BD}" destId="{F640B0A3-7DD7-4B1E-8CB3-BB16FAA80FBD}" srcOrd="0" destOrd="0" presId="urn:microsoft.com/office/officeart/2005/8/layout/vList2"/>
    <dgm:cxn modelId="{8857A65C-0EB8-4AF3-BA6F-B856904E52CF}" type="presParOf" srcId="{DC4F82D4-D064-4859-A6E8-D604B17798BD}" destId="{F5C0D242-F964-4B7C-B72C-F8E51A6C9EB9}" srcOrd="1" destOrd="0" presId="urn:microsoft.com/office/officeart/2005/8/layout/vList2"/>
    <dgm:cxn modelId="{C13AA7CC-A057-4C59-B8C1-960FBF917E76}" type="presParOf" srcId="{DC4F82D4-D064-4859-A6E8-D604B17798BD}" destId="{BB7A28B3-B2C7-4998-A305-4840834A4BE2}" srcOrd="2" destOrd="0" presId="urn:microsoft.com/office/officeart/2005/8/layout/vList2"/>
    <dgm:cxn modelId="{515956EC-CEAA-4542-990C-4976A55C8803}" type="presParOf" srcId="{DC4F82D4-D064-4859-A6E8-D604B17798BD}" destId="{E6A0D13F-CEEA-4B59-882A-B7F749115E43}" srcOrd="3" destOrd="0" presId="urn:microsoft.com/office/officeart/2005/8/layout/vList2"/>
    <dgm:cxn modelId="{8DEA3B0B-9B5A-40AE-B3EB-E374D2EABA2F}" type="presParOf" srcId="{DC4F82D4-D064-4859-A6E8-D604B17798BD}" destId="{EBA9D155-F640-4CEE-96DC-451CDF657E27}" srcOrd="4" destOrd="0" presId="urn:microsoft.com/office/officeart/2005/8/layout/vList2"/>
    <dgm:cxn modelId="{0FEF73BE-933B-45D3-82A4-1962CFCDB23C}" type="presParOf" srcId="{DC4F82D4-D064-4859-A6E8-D604B17798BD}" destId="{F3B93EF2-7B66-4B54-93E2-A3CDF7BE61F4}" srcOrd="5" destOrd="0" presId="urn:microsoft.com/office/officeart/2005/8/layout/vList2"/>
    <dgm:cxn modelId="{C026BA6E-7DAE-47B4-8D96-C7F4F1829F98}" type="presParOf" srcId="{DC4F82D4-D064-4859-A6E8-D604B17798BD}" destId="{FAB2AFC5-E7C4-43F9-9A3E-9B0C32D9455E}" srcOrd="6" destOrd="0" presId="urn:microsoft.com/office/officeart/2005/8/layout/vList2"/>
    <dgm:cxn modelId="{2E4C4F98-02CD-47A0-B051-DB99F5D1BEFB}" type="presParOf" srcId="{DC4F82D4-D064-4859-A6E8-D604B17798BD}" destId="{4302290D-5848-424E-A9C2-A8E61F7D3DE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A6048E-3A0E-4D71-B15C-4985F0784B3C}" type="doc">
      <dgm:prSet loTypeId="urn:microsoft.com/office/officeart/2005/8/layout/hChevron3" loCatId="process" qsTypeId="urn:microsoft.com/office/officeart/2005/8/quickstyle/simple2" qsCatId="simple" csTypeId="urn:microsoft.com/office/officeart/2005/8/colors/colorful1" csCatId="colorful" phldr="1"/>
      <dgm:spPr/>
    </dgm:pt>
    <dgm:pt modelId="{3CE24EC1-1E01-4DD9-95CA-2E668DBD1F45}">
      <dgm:prSet phldrT="[Текст]" custT="1"/>
      <dgm:spPr>
        <a:solidFill>
          <a:srgbClr val="EB8921"/>
        </a:solidFill>
      </dgm:spPr>
      <dgm:t>
        <a:bodyPr/>
        <a:lstStyle/>
        <a:p>
          <a:r>
            <a:rPr lang="ru-RU" sz="1400" dirty="0" smtClean="0"/>
            <a:t>Мониторинг</a:t>
          </a:r>
          <a:endParaRPr lang="ru-RU" sz="1400" dirty="0"/>
        </a:p>
      </dgm:t>
    </dgm:pt>
    <dgm:pt modelId="{B3D265C9-2802-45BF-A168-C98481BBB2D2}" type="parTrans" cxnId="{C6439B97-EB7B-4649-9F74-FB36DC890FB7}">
      <dgm:prSet/>
      <dgm:spPr/>
      <dgm:t>
        <a:bodyPr/>
        <a:lstStyle/>
        <a:p>
          <a:endParaRPr lang="ru-RU" sz="1400"/>
        </a:p>
      </dgm:t>
    </dgm:pt>
    <dgm:pt modelId="{4A4602B6-6765-4E7F-B5CC-E40C74838680}" type="sibTrans" cxnId="{C6439B97-EB7B-4649-9F74-FB36DC890FB7}">
      <dgm:prSet/>
      <dgm:spPr/>
      <dgm:t>
        <a:bodyPr/>
        <a:lstStyle/>
        <a:p>
          <a:endParaRPr lang="ru-RU" sz="1400"/>
        </a:p>
      </dgm:t>
    </dgm:pt>
    <dgm:pt modelId="{26BFAEBB-ED6D-4A3F-B642-808D78A9874B}">
      <dgm:prSet phldrT="[Текст]" custT="1"/>
      <dgm:spPr>
        <a:solidFill>
          <a:srgbClr val="33CC33"/>
        </a:solidFill>
      </dgm:spPr>
      <dgm:t>
        <a:bodyPr/>
        <a:lstStyle/>
        <a:p>
          <a:r>
            <a:rPr lang="ru-RU" sz="1300" dirty="0" smtClean="0"/>
            <a:t>Оценка негативного воздействия сети автомобильных дорог</a:t>
          </a:r>
          <a:endParaRPr lang="ru-RU" sz="1300" dirty="0"/>
        </a:p>
      </dgm:t>
    </dgm:pt>
    <dgm:pt modelId="{BC2CDA0F-B05E-4852-8E4B-7C99D69BE413}" type="parTrans" cxnId="{A6C55417-8093-4886-9AA4-5DEE753F97D8}">
      <dgm:prSet/>
      <dgm:spPr/>
      <dgm:t>
        <a:bodyPr/>
        <a:lstStyle/>
        <a:p>
          <a:endParaRPr lang="ru-RU" sz="1400"/>
        </a:p>
      </dgm:t>
    </dgm:pt>
    <dgm:pt modelId="{804BE344-8DAD-4215-97B1-0E9D39CCFFB9}" type="sibTrans" cxnId="{A6C55417-8093-4886-9AA4-5DEE753F97D8}">
      <dgm:prSet/>
      <dgm:spPr/>
      <dgm:t>
        <a:bodyPr/>
        <a:lstStyle/>
        <a:p>
          <a:endParaRPr lang="ru-RU" sz="1400"/>
        </a:p>
      </dgm:t>
    </dgm:pt>
    <dgm:pt modelId="{952633FA-7558-418E-93CF-1108E94E6665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400" dirty="0" smtClean="0"/>
            <a:t>Мероприятия по снижению выбросов </a:t>
          </a:r>
          <a:endParaRPr lang="ru-RU" sz="1400" dirty="0"/>
        </a:p>
      </dgm:t>
    </dgm:pt>
    <dgm:pt modelId="{A21B2AB0-3130-46C1-A076-6CEC0C96BCC4}" type="parTrans" cxnId="{66D80E4E-F23B-448A-8FDC-774F5BB8887C}">
      <dgm:prSet/>
      <dgm:spPr/>
      <dgm:t>
        <a:bodyPr/>
        <a:lstStyle/>
        <a:p>
          <a:endParaRPr lang="ru-RU" sz="1400"/>
        </a:p>
      </dgm:t>
    </dgm:pt>
    <dgm:pt modelId="{887581A1-FA5A-424C-A75A-1D40B108FBF9}" type="sibTrans" cxnId="{66D80E4E-F23B-448A-8FDC-774F5BB8887C}">
      <dgm:prSet/>
      <dgm:spPr/>
      <dgm:t>
        <a:bodyPr/>
        <a:lstStyle/>
        <a:p>
          <a:endParaRPr lang="ru-RU" sz="1400"/>
        </a:p>
      </dgm:t>
    </dgm:pt>
    <dgm:pt modelId="{38D6106F-A0C7-4C31-9D91-6A9A4E4FBEB0}" type="pres">
      <dgm:prSet presAssocID="{5FA6048E-3A0E-4D71-B15C-4985F0784B3C}" presName="Name0" presStyleCnt="0">
        <dgm:presLayoutVars>
          <dgm:dir/>
          <dgm:resizeHandles val="exact"/>
        </dgm:presLayoutVars>
      </dgm:prSet>
      <dgm:spPr/>
    </dgm:pt>
    <dgm:pt modelId="{E8BEDA43-4BF6-4C55-83EA-4598DF8E150E}" type="pres">
      <dgm:prSet presAssocID="{3CE24EC1-1E01-4DD9-95CA-2E668DBD1F45}" presName="parTxOnly" presStyleLbl="node1" presStyleIdx="0" presStyleCnt="3" custLinFactNeighborX="-1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AAD22-D748-4E77-83C2-267424B89074}" type="pres">
      <dgm:prSet presAssocID="{4A4602B6-6765-4E7F-B5CC-E40C74838680}" presName="parSpace" presStyleCnt="0"/>
      <dgm:spPr/>
    </dgm:pt>
    <dgm:pt modelId="{72DE306C-8804-453A-A979-CB9A0A042BF0}" type="pres">
      <dgm:prSet presAssocID="{26BFAEBB-ED6D-4A3F-B642-808D78A9874B}" presName="parTxOnly" presStyleLbl="node1" presStyleIdx="1" presStyleCnt="3" custScaleX="114515" custLinFactNeighborX="-18079" custLinFactNeighborY="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F9F386-D694-47B6-9840-3A5914D8EF8A}" type="pres">
      <dgm:prSet presAssocID="{804BE344-8DAD-4215-97B1-0E9D39CCFFB9}" presName="parSpace" presStyleCnt="0"/>
      <dgm:spPr/>
    </dgm:pt>
    <dgm:pt modelId="{706BB649-0072-43B7-A948-4348E551A395}" type="pres">
      <dgm:prSet presAssocID="{952633FA-7558-418E-93CF-1108E94E6665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22D868-705E-49A7-ABF1-7484459E31AB}" type="presOf" srcId="{26BFAEBB-ED6D-4A3F-B642-808D78A9874B}" destId="{72DE306C-8804-453A-A979-CB9A0A042BF0}" srcOrd="0" destOrd="0" presId="urn:microsoft.com/office/officeart/2005/8/layout/hChevron3"/>
    <dgm:cxn modelId="{90C6B6FD-F99E-4161-A41B-6AFA9AD75E5F}" type="presOf" srcId="{3CE24EC1-1E01-4DD9-95CA-2E668DBD1F45}" destId="{E8BEDA43-4BF6-4C55-83EA-4598DF8E150E}" srcOrd="0" destOrd="0" presId="urn:microsoft.com/office/officeart/2005/8/layout/hChevron3"/>
    <dgm:cxn modelId="{043D37F9-14CB-4FE7-BF5D-660403298204}" type="presOf" srcId="{5FA6048E-3A0E-4D71-B15C-4985F0784B3C}" destId="{38D6106F-A0C7-4C31-9D91-6A9A4E4FBEB0}" srcOrd="0" destOrd="0" presId="urn:microsoft.com/office/officeart/2005/8/layout/hChevron3"/>
    <dgm:cxn modelId="{47804FE1-0B63-44FF-9FFF-F8EBEBFD3682}" type="presOf" srcId="{952633FA-7558-418E-93CF-1108E94E6665}" destId="{706BB649-0072-43B7-A948-4348E551A395}" srcOrd="0" destOrd="0" presId="urn:microsoft.com/office/officeart/2005/8/layout/hChevron3"/>
    <dgm:cxn modelId="{A6C55417-8093-4886-9AA4-5DEE753F97D8}" srcId="{5FA6048E-3A0E-4D71-B15C-4985F0784B3C}" destId="{26BFAEBB-ED6D-4A3F-B642-808D78A9874B}" srcOrd="1" destOrd="0" parTransId="{BC2CDA0F-B05E-4852-8E4B-7C99D69BE413}" sibTransId="{804BE344-8DAD-4215-97B1-0E9D39CCFFB9}"/>
    <dgm:cxn modelId="{C6439B97-EB7B-4649-9F74-FB36DC890FB7}" srcId="{5FA6048E-3A0E-4D71-B15C-4985F0784B3C}" destId="{3CE24EC1-1E01-4DD9-95CA-2E668DBD1F45}" srcOrd="0" destOrd="0" parTransId="{B3D265C9-2802-45BF-A168-C98481BBB2D2}" sibTransId="{4A4602B6-6765-4E7F-B5CC-E40C74838680}"/>
    <dgm:cxn modelId="{66D80E4E-F23B-448A-8FDC-774F5BB8887C}" srcId="{5FA6048E-3A0E-4D71-B15C-4985F0784B3C}" destId="{952633FA-7558-418E-93CF-1108E94E6665}" srcOrd="2" destOrd="0" parTransId="{A21B2AB0-3130-46C1-A076-6CEC0C96BCC4}" sibTransId="{887581A1-FA5A-424C-A75A-1D40B108FBF9}"/>
    <dgm:cxn modelId="{78171FBB-A103-4E07-9841-DADF3202522C}" type="presParOf" srcId="{38D6106F-A0C7-4C31-9D91-6A9A4E4FBEB0}" destId="{E8BEDA43-4BF6-4C55-83EA-4598DF8E150E}" srcOrd="0" destOrd="0" presId="urn:microsoft.com/office/officeart/2005/8/layout/hChevron3"/>
    <dgm:cxn modelId="{AE5C9E91-737F-43B4-ADC1-CF0A24DE91CE}" type="presParOf" srcId="{38D6106F-A0C7-4C31-9D91-6A9A4E4FBEB0}" destId="{F8BAAD22-D748-4E77-83C2-267424B89074}" srcOrd="1" destOrd="0" presId="urn:microsoft.com/office/officeart/2005/8/layout/hChevron3"/>
    <dgm:cxn modelId="{220BF90E-8275-4732-97D8-95B2FCC42835}" type="presParOf" srcId="{38D6106F-A0C7-4C31-9D91-6A9A4E4FBEB0}" destId="{72DE306C-8804-453A-A979-CB9A0A042BF0}" srcOrd="2" destOrd="0" presId="urn:microsoft.com/office/officeart/2005/8/layout/hChevron3"/>
    <dgm:cxn modelId="{71C72061-6CFB-4826-A660-3E9B1F6963A0}" type="presParOf" srcId="{38D6106F-A0C7-4C31-9D91-6A9A4E4FBEB0}" destId="{94F9F386-D694-47B6-9840-3A5914D8EF8A}" srcOrd="3" destOrd="0" presId="urn:microsoft.com/office/officeart/2005/8/layout/hChevron3"/>
    <dgm:cxn modelId="{7FB9C57D-B1FD-4BF4-8871-54CF21F9410E}" type="presParOf" srcId="{38D6106F-A0C7-4C31-9D91-6A9A4E4FBEB0}" destId="{706BB649-0072-43B7-A948-4348E551A395}" srcOrd="4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4551F4-75EE-4614-9EEF-14B1BA32F8B8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F90D323-731F-4876-B494-789CE75B845F}">
      <dgm:prSet phldrT="[Текст]" custT="1"/>
      <dgm:spPr/>
      <dgm:t>
        <a:bodyPr/>
        <a:lstStyle/>
        <a:p>
          <a:r>
            <a:rPr lang="ru-RU" sz="1400" b="0" dirty="0" smtClean="0">
              <a:solidFill>
                <a:schemeClr val="tx1"/>
              </a:solidFill>
            </a:rPr>
            <a:t>Обеспечение доступности автомобильных дорог для МГН</a:t>
          </a:r>
          <a:endParaRPr lang="ru-RU" sz="1400" b="0" dirty="0">
            <a:solidFill>
              <a:schemeClr val="tx1"/>
            </a:solidFill>
          </a:endParaRPr>
        </a:p>
      </dgm:t>
    </dgm:pt>
    <dgm:pt modelId="{E5C4C041-C480-46AB-A6BA-31E3C1EA4B08}" type="parTrans" cxnId="{1CFCFD75-BBFD-4F32-AE45-20F9FA24BE7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4E54E87-AF60-4141-8894-798490D5B2E5}" type="sibTrans" cxnId="{1CFCFD75-BBFD-4F32-AE45-20F9FA24BE7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43C6207-B338-4F35-A8EE-BFB263281B17}">
      <dgm:prSet phldrT="[Текст]" custT="1"/>
      <dgm:spPr>
        <a:ln>
          <a:solidFill>
            <a:srgbClr val="EB8921"/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Анализ существующей нормативной технической базы</a:t>
          </a:r>
        </a:p>
        <a:p>
          <a:r>
            <a:rPr lang="ru-RU" sz="1100" dirty="0" smtClean="0">
              <a:solidFill>
                <a:schemeClr val="tx1"/>
              </a:solidFill>
            </a:rPr>
            <a:t>Проведение экспертного обследования</a:t>
          </a:r>
          <a:endParaRPr lang="ru-RU" sz="1100" dirty="0">
            <a:solidFill>
              <a:schemeClr val="tx1"/>
            </a:solidFill>
          </a:endParaRPr>
        </a:p>
      </dgm:t>
    </dgm:pt>
    <dgm:pt modelId="{D14DBBBA-AD62-4CF7-AE66-12B4BF639802}" type="parTrans" cxnId="{B463A594-4C94-45BB-974C-004FAAE6F0C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7ACAFDC-B5D5-4B3A-8AF1-AC34DD6EB8A1}" type="sibTrans" cxnId="{B463A594-4C94-45BB-974C-004FAAE6F0C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B6B484E-32F9-4DE8-AAA6-163C8C29B952}">
      <dgm:prSet phldrT="[Текст]" custT="1"/>
      <dgm:spPr>
        <a:ln>
          <a:solidFill>
            <a:srgbClr val="EB8921">
              <a:alpha val="90000"/>
            </a:srgbClr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ГОСТ Р «Дороги автомобильные общего пользования. Требования к обеспечению безбарьерной среды для маломобильных групп населения»</a:t>
          </a:r>
          <a:endParaRPr lang="ru-RU" sz="1100" dirty="0">
            <a:solidFill>
              <a:schemeClr val="tx1"/>
            </a:solidFill>
          </a:endParaRPr>
        </a:p>
      </dgm:t>
    </dgm:pt>
    <dgm:pt modelId="{7E0845A8-D56C-406C-AD31-F617DCDF2DF0}" type="parTrans" cxnId="{130714BA-2407-4081-8ABD-D42CC87EDDF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D1FA318-5038-4E98-8005-1F6AAAB96FB0}" type="sibTrans" cxnId="{130714BA-2407-4081-8ABD-D42CC87EDDF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908D42B-86CE-4EA5-A33E-1340C88511F1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Повышение экологической безопасности объектов дорожного сервиса</a:t>
          </a:r>
          <a:endParaRPr lang="ru-RU" dirty="0">
            <a:solidFill>
              <a:schemeClr val="tx1"/>
            </a:solidFill>
          </a:endParaRPr>
        </a:p>
      </dgm:t>
    </dgm:pt>
    <dgm:pt modelId="{8CDFD374-93E5-4EFD-8165-620FEB264558}" type="parTrans" cxnId="{4E18CA29-2487-486E-B742-1B36532154C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D732D82-D623-48C9-A756-B9BD8ECEE355}" type="sibTrans" cxnId="{4E18CA29-2487-486E-B742-1B36532154C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DAFD47B-59C4-4378-BC56-06F1F04927BC}">
      <dgm:prSet phldrT="[Текст]" custT="1"/>
      <dgm:spPr>
        <a:ln>
          <a:solidFill>
            <a:srgbClr val="EB8921"/>
          </a:solidFill>
        </a:ln>
      </dgm:spPr>
      <dgm:t>
        <a:bodyPr lIns="0"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</a:rPr>
            <a:t>Мониторинг экодука,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</a:rPr>
            <a:t>СТО АВТОДОР 7.4-2016 «Требования к экодукам на автомобильных дорогах</a:t>
          </a:r>
        </a:p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</a:rPr>
            <a:t>СТО АВТОДОР 7.6-2017 Требования к мониторингу эффективности экодуков</a:t>
          </a:r>
          <a:endParaRPr lang="ru-RU" sz="1000" dirty="0">
            <a:solidFill>
              <a:schemeClr val="tx1"/>
            </a:solidFill>
          </a:endParaRPr>
        </a:p>
      </dgm:t>
    </dgm:pt>
    <dgm:pt modelId="{CAC7B401-BEF0-4686-95DF-84C23DD30DE6}" type="parTrans" cxnId="{905292FF-C275-4CEE-8FAD-30400FFBFF8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80156F4-DB86-4EF1-B23F-DDAB53E79FC4}" type="sibTrans" cxnId="{905292FF-C275-4CEE-8FAD-30400FFBFF8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8205CEB-DE56-4D42-95AB-63609A686258}">
      <dgm:prSet phldrT="[Текст]" custT="1"/>
      <dgm:spPr>
        <a:ln>
          <a:solidFill>
            <a:srgbClr val="EB8921">
              <a:alpha val="90000"/>
            </a:srgbClr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Разработка ГОСТ Р «Дороги автомобильные общего пользования. Требования к размещению и обустройству экодуков»</a:t>
          </a:r>
          <a:endParaRPr lang="ru-RU" sz="1100" dirty="0">
            <a:solidFill>
              <a:schemeClr val="tx1"/>
            </a:solidFill>
          </a:endParaRPr>
        </a:p>
      </dgm:t>
    </dgm:pt>
    <dgm:pt modelId="{DC568476-E985-41BD-BB2E-2820D987E8F3}" type="parTrans" cxnId="{7D0696B9-7963-423C-A208-B26DD894E8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D5BA674-5D97-4654-968C-10066D23E74A}" type="sibTrans" cxnId="{7D0696B9-7963-423C-A208-B26DD894E8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3118759-BFD0-4FA9-AB32-1B4BE52F42C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Повышение </a:t>
          </a:r>
          <a:r>
            <a:rPr lang="ru-RU" dirty="0" err="1" smtClean="0">
              <a:solidFill>
                <a:schemeClr val="tx1"/>
              </a:solidFill>
            </a:rPr>
            <a:t>энергоэффективности</a:t>
          </a:r>
          <a:r>
            <a:rPr lang="ru-RU" dirty="0" smtClean="0">
              <a:solidFill>
                <a:schemeClr val="tx1"/>
              </a:solidFill>
            </a:rPr>
            <a:t> автомобильных дорог</a:t>
          </a:r>
          <a:endParaRPr lang="ru-RU" dirty="0">
            <a:solidFill>
              <a:schemeClr val="tx1"/>
            </a:solidFill>
          </a:endParaRPr>
        </a:p>
      </dgm:t>
    </dgm:pt>
    <dgm:pt modelId="{FAD730D2-4841-4303-9CEF-5A542D7B6DD1}" type="parTrans" cxnId="{BCD071C8-F49B-4601-BDBB-CA0DCDB2A7E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18548F3-0754-4388-A4B1-B9FD9C5DADB7}" type="sibTrans" cxnId="{BCD071C8-F49B-4601-BDBB-CA0DCDB2A7E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CE6ED7D-892A-45FD-A588-A3DCA3919C62}">
      <dgm:prSet phldrT="[Текст]" custT="1"/>
      <dgm:spPr>
        <a:ln>
          <a:solidFill>
            <a:srgbClr val="EB892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dirty="0" smtClean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Arial" panose="020B0604020202020204" pitchFamily="34" charset="0"/>
            </a:rPr>
            <a:t>Полигон для испытаний электрооборудования на а/д М-4 «Дон», 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1100" dirty="0" smtClean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Arial" panose="020B0604020202020204" pitchFamily="34" charset="0"/>
            </a:rPr>
            <a:t>км 464+500 – км 492+700</a:t>
          </a:r>
          <a:endParaRPr lang="ru-RU" sz="1100" dirty="0">
            <a:solidFill>
              <a:schemeClr val="tx1"/>
            </a:solidFill>
            <a:effectLst/>
            <a:latin typeface="+mn-lt"/>
          </a:endParaRPr>
        </a:p>
      </dgm:t>
    </dgm:pt>
    <dgm:pt modelId="{8A493AEE-402B-405A-B315-24ED8A1B4466}" type="parTrans" cxnId="{C7BC7767-7620-4DE9-A7CA-31F26FC46D5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7F059D2-2A4C-47B3-B9E0-33FA2C99E875}" type="sibTrans" cxnId="{C7BC7767-7620-4DE9-A7CA-31F26FC46D5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ABDA53C-B7EA-4051-82F8-B1012ABE71AA}">
      <dgm:prSet phldrT="[Текст]" custT="1"/>
      <dgm:spPr>
        <a:ln>
          <a:solidFill>
            <a:srgbClr val="EB8921">
              <a:alpha val="90000"/>
            </a:srgbClr>
          </a:solidFill>
        </a:ln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СТО АВТОДОР 2.34-2017 «Технические требования к светодиодным светильникам»</a:t>
          </a:r>
          <a:endParaRPr lang="ru-RU" sz="1100" dirty="0">
            <a:solidFill>
              <a:schemeClr val="tx1"/>
            </a:solidFill>
          </a:endParaRPr>
        </a:p>
      </dgm:t>
    </dgm:pt>
    <dgm:pt modelId="{1E68EA5D-99CD-45F2-B48F-9EA21934D629}" type="parTrans" cxnId="{91912705-8A3A-4842-998E-F0BC9F05D51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52AFEB8-230D-4A9E-9F0C-256183F404B3}" type="sibTrans" cxnId="{91912705-8A3A-4842-998E-F0BC9F05D51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CEA1C4A-53EF-4B1C-A0AE-546A2E7E40C1}">
      <dgm:prSet phldrT="[Текст]"/>
      <dgm:spPr>
        <a:ln>
          <a:solidFill>
            <a:srgbClr val="EB8921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  <a:effectLst/>
              <a:latin typeface="+mn-lt"/>
            </a:rPr>
            <a:t>СТО АВТОДОР 2.22-2016 «Требования к многофункциональным зонам дорожного сервиса вдоль автомобильных дорог Государственной компании «Автодор»</a:t>
          </a:r>
          <a:endParaRPr lang="ru-RU" dirty="0">
            <a:solidFill>
              <a:schemeClr val="tx1"/>
            </a:solidFill>
            <a:effectLst/>
            <a:latin typeface="+mn-lt"/>
          </a:endParaRPr>
        </a:p>
      </dgm:t>
    </dgm:pt>
    <dgm:pt modelId="{67B76DB5-A147-4C64-81A5-4015EECF8862}" type="parTrans" cxnId="{0983498A-3B74-4A64-8074-E7E88480684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19E7988-B803-4ACA-85D6-FE7C2FE685F5}" type="sibTrans" cxnId="{0983498A-3B74-4A64-8074-E7E88480684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FCE9FFD-E4C0-441A-9B02-963A8DEFB5E2}">
      <dgm:prSet phldrT="[Текст]" custT="1"/>
      <dgm:spPr>
        <a:ln>
          <a:solidFill>
            <a:srgbClr val="EB8921">
              <a:alpha val="90000"/>
            </a:srgbClr>
          </a:solidFill>
        </a:ln>
      </dgm:spPr>
      <dgm:t>
        <a:bodyPr lIns="0"/>
        <a:lstStyle/>
        <a:p>
          <a:r>
            <a:rPr lang="ru-RU" sz="1100" dirty="0" smtClean="0">
              <a:solidFill>
                <a:schemeClr val="tx1"/>
              </a:solidFill>
            </a:rPr>
            <a:t>ГОСТ Р  «Дороги автомобильные общего пользования. Требования к размещению и обустройству многофункциональных зон дорожного сервиса» </a:t>
          </a:r>
          <a:endParaRPr lang="ru-RU" sz="1100" dirty="0">
            <a:solidFill>
              <a:schemeClr val="tx1"/>
            </a:solidFill>
          </a:endParaRPr>
        </a:p>
      </dgm:t>
    </dgm:pt>
    <dgm:pt modelId="{E8EFB3D5-8739-4E86-86E2-F65126AE6D06}" type="parTrans" cxnId="{E7180084-0855-4A1C-88C4-14705AD8D47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7A1C7A9-5D61-4414-B436-75BBC6FAB3A2}" type="sibTrans" cxnId="{E7180084-0855-4A1C-88C4-14705AD8D47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437DF4-E303-40D1-A123-00433C9BEA5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Предотвращение ДТП с участием диких животных</a:t>
          </a:r>
          <a:endParaRPr lang="ru-RU" dirty="0">
            <a:solidFill>
              <a:schemeClr val="tx1"/>
            </a:solidFill>
          </a:endParaRPr>
        </a:p>
      </dgm:t>
    </dgm:pt>
    <dgm:pt modelId="{5878B7B8-D3E3-48DA-B8A5-F9A567C55C96}" type="parTrans" cxnId="{339B81B3-72A9-4A34-BC6B-BDD2CEED68E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74AADAC-A359-427A-85A4-C3DE6F9D0770}" type="sibTrans" cxnId="{339B81B3-72A9-4A34-BC6B-BDD2CEED68E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F72A7D6-3F15-47E2-90ED-AF62D8894CC4}" type="pres">
      <dgm:prSet presAssocID="{924551F4-75EE-4614-9EEF-14B1BA32F8B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E3827FD-4AA6-4E26-9A76-94A9DAF7EC99}" type="pres">
      <dgm:prSet presAssocID="{FF90D323-731F-4876-B494-789CE75B845F}" presName="horFlow" presStyleCnt="0"/>
      <dgm:spPr/>
    </dgm:pt>
    <dgm:pt modelId="{832ADBED-FE6A-453D-A1E7-5704940C7666}" type="pres">
      <dgm:prSet presAssocID="{FF90D323-731F-4876-B494-789CE75B845F}" presName="bigChev" presStyleLbl="node1" presStyleIdx="0" presStyleCnt="4" custScaleX="171735" custScaleY="127118"/>
      <dgm:spPr/>
      <dgm:t>
        <a:bodyPr/>
        <a:lstStyle/>
        <a:p>
          <a:endParaRPr lang="ru-RU"/>
        </a:p>
      </dgm:t>
    </dgm:pt>
    <dgm:pt modelId="{9AD72E80-ECF2-4A1D-8E37-274D20498F77}" type="pres">
      <dgm:prSet presAssocID="{D14DBBBA-AD62-4CF7-AE66-12B4BF639802}" presName="parTrans" presStyleCnt="0"/>
      <dgm:spPr/>
    </dgm:pt>
    <dgm:pt modelId="{5E31C2E6-E532-4C57-904C-541D938D6DE5}" type="pres">
      <dgm:prSet presAssocID="{F43C6207-B338-4F35-A8EE-BFB263281B17}" presName="node" presStyleLbl="alignAccFollowNode1" presStyleIdx="0" presStyleCnt="8" custScaleX="247778" custScaleY="132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C133BC-532A-4C6D-96C4-C72ED95C26FD}" type="pres">
      <dgm:prSet presAssocID="{97ACAFDC-B5D5-4B3A-8AF1-AC34DD6EB8A1}" presName="sibTrans" presStyleCnt="0"/>
      <dgm:spPr/>
    </dgm:pt>
    <dgm:pt modelId="{DAE790CD-02DC-4E55-B05F-8BAF6BA34A48}" type="pres">
      <dgm:prSet presAssocID="{DB6B484E-32F9-4DE8-AAA6-163C8C29B952}" presName="node" presStyleLbl="alignAccFollowNode1" presStyleIdx="1" presStyleCnt="8" custScaleX="267240" custScaleY="132556" custLinFactNeighborX="-15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2EB8B-7529-4D5E-9D8B-FFC2E6074D15}" type="pres">
      <dgm:prSet presAssocID="{FF90D323-731F-4876-B494-789CE75B845F}" presName="vSp" presStyleCnt="0"/>
      <dgm:spPr/>
    </dgm:pt>
    <dgm:pt modelId="{AA8E479E-3C12-4FBF-B814-422C9DFE32E9}" type="pres">
      <dgm:prSet presAssocID="{C908D42B-86CE-4EA5-A33E-1340C88511F1}" presName="horFlow" presStyleCnt="0"/>
      <dgm:spPr/>
    </dgm:pt>
    <dgm:pt modelId="{FE81BBA5-BAC4-497C-A3F8-FAF0A44FB79D}" type="pres">
      <dgm:prSet presAssocID="{C908D42B-86CE-4EA5-A33E-1340C88511F1}" presName="bigChev" presStyleLbl="node1" presStyleIdx="1" presStyleCnt="4" custScaleX="169348" custScaleY="113578"/>
      <dgm:spPr/>
      <dgm:t>
        <a:bodyPr/>
        <a:lstStyle/>
        <a:p>
          <a:endParaRPr lang="ru-RU"/>
        </a:p>
      </dgm:t>
    </dgm:pt>
    <dgm:pt modelId="{EFFBBC09-0B9D-4D28-BD18-27623718811A}" type="pres">
      <dgm:prSet presAssocID="{67B76DB5-A147-4C64-81A5-4015EECF8862}" presName="parTrans" presStyleCnt="0"/>
      <dgm:spPr/>
    </dgm:pt>
    <dgm:pt modelId="{5DDC05DE-D23F-4CAE-BE61-CDDBB8FC1B10}" type="pres">
      <dgm:prSet presAssocID="{0CEA1C4A-53EF-4B1C-A0AE-546A2E7E40C1}" presName="node" presStyleLbl="alignAccFollowNode1" presStyleIdx="2" presStyleCnt="8" custScaleX="249235" custScaleY="123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66D38-A060-47AD-9B82-A87266E6B5B6}" type="pres">
      <dgm:prSet presAssocID="{419E7988-B803-4ACA-85D6-FE7C2FE685F5}" presName="sibTrans" presStyleCnt="0"/>
      <dgm:spPr/>
    </dgm:pt>
    <dgm:pt modelId="{89074CF4-56FA-4938-9011-D9CF81461ACE}" type="pres">
      <dgm:prSet presAssocID="{1FCE9FFD-E4C0-441A-9B02-963A8DEFB5E2}" presName="node" presStyleLbl="alignAccFollowNode1" presStyleIdx="3" presStyleCnt="8" custScaleX="273774" custScaleY="141215" custLinFactNeighborX="-27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4BD29-EC1F-4681-8E8F-103E2529600B}" type="pres">
      <dgm:prSet presAssocID="{C908D42B-86CE-4EA5-A33E-1340C88511F1}" presName="vSp" presStyleCnt="0"/>
      <dgm:spPr/>
    </dgm:pt>
    <dgm:pt modelId="{DA442B57-BCEB-4A82-B7C1-B73D500E20BF}" type="pres">
      <dgm:prSet presAssocID="{9D437DF4-E303-40D1-A123-00433C9BEA58}" presName="horFlow" presStyleCnt="0"/>
      <dgm:spPr/>
    </dgm:pt>
    <dgm:pt modelId="{E4CC666B-30E1-4814-989E-78FCAB47F830}" type="pres">
      <dgm:prSet presAssocID="{9D437DF4-E303-40D1-A123-00433C9BEA58}" presName="bigChev" presStyleLbl="node1" presStyleIdx="2" presStyleCnt="4" custScaleX="168963" custScaleY="117057"/>
      <dgm:spPr/>
      <dgm:t>
        <a:bodyPr/>
        <a:lstStyle/>
        <a:p>
          <a:endParaRPr lang="ru-RU"/>
        </a:p>
      </dgm:t>
    </dgm:pt>
    <dgm:pt modelId="{F6F5F182-837C-4073-95C6-95D68571D91C}" type="pres">
      <dgm:prSet presAssocID="{CAC7B401-BEF0-4686-95DF-84C23DD30DE6}" presName="parTrans" presStyleCnt="0"/>
      <dgm:spPr/>
    </dgm:pt>
    <dgm:pt modelId="{D2E16887-0BD2-4DDC-9CB6-A69C0F8DFEDC}" type="pres">
      <dgm:prSet presAssocID="{CDAFD47B-59C4-4378-BC56-06F1F04927BC}" presName="node" presStyleLbl="alignAccFollowNode1" presStyleIdx="4" presStyleCnt="8" custScaleX="253099" custScaleY="137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40140-2EC8-4F6A-903C-D6B71E1A5599}" type="pres">
      <dgm:prSet presAssocID="{980156F4-DB86-4EF1-B23F-DDAB53E79FC4}" presName="sibTrans" presStyleCnt="0"/>
      <dgm:spPr/>
    </dgm:pt>
    <dgm:pt modelId="{F64BA956-DE7E-49D9-868C-797BFB78BBB5}" type="pres">
      <dgm:prSet presAssocID="{D8205CEB-DE56-4D42-95AB-63609A686258}" presName="node" presStyleLbl="alignAccFollowNode1" presStyleIdx="5" presStyleCnt="8" custScaleX="270655" custScaleY="141032" custLinFactNeighborX="-34328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2A2BC-967E-4C46-84C0-76889B8F7ECF}" type="pres">
      <dgm:prSet presAssocID="{9D437DF4-E303-40D1-A123-00433C9BEA58}" presName="vSp" presStyleCnt="0"/>
      <dgm:spPr/>
    </dgm:pt>
    <dgm:pt modelId="{CC564A38-0ED0-4C84-AB44-58731A92A039}" type="pres">
      <dgm:prSet presAssocID="{C3118759-BFD0-4FA9-AB32-1B4BE52F42C8}" presName="horFlow" presStyleCnt="0"/>
      <dgm:spPr/>
    </dgm:pt>
    <dgm:pt modelId="{677BE20E-E282-4F45-B3F1-4F10B284CD97}" type="pres">
      <dgm:prSet presAssocID="{C3118759-BFD0-4FA9-AB32-1B4BE52F42C8}" presName="bigChev" presStyleLbl="node1" presStyleIdx="3" presStyleCnt="4" custScaleX="170585" custScaleY="131305" custLinFactNeighborX="-14001"/>
      <dgm:spPr/>
      <dgm:t>
        <a:bodyPr/>
        <a:lstStyle/>
        <a:p>
          <a:endParaRPr lang="ru-RU"/>
        </a:p>
      </dgm:t>
    </dgm:pt>
    <dgm:pt modelId="{8B287871-2891-42BB-AE4B-6F9736EA4A3E}" type="pres">
      <dgm:prSet presAssocID="{8A493AEE-402B-405A-B315-24ED8A1B4466}" presName="parTrans" presStyleCnt="0"/>
      <dgm:spPr/>
    </dgm:pt>
    <dgm:pt modelId="{CAF0CD93-DDCF-482D-A92C-78A7902D8FE6}" type="pres">
      <dgm:prSet presAssocID="{CCE6ED7D-892A-45FD-A588-A3DCA3919C62}" presName="node" presStyleLbl="alignAccFollowNode1" presStyleIdx="6" presStyleCnt="8" custScaleX="246042" custScaleY="127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AFD36-433C-4A5D-A020-88D76CD69CD5}" type="pres">
      <dgm:prSet presAssocID="{C7F059D2-2A4C-47B3-B9E0-33FA2C99E875}" presName="sibTrans" presStyleCnt="0"/>
      <dgm:spPr/>
    </dgm:pt>
    <dgm:pt modelId="{26F89875-D355-4CED-81EE-593756051149}" type="pres">
      <dgm:prSet presAssocID="{3ABDA53C-B7EA-4051-82F8-B1012ABE71AA}" presName="node" presStyleLbl="alignAccFollowNode1" presStyleIdx="7" presStyleCnt="8" custScaleX="271474" custScaleY="1135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731D57-927A-473E-812E-08869274111C}" type="presOf" srcId="{9D437DF4-E303-40D1-A123-00433C9BEA58}" destId="{E4CC666B-30E1-4814-989E-78FCAB47F830}" srcOrd="0" destOrd="0" presId="urn:microsoft.com/office/officeart/2005/8/layout/lProcess3"/>
    <dgm:cxn modelId="{C7BC7767-7620-4DE9-A7CA-31F26FC46D5E}" srcId="{C3118759-BFD0-4FA9-AB32-1B4BE52F42C8}" destId="{CCE6ED7D-892A-45FD-A588-A3DCA3919C62}" srcOrd="0" destOrd="0" parTransId="{8A493AEE-402B-405A-B315-24ED8A1B4466}" sibTransId="{C7F059D2-2A4C-47B3-B9E0-33FA2C99E875}"/>
    <dgm:cxn modelId="{0983498A-3B74-4A64-8074-E7E88480684F}" srcId="{C908D42B-86CE-4EA5-A33E-1340C88511F1}" destId="{0CEA1C4A-53EF-4B1C-A0AE-546A2E7E40C1}" srcOrd="0" destOrd="0" parTransId="{67B76DB5-A147-4C64-81A5-4015EECF8862}" sibTransId="{419E7988-B803-4ACA-85D6-FE7C2FE685F5}"/>
    <dgm:cxn modelId="{6D75646A-6228-47CE-BF90-2C3DFA1D9EF2}" type="presOf" srcId="{FF90D323-731F-4876-B494-789CE75B845F}" destId="{832ADBED-FE6A-453D-A1E7-5704940C7666}" srcOrd="0" destOrd="0" presId="urn:microsoft.com/office/officeart/2005/8/layout/lProcess3"/>
    <dgm:cxn modelId="{905292FF-C275-4CEE-8FAD-30400FFBFF8E}" srcId="{9D437DF4-E303-40D1-A123-00433C9BEA58}" destId="{CDAFD47B-59C4-4378-BC56-06F1F04927BC}" srcOrd="0" destOrd="0" parTransId="{CAC7B401-BEF0-4686-95DF-84C23DD30DE6}" sibTransId="{980156F4-DB86-4EF1-B23F-DDAB53E79FC4}"/>
    <dgm:cxn modelId="{2813DDCE-6D5D-4AF0-BE24-8414B3F930B3}" type="presOf" srcId="{CCE6ED7D-892A-45FD-A588-A3DCA3919C62}" destId="{CAF0CD93-DDCF-482D-A92C-78A7902D8FE6}" srcOrd="0" destOrd="0" presId="urn:microsoft.com/office/officeart/2005/8/layout/lProcess3"/>
    <dgm:cxn modelId="{B463A594-4C94-45BB-974C-004FAAE6F0CF}" srcId="{FF90D323-731F-4876-B494-789CE75B845F}" destId="{F43C6207-B338-4F35-A8EE-BFB263281B17}" srcOrd="0" destOrd="0" parTransId="{D14DBBBA-AD62-4CF7-AE66-12B4BF639802}" sibTransId="{97ACAFDC-B5D5-4B3A-8AF1-AC34DD6EB8A1}"/>
    <dgm:cxn modelId="{91912705-8A3A-4842-998E-F0BC9F05D51D}" srcId="{C3118759-BFD0-4FA9-AB32-1B4BE52F42C8}" destId="{3ABDA53C-B7EA-4051-82F8-B1012ABE71AA}" srcOrd="1" destOrd="0" parTransId="{1E68EA5D-99CD-45F2-B48F-9EA21934D629}" sibTransId="{552AFEB8-230D-4A9E-9F0C-256183F404B3}"/>
    <dgm:cxn modelId="{9901EA2A-9F09-445D-80F0-E331498DBA53}" type="presOf" srcId="{1FCE9FFD-E4C0-441A-9B02-963A8DEFB5E2}" destId="{89074CF4-56FA-4938-9011-D9CF81461ACE}" srcOrd="0" destOrd="0" presId="urn:microsoft.com/office/officeart/2005/8/layout/lProcess3"/>
    <dgm:cxn modelId="{8285D37D-8FBB-4993-9929-49F972DA31B7}" type="presOf" srcId="{C908D42B-86CE-4EA5-A33E-1340C88511F1}" destId="{FE81BBA5-BAC4-497C-A3F8-FAF0A44FB79D}" srcOrd="0" destOrd="0" presId="urn:microsoft.com/office/officeart/2005/8/layout/lProcess3"/>
    <dgm:cxn modelId="{235DAD4D-DF6B-4605-8647-65F6B60DEEDE}" type="presOf" srcId="{0CEA1C4A-53EF-4B1C-A0AE-546A2E7E40C1}" destId="{5DDC05DE-D23F-4CAE-BE61-CDDBB8FC1B10}" srcOrd="0" destOrd="0" presId="urn:microsoft.com/office/officeart/2005/8/layout/lProcess3"/>
    <dgm:cxn modelId="{136D99B8-DABB-4C14-A987-A09301FB2192}" type="presOf" srcId="{F43C6207-B338-4F35-A8EE-BFB263281B17}" destId="{5E31C2E6-E532-4C57-904C-541D938D6DE5}" srcOrd="0" destOrd="0" presId="urn:microsoft.com/office/officeart/2005/8/layout/lProcess3"/>
    <dgm:cxn modelId="{1CFCFD75-BBFD-4F32-AE45-20F9FA24BE79}" srcId="{924551F4-75EE-4614-9EEF-14B1BA32F8B8}" destId="{FF90D323-731F-4876-B494-789CE75B845F}" srcOrd="0" destOrd="0" parTransId="{E5C4C041-C480-46AB-A6BA-31E3C1EA4B08}" sibTransId="{D4E54E87-AF60-4141-8894-798490D5B2E5}"/>
    <dgm:cxn modelId="{0243481F-C6DC-4310-8DCB-E3B9AEF386A1}" type="presOf" srcId="{D8205CEB-DE56-4D42-95AB-63609A686258}" destId="{F64BA956-DE7E-49D9-868C-797BFB78BBB5}" srcOrd="0" destOrd="0" presId="urn:microsoft.com/office/officeart/2005/8/layout/lProcess3"/>
    <dgm:cxn modelId="{130714BA-2407-4081-8ABD-D42CC87EDDFE}" srcId="{FF90D323-731F-4876-B494-789CE75B845F}" destId="{DB6B484E-32F9-4DE8-AAA6-163C8C29B952}" srcOrd="1" destOrd="0" parTransId="{7E0845A8-D56C-406C-AD31-F617DCDF2DF0}" sibTransId="{CD1FA318-5038-4E98-8005-1F6AAAB96FB0}"/>
    <dgm:cxn modelId="{E7180084-0855-4A1C-88C4-14705AD8D471}" srcId="{C908D42B-86CE-4EA5-A33E-1340C88511F1}" destId="{1FCE9FFD-E4C0-441A-9B02-963A8DEFB5E2}" srcOrd="1" destOrd="0" parTransId="{E8EFB3D5-8739-4E86-86E2-F65126AE6D06}" sibTransId="{B7A1C7A9-5D61-4414-B436-75BBC6FAB3A2}"/>
    <dgm:cxn modelId="{BCD071C8-F49B-4601-BDBB-CA0DCDB2A7E9}" srcId="{924551F4-75EE-4614-9EEF-14B1BA32F8B8}" destId="{C3118759-BFD0-4FA9-AB32-1B4BE52F42C8}" srcOrd="3" destOrd="0" parTransId="{FAD730D2-4841-4303-9CEF-5A542D7B6DD1}" sibTransId="{618548F3-0754-4388-A4B1-B9FD9C5DADB7}"/>
    <dgm:cxn modelId="{4E18CA29-2487-486E-B742-1B36532154C2}" srcId="{924551F4-75EE-4614-9EEF-14B1BA32F8B8}" destId="{C908D42B-86CE-4EA5-A33E-1340C88511F1}" srcOrd="1" destOrd="0" parTransId="{8CDFD374-93E5-4EFD-8165-620FEB264558}" sibTransId="{FD732D82-D623-48C9-A756-B9BD8ECEE355}"/>
    <dgm:cxn modelId="{15141FCD-0901-469B-BE7D-E7A422105EEC}" type="presOf" srcId="{924551F4-75EE-4614-9EEF-14B1BA32F8B8}" destId="{7F72A7D6-3F15-47E2-90ED-AF62D8894CC4}" srcOrd="0" destOrd="0" presId="urn:microsoft.com/office/officeart/2005/8/layout/lProcess3"/>
    <dgm:cxn modelId="{0A3C3D02-EC5B-44D5-913C-0D4BD0A319A7}" type="presOf" srcId="{CDAFD47B-59C4-4378-BC56-06F1F04927BC}" destId="{D2E16887-0BD2-4DDC-9CB6-A69C0F8DFEDC}" srcOrd="0" destOrd="0" presId="urn:microsoft.com/office/officeart/2005/8/layout/lProcess3"/>
    <dgm:cxn modelId="{B9E1D97C-3D06-4BB7-83B1-7EC8539A4087}" type="presOf" srcId="{3ABDA53C-B7EA-4051-82F8-B1012ABE71AA}" destId="{26F89875-D355-4CED-81EE-593756051149}" srcOrd="0" destOrd="0" presId="urn:microsoft.com/office/officeart/2005/8/layout/lProcess3"/>
    <dgm:cxn modelId="{5466A08C-BAB1-405F-924F-89E6FC1270B2}" type="presOf" srcId="{DB6B484E-32F9-4DE8-AAA6-163C8C29B952}" destId="{DAE790CD-02DC-4E55-B05F-8BAF6BA34A48}" srcOrd="0" destOrd="0" presId="urn:microsoft.com/office/officeart/2005/8/layout/lProcess3"/>
    <dgm:cxn modelId="{85836213-C38E-437F-98E3-C8F7C13F7A87}" type="presOf" srcId="{C3118759-BFD0-4FA9-AB32-1B4BE52F42C8}" destId="{677BE20E-E282-4F45-B3F1-4F10B284CD97}" srcOrd="0" destOrd="0" presId="urn:microsoft.com/office/officeart/2005/8/layout/lProcess3"/>
    <dgm:cxn modelId="{7D0696B9-7963-423C-A208-B26DD894E851}" srcId="{9D437DF4-E303-40D1-A123-00433C9BEA58}" destId="{D8205CEB-DE56-4D42-95AB-63609A686258}" srcOrd="1" destOrd="0" parTransId="{DC568476-E985-41BD-BB2E-2820D987E8F3}" sibTransId="{4D5BA674-5D97-4654-968C-10066D23E74A}"/>
    <dgm:cxn modelId="{339B81B3-72A9-4A34-BC6B-BDD2CEED68EA}" srcId="{924551F4-75EE-4614-9EEF-14B1BA32F8B8}" destId="{9D437DF4-E303-40D1-A123-00433C9BEA58}" srcOrd="2" destOrd="0" parTransId="{5878B7B8-D3E3-48DA-B8A5-F9A567C55C96}" sibTransId="{874AADAC-A359-427A-85A4-C3DE6F9D0770}"/>
    <dgm:cxn modelId="{70C338E0-1D64-4FBC-8AD0-611B8C1CC021}" type="presParOf" srcId="{7F72A7D6-3F15-47E2-90ED-AF62D8894CC4}" destId="{6E3827FD-4AA6-4E26-9A76-94A9DAF7EC99}" srcOrd="0" destOrd="0" presId="urn:microsoft.com/office/officeart/2005/8/layout/lProcess3"/>
    <dgm:cxn modelId="{211DC4B9-F96A-40C4-9E32-CCA6D35FCE32}" type="presParOf" srcId="{6E3827FD-4AA6-4E26-9A76-94A9DAF7EC99}" destId="{832ADBED-FE6A-453D-A1E7-5704940C7666}" srcOrd="0" destOrd="0" presId="urn:microsoft.com/office/officeart/2005/8/layout/lProcess3"/>
    <dgm:cxn modelId="{795D7EC6-DE02-48A6-8896-D238C730A98B}" type="presParOf" srcId="{6E3827FD-4AA6-4E26-9A76-94A9DAF7EC99}" destId="{9AD72E80-ECF2-4A1D-8E37-274D20498F77}" srcOrd="1" destOrd="0" presId="urn:microsoft.com/office/officeart/2005/8/layout/lProcess3"/>
    <dgm:cxn modelId="{72C4B055-2E83-4D7B-A22B-CE8C6922BEE1}" type="presParOf" srcId="{6E3827FD-4AA6-4E26-9A76-94A9DAF7EC99}" destId="{5E31C2E6-E532-4C57-904C-541D938D6DE5}" srcOrd="2" destOrd="0" presId="urn:microsoft.com/office/officeart/2005/8/layout/lProcess3"/>
    <dgm:cxn modelId="{44D3262B-5FDC-47F0-AF48-AC3AEBF6C33E}" type="presParOf" srcId="{6E3827FD-4AA6-4E26-9A76-94A9DAF7EC99}" destId="{9EC133BC-532A-4C6D-96C4-C72ED95C26FD}" srcOrd="3" destOrd="0" presId="urn:microsoft.com/office/officeart/2005/8/layout/lProcess3"/>
    <dgm:cxn modelId="{8CA039D5-0BBF-4F99-9E94-7D78D5BD196F}" type="presParOf" srcId="{6E3827FD-4AA6-4E26-9A76-94A9DAF7EC99}" destId="{DAE790CD-02DC-4E55-B05F-8BAF6BA34A48}" srcOrd="4" destOrd="0" presId="urn:microsoft.com/office/officeart/2005/8/layout/lProcess3"/>
    <dgm:cxn modelId="{B4312114-DB4B-4E51-8A9E-7A7A815FBC3A}" type="presParOf" srcId="{7F72A7D6-3F15-47E2-90ED-AF62D8894CC4}" destId="{5442EB8B-7529-4D5E-9D8B-FFC2E6074D15}" srcOrd="1" destOrd="0" presId="urn:microsoft.com/office/officeart/2005/8/layout/lProcess3"/>
    <dgm:cxn modelId="{527BB817-EF5C-47F6-A964-01A45673B678}" type="presParOf" srcId="{7F72A7D6-3F15-47E2-90ED-AF62D8894CC4}" destId="{AA8E479E-3C12-4FBF-B814-422C9DFE32E9}" srcOrd="2" destOrd="0" presId="urn:microsoft.com/office/officeart/2005/8/layout/lProcess3"/>
    <dgm:cxn modelId="{BDDA0A44-4712-4E5E-9781-242E808741F1}" type="presParOf" srcId="{AA8E479E-3C12-4FBF-B814-422C9DFE32E9}" destId="{FE81BBA5-BAC4-497C-A3F8-FAF0A44FB79D}" srcOrd="0" destOrd="0" presId="urn:microsoft.com/office/officeart/2005/8/layout/lProcess3"/>
    <dgm:cxn modelId="{0F2EA47F-512E-4F44-B1B7-0A72CA37D7D4}" type="presParOf" srcId="{AA8E479E-3C12-4FBF-B814-422C9DFE32E9}" destId="{EFFBBC09-0B9D-4D28-BD18-27623718811A}" srcOrd="1" destOrd="0" presId="urn:microsoft.com/office/officeart/2005/8/layout/lProcess3"/>
    <dgm:cxn modelId="{E020B6E5-2368-41B3-9153-1366494F5DFF}" type="presParOf" srcId="{AA8E479E-3C12-4FBF-B814-422C9DFE32E9}" destId="{5DDC05DE-D23F-4CAE-BE61-CDDBB8FC1B10}" srcOrd="2" destOrd="0" presId="urn:microsoft.com/office/officeart/2005/8/layout/lProcess3"/>
    <dgm:cxn modelId="{739AD6C2-01F7-43C1-BE9F-A52FEA06863E}" type="presParOf" srcId="{AA8E479E-3C12-4FBF-B814-422C9DFE32E9}" destId="{E2866D38-A060-47AD-9B82-A87266E6B5B6}" srcOrd="3" destOrd="0" presId="urn:microsoft.com/office/officeart/2005/8/layout/lProcess3"/>
    <dgm:cxn modelId="{90E65237-6C7F-4DE4-B1B4-09D93A9F7647}" type="presParOf" srcId="{AA8E479E-3C12-4FBF-B814-422C9DFE32E9}" destId="{89074CF4-56FA-4938-9011-D9CF81461ACE}" srcOrd="4" destOrd="0" presId="urn:microsoft.com/office/officeart/2005/8/layout/lProcess3"/>
    <dgm:cxn modelId="{B333E1F6-3CA2-4F0E-AFD3-7208D99A4474}" type="presParOf" srcId="{7F72A7D6-3F15-47E2-90ED-AF62D8894CC4}" destId="{7934BD29-EC1F-4681-8E8F-103E2529600B}" srcOrd="3" destOrd="0" presId="urn:microsoft.com/office/officeart/2005/8/layout/lProcess3"/>
    <dgm:cxn modelId="{E43A1576-9FEF-4468-BD4B-BF2B077D79F0}" type="presParOf" srcId="{7F72A7D6-3F15-47E2-90ED-AF62D8894CC4}" destId="{DA442B57-BCEB-4A82-B7C1-B73D500E20BF}" srcOrd="4" destOrd="0" presId="urn:microsoft.com/office/officeart/2005/8/layout/lProcess3"/>
    <dgm:cxn modelId="{7100D955-DD06-4D68-9745-2A1F253FA162}" type="presParOf" srcId="{DA442B57-BCEB-4A82-B7C1-B73D500E20BF}" destId="{E4CC666B-30E1-4814-989E-78FCAB47F830}" srcOrd="0" destOrd="0" presId="urn:microsoft.com/office/officeart/2005/8/layout/lProcess3"/>
    <dgm:cxn modelId="{8275087F-6467-4C8B-89EA-B960984B7B27}" type="presParOf" srcId="{DA442B57-BCEB-4A82-B7C1-B73D500E20BF}" destId="{F6F5F182-837C-4073-95C6-95D68571D91C}" srcOrd="1" destOrd="0" presId="urn:microsoft.com/office/officeart/2005/8/layout/lProcess3"/>
    <dgm:cxn modelId="{BEAB4382-98B4-4270-849B-5F39238531D5}" type="presParOf" srcId="{DA442B57-BCEB-4A82-B7C1-B73D500E20BF}" destId="{D2E16887-0BD2-4DDC-9CB6-A69C0F8DFEDC}" srcOrd="2" destOrd="0" presId="urn:microsoft.com/office/officeart/2005/8/layout/lProcess3"/>
    <dgm:cxn modelId="{C98085CE-D0C8-4C85-9ADE-DE2FE12EDDE7}" type="presParOf" srcId="{DA442B57-BCEB-4A82-B7C1-B73D500E20BF}" destId="{F0D40140-2EC8-4F6A-903C-D6B71E1A5599}" srcOrd="3" destOrd="0" presId="urn:microsoft.com/office/officeart/2005/8/layout/lProcess3"/>
    <dgm:cxn modelId="{AD0A4A36-EA54-4C1B-8228-376B0E789F3E}" type="presParOf" srcId="{DA442B57-BCEB-4A82-B7C1-B73D500E20BF}" destId="{F64BA956-DE7E-49D9-868C-797BFB78BBB5}" srcOrd="4" destOrd="0" presId="urn:microsoft.com/office/officeart/2005/8/layout/lProcess3"/>
    <dgm:cxn modelId="{BDEC72A5-EAF9-4EE2-AB86-0BDF570BAE31}" type="presParOf" srcId="{7F72A7D6-3F15-47E2-90ED-AF62D8894CC4}" destId="{FF62A2BC-967E-4C46-84C0-76889B8F7ECF}" srcOrd="5" destOrd="0" presId="urn:microsoft.com/office/officeart/2005/8/layout/lProcess3"/>
    <dgm:cxn modelId="{8E428055-2577-418D-A0C0-6A8467FF13B3}" type="presParOf" srcId="{7F72A7D6-3F15-47E2-90ED-AF62D8894CC4}" destId="{CC564A38-0ED0-4C84-AB44-58731A92A039}" srcOrd="6" destOrd="0" presId="urn:microsoft.com/office/officeart/2005/8/layout/lProcess3"/>
    <dgm:cxn modelId="{2D8D33AF-8622-4D28-99A3-F56E3F6E46E6}" type="presParOf" srcId="{CC564A38-0ED0-4C84-AB44-58731A92A039}" destId="{677BE20E-E282-4F45-B3F1-4F10B284CD97}" srcOrd="0" destOrd="0" presId="urn:microsoft.com/office/officeart/2005/8/layout/lProcess3"/>
    <dgm:cxn modelId="{BF8F57B4-9753-4276-B877-A48BD9D82821}" type="presParOf" srcId="{CC564A38-0ED0-4C84-AB44-58731A92A039}" destId="{8B287871-2891-42BB-AE4B-6F9736EA4A3E}" srcOrd="1" destOrd="0" presId="urn:microsoft.com/office/officeart/2005/8/layout/lProcess3"/>
    <dgm:cxn modelId="{D9495C33-904F-4ECB-AFA0-252C43226DA1}" type="presParOf" srcId="{CC564A38-0ED0-4C84-AB44-58731A92A039}" destId="{CAF0CD93-DDCF-482D-A92C-78A7902D8FE6}" srcOrd="2" destOrd="0" presId="urn:microsoft.com/office/officeart/2005/8/layout/lProcess3"/>
    <dgm:cxn modelId="{D4E648B4-CE50-4AF2-B55E-CA8226D9DFD8}" type="presParOf" srcId="{CC564A38-0ED0-4C84-AB44-58731A92A039}" destId="{F26AFD36-433C-4A5D-A020-88D76CD69CD5}" srcOrd="3" destOrd="0" presId="urn:microsoft.com/office/officeart/2005/8/layout/lProcess3"/>
    <dgm:cxn modelId="{3788275A-EFB6-465B-B123-A9872EC231F9}" type="presParOf" srcId="{CC564A38-0ED0-4C84-AB44-58731A92A039}" destId="{26F89875-D355-4CED-81EE-593756051149}" srcOrd="4" destOrd="0" presId="urn:microsoft.com/office/officeart/2005/8/layout/lProcess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9ED0D0-41FF-4519-84EF-F4BD563A1D6F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EB70CC1B-B5EE-4436-BF07-ED07DB0B16D3}">
      <dgm:prSet phldrT="[Текст]" custT="1"/>
      <dgm:spPr/>
      <dgm:t>
        <a:bodyPr/>
        <a:lstStyle/>
        <a:p>
          <a:r>
            <a:rPr lang="ru-RU" sz="1100" dirty="0" smtClean="0"/>
            <a:t>Ресурсосбережение, сокращение объёма образования отходов при строительстве и эксплуатации автомобильных дорог</a:t>
          </a:r>
          <a:endParaRPr lang="ru-RU" sz="1100" dirty="0"/>
        </a:p>
      </dgm:t>
    </dgm:pt>
    <dgm:pt modelId="{8443AC3F-1418-406C-85C1-D2DD660744D6}" type="parTrans" cxnId="{86C92F68-BEBD-4EEA-AF8B-EFA8F5401609}">
      <dgm:prSet/>
      <dgm:spPr/>
      <dgm:t>
        <a:bodyPr/>
        <a:lstStyle/>
        <a:p>
          <a:endParaRPr lang="ru-RU" sz="1100"/>
        </a:p>
      </dgm:t>
    </dgm:pt>
    <dgm:pt modelId="{373DD3AC-EBF4-4B3A-9C87-F2DFFE7DEE7C}" type="sibTrans" cxnId="{86C92F68-BEBD-4EEA-AF8B-EFA8F5401609}">
      <dgm:prSet/>
      <dgm:spPr/>
      <dgm:t>
        <a:bodyPr/>
        <a:lstStyle/>
        <a:p>
          <a:endParaRPr lang="ru-RU" sz="1100"/>
        </a:p>
      </dgm:t>
    </dgm:pt>
    <dgm:pt modelId="{05C16439-152F-4A19-97FB-A825BAD49650}">
      <dgm:prSet phldrT="[Текст]" custT="1"/>
      <dgm:spPr/>
      <dgm:t>
        <a:bodyPr/>
        <a:lstStyle/>
        <a:p>
          <a:r>
            <a:rPr lang="ru-RU" sz="1100" dirty="0" smtClean="0"/>
            <a:t>Внедрение цифровых технологий сбора и анализа информации о загрязнении окружающей среды</a:t>
          </a:r>
        </a:p>
      </dgm:t>
    </dgm:pt>
    <dgm:pt modelId="{410CB7F1-3EF4-484F-86D5-D60BBD326352}" type="parTrans" cxnId="{663E1776-EBBF-493F-A803-E71301A0E1F5}">
      <dgm:prSet/>
      <dgm:spPr/>
      <dgm:t>
        <a:bodyPr/>
        <a:lstStyle/>
        <a:p>
          <a:endParaRPr lang="ru-RU" sz="1100"/>
        </a:p>
      </dgm:t>
    </dgm:pt>
    <dgm:pt modelId="{E1F7547A-454A-4DBC-AD25-71D735CE0253}" type="sibTrans" cxnId="{663E1776-EBBF-493F-A803-E71301A0E1F5}">
      <dgm:prSet/>
      <dgm:spPr/>
      <dgm:t>
        <a:bodyPr/>
        <a:lstStyle/>
        <a:p>
          <a:endParaRPr lang="ru-RU" sz="1100"/>
        </a:p>
      </dgm:t>
    </dgm:pt>
    <dgm:pt modelId="{C8326F05-EA55-4091-8B58-4230CA4ADE9E}">
      <dgm:prSet phldrT="[Текст]" custT="1"/>
      <dgm:spPr/>
      <dgm:t>
        <a:bodyPr/>
        <a:lstStyle/>
        <a:p>
          <a:r>
            <a:rPr lang="ru-RU" sz="1100" dirty="0" smtClean="0"/>
            <a:t>Энергосбережение при строительстве и эксплуатации автомобильных дорог</a:t>
          </a:r>
          <a:endParaRPr lang="ru-RU" sz="1100" dirty="0"/>
        </a:p>
      </dgm:t>
    </dgm:pt>
    <dgm:pt modelId="{3A3B31F5-5172-4C78-97AF-68782FA279FF}" type="parTrans" cxnId="{5A89FEAC-B039-4313-A3F5-10377A909BE0}">
      <dgm:prSet/>
      <dgm:spPr/>
      <dgm:t>
        <a:bodyPr/>
        <a:lstStyle/>
        <a:p>
          <a:endParaRPr lang="ru-RU" sz="1100"/>
        </a:p>
      </dgm:t>
    </dgm:pt>
    <dgm:pt modelId="{8FA826B7-B598-46AC-9F62-C442CE12FEE6}" type="sibTrans" cxnId="{5A89FEAC-B039-4313-A3F5-10377A909BE0}">
      <dgm:prSet/>
      <dgm:spPr/>
      <dgm:t>
        <a:bodyPr/>
        <a:lstStyle/>
        <a:p>
          <a:endParaRPr lang="ru-RU" sz="1100"/>
        </a:p>
      </dgm:t>
    </dgm:pt>
    <dgm:pt modelId="{21956925-2DEA-4FC7-B229-0AF359A75E11}">
      <dgm:prSet phldrT="[Текст]" custT="1"/>
      <dgm:spPr/>
      <dgm:t>
        <a:bodyPr/>
        <a:lstStyle/>
        <a:p>
          <a:r>
            <a:rPr lang="ru-RU" sz="1100" dirty="0" smtClean="0"/>
            <a:t>Снижение выбросов загрязняющих веществ в атмосферный воздух, очистка сточных вод</a:t>
          </a:r>
          <a:endParaRPr lang="ru-RU" sz="1100" dirty="0"/>
        </a:p>
      </dgm:t>
    </dgm:pt>
    <dgm:pt modelId="{284B4EA0-7B6C-4069-A5F2-41EF2AD5A365}" type="parTrans" cxnId="{160B72D9-63A9-4ED7-87E8-75BB528BECD1}">
      <dgm:prSet/>
      <dgm:spPr/>
      <dgm:t>
        <a:bodyPr/>
        <a:lstStyle/>
        <a:p>
          <a:endParaRPr lang="ru-RU" sz="1100"/>
        </a:p>
      </dgm:t>
    </dgm:pt>
    <dgm:pt modelId="{40550C7C-4AEC-4137-B643-F523334FB128}" type="sibTrans" cxnId="{160B72D9-63A9-4ED7-87E8-75BB528BECD1}">
      <dgm:prSet/>
      <dgm:spPr/>
      <dgm:t>
        <a:bodyPr/>
        <a:lstStyle/>
        <a:p>
          <a:endParaRPr lang="ru-RU" sz="1100"/>
        </a:p>
      </dgm:t>
    </dgm:pt>
    <dgm:pt modelId="{F429FD3D-D676-4A41-8090-65CA56CF494A}">
      <dgm:prSet phldrT="[Текст]" custT="1"/>
      <dgm:spPr/>
      <dgm:t>
        <a:bodyPr/>
        <a:lstStyle/>
        <a:p>
          <a:r>
            <a:rPr lang="ru-RU" sz="1100" dirty="0" smtClean="0"/>
            <a:t>Применение конструкций с повышенными сроками службы и экологическими характеристиками, в </a:t>
          </a:r>
          <a:r>
            <a:rPr lang="ru-RU" sz="1100" dirty="0" err="1" smtClean="0"/>
            <a:t>т.ч</a:t>
          </a:r>
          <a:r>
            <a:rPr lang="ru-RU" sz="1100" dirty="0" smtClean="0"/>
            <a:t>. композитных материалов </a:t>
          </a:r>
          <a:endParaRPr lang="ru-RU" sz="1100" dirty="0"/>
        </a:p>
      </dgm:t>
    </dgm:pt>
    <dgm:pt modelId="{EA5F9170-22C7-4EF3-90BB-F8B47CAB3989}" type="parTrans" cxnId="{EB90EAF8-F944-4B4E-80B6-7BAA4EB50E8A}">
      <dgm:prSet/>
      <dgm:spPr/>
      <dgm:t>
        <a:bodyPr/>
        <a:lstStyle/>
        <a:p>
          <a:endParaRPr lang="ru-RU" sz="1100"/>
        </a:p>
      </dgm:t>
    </dgm:pt>
    <dgm:pt modelId="{5D009118-207A-4DB4-978B-259F85B16D51}" type="sibTrans" cxnId="{EB90EAF8-F944-4B4E-80B6-7BAA4EB50E8A}">
      <dgm:prSet/>
      <dgm:spPr/>
      <dgm:t>
        <a:bodyPr/>
        <a:lstStyle/>
        <a:p>
          <a:endParaRPr lang="ru-RU" sz="1100"/>
        </a:p>
      </dgm:t>
    </dgm:pt>
    <dgm:pt modelId="{9A2A69A9-8A74-44D5-988E-4BC04E08554C}" type="pres">
      <dgm:prSet presAssocID="{AE9ED0D0-41FF-4519-84EF-F4BD563A1D6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605B0D4-1572-4E42-ACA5-AAE366D091CD}" type="pres">
      <dgm:prSet presAssocID="{AE9ED0D0-41FF-4519-84EF-F4BD563A1D6F}" presName="Name1" presStyleCnt="0"/>
      <dgm:spPr/>
      <dgm:t>
        <a:bodyPr/>
        <a:lstStyle/>
        <a:p>
          <a:endParaRPr lang="ru-RU"/>
        </a:p>
      </dgm:t>
    </dgm:pt>
    <dgm:pt modelId="{0366399D-83F0-45F3-BA5D-D57A75227747}" type="pres">
      <dgm:prSet presAssocID="{AE9ED0D0-41FF-4519-84EF-F4BD563A1D6F}" presName="cycle" presStyleCnt="0"/>
      <dgm:spPr/>
      <dgm:t>
        <a:bodyPr/>
        <a:lstStyle/>
        <a:p>
          <a:endParaRPr lang="ru-RU"/>
        </a:p>
      </dgm:t>
    </dgm:pt>
    <dgm:pt modelId="{356C6277-428C-4E09-81BF-33008727B9E4}" type="pres">
      <dgm:prSet presAssocID="{AE9ED0D0-41FF-4519-84EF-F4BD563A1D6F}" presName="srcNode" presStyleLbl="node1" presStyleIdx="0" presStyleCnt="5"/>
      <dgm:spPr/>
      <dgm:t>
        <a:bodyPr/>
        <a:lstStyle/>
        <a:p>
          <a:endParaRPr lang="ru-RU"/>
        </a:p>
      </dgm:t>
    </dgm:pt>
    <dgm:pt modelId="{44FC570E-2BFE-4DA4-9048-616DE6BC7CF1}" type="pres">
      <dgm:prSet presAssocID="{AE9ED0D0-41FF-4519-84EF-F4BD563A1D6F}" presName="conn" presStyleLbl="parChTrans1D2" presStyleIdx="0" presStyleCnt="1"/>
      <dgm:spPr/>
      <dgm:t>
        <a:bodyPr/>
        <a:lstStyle/>
        <a:p>
          <a:endParaRPr lang="ru-RU"/>
        </a:p>
      </dgm:t>
    </dgm:pt>
    <dgm:pt modelId="{42A2CC93-288D-4C77-B020-DFA9987F0AA6}" type="pres">
      <dgm:prSet presAssocID="{AE9ED0D0-41FF-4519-84EF-F4BD563A1D6F}" presName="extraNode" presStyleLbl="node1" presStyleIdx="0" presStyleCnt="5"/>
      <dgm:spPr/>
      <dgm:t>
        <a:bodyPr/>
        <a:lstStyle/>
        <a:p>
          <a:endParaRPr lang="ru-RU"/>
        </a:p>
      </dgm:t>
    </dgm:pt>
    <dgm:pt modelId="{D4511CA1-E6B3-4863-A0C0-14792E030934}" type="pres">
      <dgm:prSet presAssocID="{AE9ED0D0-41FF-4519-84EF-F4BD563A1D6F}" presName="dstNode" presStyleLbl="node1" presStyleIdx="0" presStyleCnt="5"/>
      <dgm:spPr/>
      <dgm:t>
        <a:bodyPr/>
        <a:lstStyle/>
        <a:p>
          <a:endParaRPr lang="ru-RU"/>
        </a:p>
      </dgm:t>
    </dgm:pt>
    <dgm:pt modelId="{60831C0B-7BF4-4364-9101-F93489F8DCAB}" type="pres">
      <dgm:prSet presAssocID="{EB70CC1B-B5EE-4436-BF07-ED07DB0B16D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0911D-A7AE-4E54-ABCD-104F04B68F4A}" type="pres">
      <dgm:prSet presAssocID="{EB70CC1B-B5EE-4436-BF07-ED07DB0B16D3}" presName="accent_1" presStyleCnt="0"/>
      <dgm:spPr/>
      <dgm:t>
        <a:bodyPr/>
        <a:lstStyle/>
        <a:p>
          <a:endParaRPr lang="ru-RU"/>
        </a:p>
      </dgm:t>
    </dgm:pt>
    <dgm:pt modelId="{2E269363-C7DC-4633-B970-A0E4E0DD57E6}" type="pres">
      <dgm:prSet presAssocID="{EB70CC1B-B5EE-4436-BF07-ED07DB0B16D3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2DE69A82-E7AB-4AB1-AF3C-B1CA60B872A5}" type="pres">
      <dgm:prSet presAssocID="{C8326F05-EA55-4091-8B58-4230CA4ADE9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D6A3A-B69A-416B-90D6-21989729C167}" type="pres">
      <dgm:prSet presAssocID="{C8326F05-EA55-4091-8B58-4230CA4ADE9E}" presName="accent_2" presStyleCnt="0"/>
      <dgm:spPr/>
      <dgm:t>
        <a:bodyPr/>
        <a:lstStyle/>
        <a:p>
          <a:endParaRPr lang="ru-RU"/>
        </a:p>
      </dgm:t>
    </dgm:pt>
    <dgm:pt modelId="{42869397-0EB8-414F-B3E0-8B63633CBE8E}" type="pres">
      <dgm:prSet presAssocID="{C8326F05-EA55-4091-8B58-4230CA4ADE9E}" presName="accentRepeatNode" presStyleLbl="solidFgAcc1" presStyleIdx="1" presStyleCnt="5"/>
      <dgm:spPr/>
      <dgm:t>
        <a:bodyPr/>
        <a:lstStyle/>
        <a:p>
          <a:endParaRPr lang="ru-RU"/>
        </a:p>
      </dgm:t>
    </dgm:pt>
    <dgm:pt modelId="{02B17328-B243-4EE9-BAE1-323AFF719EDD}" type="pres">
      <dgm:prSet presAssocID="{21956925-2DEA-4FC7-B229-0AF359A75E1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0E6A2E-BDF2-4E8D-8601-D1E39718BDBE}" type="pres">
      <dgm:prSet presAssocID="{21956925-2DEA-4FC7-B229-0AF359A75E11}" presName="accent_3" presStyleCnt="0"/>
      <dgm:spPr/>
      <dgm:t>
        <a:bodyPr/>
        <a:lstStyle/>
        <a:p>
          <a:endParaRPr lang="ru-RU"/>
        </a:p>
      </dgm:t>
    </dgm:pt>
    <dgm:pt modelId="{DCB60B91-7BEF-4D10-81EC-749599358306}" type="pres">
      <dgm:prSet presAssocID="{21956925-2DEA-4FC7-B229-0AF359A75E11}" presName="accentRepeatNode" presStyleLbl="solidFgAcc1" presStyleIdx="2" presStyleCnt="5"/>
      <dgm:spPr/>
      <dgm:t>
        <a:bodyPr/>
        <a:lstStyle/>
        <a:p>
          <a:endParaRPr lang="ru-RU"/>
        </a:p>
      </dgm:t>
    </dgm:pt>
    <dgm:pt modelId="{DD49ADC5-AB3C-42B7-8AAA-2DCF5C459CF7}" type="pres">
      <dgm:prSet presAssocID="{F429FD3D-D676-4A41-8090-65CA56CF494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425DE-6F31-4F6E-A0DC-41133BCDD30F}" type="pres">
      <dgm:prSet presAssocID="{F429FD3D-D676-4A41-8090-65CA56CF494A}" presName="accent_4" presStyleCnt="0"/>
      <dgm:spPr/>
      <dgm:t>
        <a:bodyPr/>
        <a:lstStyle/>
        <a:p>
          <a:endParaRPr lang="ru-RU"/>
        </a:p>
      </dgm:t>
    </dgm:pt>
    <dgm:pt modelId="{EE52AC8E-8833-491B-BAC1-DF6F98080AB2}" type="pres">
      <dgm:prSet presAssocID="{F429FD3D-D676-4A41-8090-65CA56CF494A}" presName="accentRepeatNode" presStyleLbl="solidFgAcc1" presStyleIdx="3" presStyleCnt="5"/>
      <dgm:spPr/>
      <dgm:t>
        <a:bodyPr/>
        <a:lstStyle/>
        <a:p>
          <a:endParaRPr lang="ru-RU"/>
        </a:p>
      </dgm:t>
    </dgm:pt>
    <dgm:pt modelId="{FB5B400E-3F23-435F-B1E3-965A88FC2C2D}" type="pres">
      <dgm:prSet presAssocID="{05C16439-152F-4A19-97FB-A825BAD4965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97CF6-6BB6-4D13-BD44-E11FF893E9FB}" type="pres">
      <dgm:prSet presAssocID="{05C16439-152F-4A19-97FB-A825BAD49650}" presName="accent_5" presStyleCnt="0"/>
      <dgm:spPr/>
      <dgm:t>
        <a:bodyPr/>
        <a:lstStyle/>
        <a:p>
          <a:endParaRPr lang="ru-RU"/>
        </a:p>
      </dgm:t>
    </dgm:pt>
    <dgm:pt modelId="{913A3452-EDF3-459A-9E1C-361F465DEB8C}" type="pres">
      <dgm:prSet presAssocID="{05C16439-152F-4A19-97FB-A825BAD49650}" presName="accentRepeatNode" presStyleLbl="solidFgAcc1" presStyleIdx="4" presStyleCnt="5"/>
      <dgm:spPr/>
      <dgm:t>
        <a:bodyPr/>
        <a:lstStyle/>
        <a:p>
          <a:endParaRPr lang="ru-RU"/>
        </a:p>
      </dgm:t>
    </dgm:pt>
  </dgm:ptLst>
  <dgm:cxnLst>
    <dgm:cxn modelId="{26B9FD1B-790E-42B1-A120-1A2E8D801DD0}" type="presOf" srcId="{EB70CC1B-B5EE-4436-BF07-ED07DB0B16D3}" destId="{60831C0B-7BF4-4364-9101-F93489F8DCAB}" srcOrd="0" destOrd="0" presId="urn:microsoft.com/office/officeart/2008/layout/VerticalCurvedList"/>
    <dgm:cxn modelId="{39E76A58-CA08-44EA-B451-024D55801623}" type="presOf" srcId="{373DD3AC-EBF4-4B3A-9C87-F2DFFE7DEE7C}" destId="{44FC570E-2BFE-4DA4-9048-616DE6BC7CF1}" srcOrd="0" destOrd="0" presId="urn:microsoft.com/office/officeart/2008/layout/VerticalCurvedList"/>
    <dgm:cxn modelId="{86C92F68-BEBD-4EEA-AF8B-EFA8F5401609}" srcId="{AE9ED0D0-41FF-4519-84EF-F4BD563A1D6F}" destId="{EB70CC1B-B5EE-4436-BF07-ED07DB0B16D3}" srcOrd="0" destOrd="0" parTransId="{8443AC3F-1418-406C-85C1-D2DD660744D6}" sibTransId="{373DD3AC-EBF4-4B3A-9C87-F2DFFE7DEE7C}"/>
    <dgm:cxn modelId="{5A89FEAC-B039-4313-A3F5-10377A909BE0}" srcId="{AE9ED0D0-41FF-4519-84EF-F4BD563A1D6F}" destId="{C8326F05-EA55-4091-8B58-4230CA4ADE9E}" srcOrd="1" destOrd="0" parTransId="{3A3B31F5-5172-4C78-97AF-68782FA279FF}" sibTransId="{8FA826B7-B598-46AC-9F62-C442CE12FEE6}"/>
    <dgm:cxn modelId="{663E1776-EBBF-493F-A803-E71301A0E1F5}" srcId="{AE9ED0D0-41FF-4519-84EF-F4BD563A1D6F}" destId="{05C16439-152F-4A19-97FB-A825BAD49650}" srcOrd="4" destOrd="0" parTransId="{410CB7F1-3EF4-484F-86D5-D60BBD326352}" sibTransId="{E1F7547A-454A-4DBC-AD25-71D735CE0253}"/>
    <dgm:cxn modelId="{EB90EAF8-F944-4B4E-80B6-7BAA4EB50E8A}" srcId="{AE9ED0D0-41FF-4519-84EF-F4BD563A1D6F}" destId="{F429FD3D-D676-4A41-8090-65CA56CF494A}" srcOrd="3" destOrd="0" parTransId="{EA5F9170-22C7-4EF3-90BB-F8B47CAB3989}" sibTransId="{5D009118-207A-4DB4-978B-259F85B16D51}"/>
    <dgm:cxn modelId="{160B72D9-63A9-4ED7-87E8-75BB528BECD1}" srcId="{AE9ED0D0-41FF-4519-84EF-F4BD563A1D6F}" destId="{21956925-2DEA-4FC7-B229-0AF359A75E11}" srcOrd="2" destOrd="0" parTransId="{284B4EA0-7B6C-4069-A5F2-41EF2AD5A365}" sibTransId="{40550C7C-4AEC-4137-B643-F523334FB128}"/>
    <dgm:cxn modelId="{E2698BC1-2FFF-4E17-B097-968234F560C8}" type="presOf" srcId="{05C16439-152F-4A19-97FB-A825BAD49650}" destId="{FB5B400E-3F23-435F-B1E3-965A88FC2C2D}" srcOrd="0" destOrd="0" presId="urn:microsoft.com/office/officeart/2008/layout/VerticalCurvedList"/>
    <dgm:cxn modelId="{2F2F1383-581C-4A71-9AF1-C358C792B79A}" type="presOf" srcId="{F429FD3D-D676-4A41-8090-65CA56CF494A}" destId="{DD49ADC5-AB3C-42B7-8AAA-2DCF5C459CF7}" srcOrd="0" destOrd="0" presId="urn:microsoft.com/office/officeart/2008/layout/VerticalCurvedList"/>
    <dgm:cxn modelId="{03D9A8D6-BC98-46AF-BF6F-F323E9B60745}" type="presOf" srcId="{C8326F05-EA55-4091-8B58-4230CA4ADE9E}" destId="{2DE69A82-E7AB-4AB1-AF3C-B1CA60B872A5}" srcOrd="0" destOrd="0" presId="urn:microsoft.com/office/officeart/2008/layout/VerticalCurvedList"/>
    <dgm:cxn modelId="{F63989CB-9691-4C84-AB33-063EFA83BF47}" type="presOf" srcId="{21956925-2DEA-4FC7-B229-0AF359A75E11}" destId="{02B17328-B243-4EE9-BAE1-323AFF719EDD}" srcOrd="0" destOrd="0" presId="urn:microsoft.com/office/officeart/2008/layout/VerticalCurvedList"/>
    <dgm:cxn modelId="{E17E1D3E-5761-4F5A-A699-D951F3C59CDE}" type="presOf" srcId="{AE9ED0D0-41FF-4519-84EF-F4BD563A1D6F}" destId="{9A2A69A9-8A74-44D5-988E-4BC04E08554C}" srcOrd="0" destOrd="0" presId="urn:microsoft.com/office/officeart/2008/layout/VerticalCurvedList"/>
    <dgm:cxn modelId="{3ECBE59E-9F65-4DBD-8C25-9C58B8E19DD1}" type="presParOf" srcId="{9A2A69A9-8A74-44D5-988E-4BC04E08554C}" destId="{6605B0D4-1572-4E42-ACA5-AAE366D091CD}" srcOrd="0" destOrd="0" presId="urn:microsoft.com/office/officeart/2008/layout/VerticalCurvedList"/>
    <dgm:cxn modelId="{CB4BA9A7-AE27-476B-A4EF-29DDAF87D8FA}" type="presParOf" srcId="{6605B0D4-1572-4E42-ACA5-AAE366D091CD}" destId="{0366399D-83F0-45F3-BA5D-D57A75227747}" srcOrd="0" destOrd="0" presId="urn:microsoft.com/office/officeart/2008/layout/VerticalCurvedList"/>
    <dgm:cxn modelId="{BB2F3A5B-5622-4244-A3BF-F6BB2FB0F602}" type="presParOf" srcId="{0366399D-83F0-45F3-BA5D-D57A75227747}" destId="{356C6277-428C-4E09-81BF-33008727B9E4}" srcOrd="0" destOrd="0" presId="urn:microsoft.com/office/officeart/2008/layout/VerticalCurvedList"/>
    <dgm:cxn modelId="{28A4E41D-B7DF-4DF3-B35E-6AF5FC46F97A}" type="presParOf" srcId="{0366399D-83F0-45F3-BA5D-D57A75227747}" destId="{44FC570E-2BFE-4DA4-9048-616DE6BC7CF1}" srcOrd="1" destOrd="0" presId="urn:microsoft.com/office/officeart/2008/layout/VerticalCurvedList"/>
    <dgm:cxn modelId="{730B748C-2000-4A39-994F-19E5A54BC074}" type="presParOf" srcId="{0366399D-83F0-45F3-BA5D-D57A75227747}" destId="{42A2CC93-288D-4C77-B020-DFA9987F0AA6}" srcOrd="2" destOrd="0" presId="urn:microsoft.com/office/officeart/2008/layout/VerticalCurvedList"/>
    <dgm:cxn modelId="{8D2AEB0B-2F32-41AB-B800-1ABA62300D2B}" type="presParOf" srcId="{0366399D-83F0-45F3-BA5D-D57A75227747}" destId="{D4511CA1-E6B3-4863-A0C0-14792E030934}" srcOrd="3" destOrd="0" presId="urn:microsoft.com/office/officeart/2008/layout/VerticalCurvedList"/>
    <dgm:cxn modelId="{6104D90B-CA8C-4616-9494-C17AC22DDF26}" type="presParOf" srcId="{6605B0D4-1572-4E42-ACA5-AAE366D091CD}" destId="{60831C0B-7BF4-4364-9101-F93489F8DCAB}" srcOrd="1" destOrd="0" presId="urn:microsoft.com/office/officeart/2008/layout/VerticalCurvedList"/>
    <dgm:cxn modelId="{FC7C306A-C329-477E-80F5-9E6B78ED34E8}" type="presParOf" srcId="{6605B0D4-1572-4E42-ACA5-AAE366D091CD}" destId="{CCA0911D-A7AE-4E54-ABCD-104F04B68F4A}" srcOrd="2" destOrd="0" presId="urn:microsoft.com/office/officeart/2008/layout/VerticalCurvedList"/>
    <dgm:cxn modelId="{7DE16D7F-12E6-443A-A4A0-DC9F29A7A622}" type="presParOf" srcId="{CCA0911D-A7AE-4E54-ABCD-104F04B68F4A}" destId="{2E269363-C7DC-4633-B970-A0E4E0DD57E6}" srcOrd="0" destOrd="0" presId="urn:microsoft.com/office/officeart/2008/layout/VerticalCurvedList"/>
    <dgm:cxn modelId="{1AA00891-66CC-4BC2-AD33-0D7EDF453F20}" type="presParOf" srcId="{6605B0D4-1572-4E42-ACA5-AAE366D091CD}" destId="{2DE69A82-E7AB-4AB1-AF3C-B1CA60B872A5}" srcOrd="3" destOrd="0" presId="urn:microsoft.com/office/officeart/2008/layout/VerticalCurvedList"/>
    <dgm:cxn modelId="{2281CC56-C5CF-46B2-8A15-C339DB414A74}" type="presParOf" srcId="{6605B0D4-1572-4E42-ACA5-AAE366D091CD}" destId="{A7AD6A3A-B69A-416B-90D6-21989729C167}" srcOrd="4" destOrd="0" presId="urn:microsoft.com/office/officeart/2008/layout/VerticalCurvedList"/>
    <dgm:cxn modelId="{50AB1D1D-B8E4-4674-AF39-78F3407437E0}" type="presParOf" srcId="{A7AD6A3A-B69A-416B-90D6-21989729C167}" destId="{42869397-0EB8-414F-B3E0-8B63633CBE8E}" srcOrd="0" destOrd="0" presId="urn:microsoft.com/office/officeart/2008/layout/VerticalCurvedList"/>
    <dgm:cxn modelId="{FA9F6D52-4FBE-4870-880E-09361799607C}" type="presParOf" srcId="{6605B0D4-1572-4E42-ACA5-AAE366D091CD}" destId="{02B17328-B243-4EE9-BAE1-323AFF719EDD}" srcOrd="5" destOrd="0" presId="urn:microsoft.com/office/officeart/2008/layout/VerticalCurvedList"/>
    <dgm:cxn modelId="{29F88968-F943-43EF-A6BD-E0F18591B942}" type="presParOf" srcId="{6605B0D4-1572-4E42-ACA5-AAE366D091CD}" destId="{990E6A2E-BDF2-4E8D-8601-D1E39718BDBE}" srcOrd="6" destOrd="0" presId="urn:microsoft.com/office/officeart/2008/layout/VerticalCurvedList"/>
    <dgm:cxn modelId="{6A6E8C3D-C7B1-4A8E-BC0C-398D49F95E8D}" type="presParOf" srcId="{990E6A2E-BDF2-4E8D-8601-D1E39718BDBE}" destId="{DCB60B91-7BEF-4D10-81EC-749599358306}" srcOrd="0" destOrd="0" presId="urn:microsoft.com/office/officeart/2008/layout/VerticalCurvedList"/>
    <dgm:cxn modelId="{4B727F62-2818-4501-A9A4-8B5CBB9646F3}" type="presParOf" srcId="{6605B0D4-1572-4E42-ACA5-AAE366D091CD}" destId="{DD49ADC5-AB3C-42B7-8AAA-2DCF5C459CF7}" srcOrd="7" destOrd="0" presId="urn:microsoft.com/office/officeart/2008/layout/VerticalCurvedList"/>
    <dgm:cxn modelId="{FCAB7338-9F3D-4ACD-9AA3-868B3E06F9F8}" type="presParOf" srcId="{6605B0D4-1572-4E42-ACA5-AAE366D091CD}" destId="{E69425DE-6F31-4F6E-A0DC-41133BCDD30F}" srcOrd="8" destOrd="0" presId="urn:microsoft.com/office/officeart/2008/layout/VerticalCurvedList"/>
    <dgm:cxn modelId="{40AD307C-49FB-43A5-AAFF-7409255C1722}" type="presParOf" srcId="{E69425DE-6F31-4F6E-A0DC-41133BCDD30F}" destId="{EE52AC8E-8833-491B-BAC1-DF6F98080AB2}" srcOrd="0" destOrd="0" presId="urn:microsoft.com/office/officeart/2008/layout/VerticalCurvedList"/>
    <dgm:cxn modelId="{0F9F3868-0AFA-4CA7-83CB-FA9E0318B20C}" type="presParOf" srcId="{6605B0D4-1572-4E42-ACA5-AAE366D091CD}" destId="{FB5B400E-3F23-435F-B1E3-965A88FC2C2D}" srcOrd="9" destOrd="0" presId="urn:microsoft.com/office/officeart/2008/layout/VerticalCurvedList"/>
    <dgm:cxn modelId="{DB604563-EBE6-4A97-A6AE-460281736D65}" type="presParOf" srcId="{6605B0D4-1572-4E42-ACA5-AAE366D091CD}" destId="{20F97CF6-6BB6-4D13-BD44-E11FF893E9FB}" srcOrd="10" destOrd="0" presId="urn:microsoft.com/office/officeart/2008/layout/VerticalCurvedList"/>
    <dgm:cxn modelId="{72CA4978-2203-4EB5-8FDB-FC310D87D037}" type="presParOf" srcId="{20F97CF6-6BB6-4D13-BD44-E11FF893E9FB}" destId="{913A3452-EDF3-459A-9E1C-361F465DEB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ED5062-28A4-4118-A77B-D235F9BEFF1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A8DFA4-BD10-4598-857D-99836398D5E6}">
      <dgm:prSet phldrT="[Текст]" custT="1"/>
      <dgm:spPr/>
      <dgm:t>
        <a:bodyPr/>
        <a:lstStyle/>
        <a:p>
          <a:r>
            <a:rPr lang="ru-RU" sz="1800" dirty="0" smtClean="0"/>
            <a:t>Переход на риск-ориентированные подходы</a:t>
          </a:r>
          <a:endParaRPr lang="ru-RU" sz="1800" dirty="0"/>
        </a:p>
      </dgm:t>
    </dgm:pt>
    <dgm:pt modelId="{AC66A4AE-04E4-403B-B649-F2224713315A}" type="parTrans" cxnId="{1C37CF83-D9EF-44E0-BB28-410588DE2414}">
      <dgm:prSet/>
      <dgm:spPr/>
      <dgm:t>
        <a:bodyPr/>
        <a:lstStyle/>
        <a:p>
          <a:endParaRPr lang="ru-RU" sz="1800"/>
        </a:p>
      </dgm:t>
    </dgm:pt>
    <dgm:pt modelId="{BCFCF4F2-9341-4579-9452-EA5DEF442428}" type="sibTrans" cxnId="{1C37CF83-D9EF-44E0-BB28-410588DE2414}">
      <dgm:prSet/>
      <dgm:spPr/>
      <dgm:t>
        <a:bodyPr/>
        <a:lstStyle/>
        <a:p>
          <a:endParaRPr lang="ru-RU" sz="1800"/>
        </a:p>
      </dgm:t>
    </dgm:pt>
    <dgm:pt modelId="{71F8402D-DF6C-4A58-907E-33B55AC87AC0}">
      <dgm:prSet phldrT="[Текст]" custT="1"/>
      <dgm:spPr>
        <a:solidFill>
          <a:schemeClr val="bg1">
            <a:lumMod val="95000"/>
            <a:alpha val="90000"/>
          </a:schemeClr>
        </a:solidFill>
      </dgm:spPr>
      <dgm:t>
        <a:bodyPr lIns="360000" rIns="360000"/>
        <a:lstStyle/>
        <a:p>
          <a:r>
            <a:rPr lang="ru-RU" sz="1800" dirty="0" smtClean="0"/>
            <a:t>ГОСТ Р 58137-2018 «Дороги автомобильные общего пользования. Руководство по оценке риска в течение жизненного цикла»</a:t>
          </a:r>
          <a:endParaRPr lang="ru-RU" sz="1800" dirty="0"/>
        </a:p>
      </dgm:t>
    </dgm:pt>
    <dgm:pt modelId="{489BF24A-C746-4378-BD5A-542829691D6D}" type="parTrans" cxnId="{532A59E8-E21C-41FC-A7A7-18F8A5E4F802}">
      <dgm:prSet/>
      <dgm:spPr/>
      <dgm:t>
        <a:bodyPr/>
        <a:lstStyle/>
        <a:p>
          <a:endParaRPr lang="ru-RU" sz="1800"/>
        </a:p>
      </dgm:t>
    </dgm:pt>
    <dgm:pt modelId="{6FB2A195-DA17-4F95-9D86-C416497E8495}" type="sibTrans" cxnId="{532A59E8-E21C-41FC-A7A7-18F8A5E4F802}">
      <dgm:prSet/>
      <dgm:spPr/>
      <dgm:t>
        <a:bodyPr/>
        <a:lstStyle/>
        <a:p>
          <a:endParaRPr lang="ru-RU" sz="1800"/>
        </a:p>
      </dgm:t>
    </dgm:pt>
    <dgm:pt modelId="{94B42952-CC5A-46EE-8A6C-D6A099236F80}">
      <dgm:prSet phldrT="[Текст]" custT="1"/>
      <dgm:spPr/>
      <dgm:t>
        <a:bodyPr/>
        <a:lstStyle/>
        <a:p>
          <a:r>
            <a:rPr lang="ru-RU" sz="1800" dirty="0" smtClean="0"/>
            <a:t>Комплексная оценка негативного воздействия автомобильных дорог на окружающую среду</a:t>
          </a:r>
          <a:endParaRPr lang="ru-RU" sz="1800" dirty="0"/>
        </a:p>
      </dgm:t>
    </dgm:pt>
    <dgm:pt modelId="{4CAB8029-DBE2-411E-AC95-30642CE54280}" type="parTrans" cxnId="{C8D02001-0849-4FE6-8D7F-BC1CA7A41B6B}">
      <dgm:prSet/>
      <dgm:spPr/>
      <dgm:t>
        <a:bodyPr/>
        <a:lstStyle/>
        <a:p>
          <a:endParaRPr lang="ru-RU" sz="1800"/>
        </a:p>
      </dgm:t>
    </dgm:pt>
    <dgm:pt modelId="{2B9B594F-34A4-4B39-A2D6-FF980BBFF8A1}" type="sibTrans" cxnId="{C8D02001-0849-4FE6-8D7F-BC1CA7A41B6B}">
      <dgm:prSet/>
      <dgm:spPr/>
      <dgm:t>
        <a:bodyPr/>
        <a:lstStyle/>
        <a:p>
          <a:endParaRPr lang="ru-RU" sz="1800"/>
        </a:p>
      </dgm:t>
    </dgm:pt>
    <dgm:pt modelId="{C6A03622-7AAE-48CD-9F76-2EB149BC8D3E}">
      <dgm:prSet phldrT="[Текст]" custT="1"/>
      <dgm:spPr>
        <a:solidFill>
          <a:schemeClr val="bg1">
            <a:lumMod val="95000"/>
            <a:alpha val="90000"/>
          </a:schemeClr>
        </a:solidFill>
      </dgm:spPr>
      <dgm:t>
        <a:bodyPr lIns="360000" rIns="360000"/>
        <a:lstStyle/>
        <a:p>
          <a:r>
            <a:rPr lang="ru-RU" sz="1800" dirty="0" smtClean="0"/>
            <a:t>Оценка эффективности акустических экранов на протяжении жизненного цикла</a:t>
          </a:r>
          <a:endParaRPr lang="ru-RU" sz="1800" dirty="0"/>
        </a:p>
      </dgm:t>
    </dgm:pt>
    <dgm:pt modelId="{0E300066-BF2B-416C-817C-AA1AE748E106}" type="parTrans" cxnId="{A167C8C5-F03D-4B52-BBFF-89423D71AAAA}">
      <dgm:prSet/>
      <dgm:spPr/>
      <dgm:t>
        <a:bodyPr/>
        <a:lstStyle/>
        <a:p>
          <a:endParaRPr lang="ru-RU" sz="1800"/>
        </a:p>
      </dgm:t>
    </dgm:pt>
    <dgm:pt modelId="{005AA92C-7015-42CE-A51C-7DAE1F63182C}" type="sibTrans" cxnId="{A167C8C5-F03D-4B52-BBFF-89423D71AAAA}">
      <dgm:prSet/>
      <dgm:spPr/>
      <dgm:t>
        <a:bodyPr/>
        <a:lstStyle/>
        <a:p>
          <a:endParaRPr lang="ru-RU" sz="1800"/>
        </a:p>
      </dgm:t>
    </dgm:pt>
    <dgm:pt modelId="{1F7A6928-C954-4F2E-B75B-5F547D484D68}">
      <dgm:prSet phldrT="[Текст]" custT="1"/>
      <dgm:spPr>
        <a:solidFill>
          <a:schemeClr val="bg1">
            <a:lumMod val="95000"/>
            <a:alpha val="90000"/>
          </a:schemeClr>
        </a:solidFill>
      </dgm:spPr>
      <dgm:t>
        <a:bodyPr lIns="360000" rIns="360000"/>
        <a:lstStyle/>
        <a:p>
          <a:r>
            <a:rPr lang="ru-RU" sz="1800" dirty="0" smtClean="0"/>
            <a:t>Оценка объемов образования отходов при строительстве</a:t>
          </a:r>
          <a:endParaRPr lang="ru-RU" sz="1800" dirty="0"/>
        </a:p>
      </dgm:t>
    </dgm:pt>
    <dgm:pt modelId="{4AF32847-ADA2-4DD8-8E67-A78C3310756E}" type="parTrans" cxnId="{F8FB5FC0-ACE1-4C24-8708-A3DC6DBBBADD}">
      <dgm:prSet/>
      <dgm:spPr/>
      <dgm:t>
        <a:bodyPr/>
        <a:lstStyle/>
        <a:p>
          <a:endParaRPr lang="ru-RU" sz="1800"/>
        </a:p>
      </dgm:t>
    </dgm:pt>
    <dgm:pt modelId="{03A94F71-B08E-4D4B-A981-0AF7710F7BE5}" type="sibTrans" cxnId="{F8FB5FC0-ACE1-4C24-8708-A3DC6DBBBADD}">
      <dgm:prSet/>
      <dgm:spPr/>
      <dgm:t>
        <a:bodyPr/>
        <a:lstStyle/>
        <a:p>
          <a:endParaRPr lang="ru-RU" sz="1800"/>
        </a:p>
      </dgm:t>
    </dgm:pt>
    <dgm:pt modelId="{9633A5C3-5349-4A39-B8B1-AEF7ED3FCC21}">
      <dgm:prSet phldrT="[Текст]" custT="1"/>
      <dgm:spPr/>
      <dgm:t>
        <a:bodyPr/>
        <a:lstStyle/>
        <a:p>
          <a:r>
            <a:rPr lang="ru-RU" sz="1800" dirty="0" smtClean="0"/>
            <a:t>Обеспечение доступности автомобильных дорог</a:t>
          </a:r>
          <a:endParaRPr lang="ru-RU" sz="1800" dirty="0"/>
        </a:p>
      </dgm:t>
    </dgm:pt>
    <dgm:pt modelId="{A676E943-B67F-4B18-B17D-1488123A090F}" type="parTrans" cxnId="{703A4624-5F1A-46D5-928C-D4E1664E5BC7}">
      <dgm:prSet/>
      <dgm:spPr/>
      <dgm:t>
        <a:bodyPr/>
        <a:lstStyle/>
        <a:p>
          <a:endParaRPr lang="ru-RU" sz="1800"/>
        </a:p>
      </dgm:t>
    </dgm:pt>
    <dgm:pt modelId="{7C613E9D-31F3-4771-88B4-80B0BAF529B2}" type="sibTrans" cxnId="{703A4624-5F1A-46D5-928C-D4E1664E5BC7}">
      <dgm:prSet/>
      <dgm:spPr/>
      <dgm:t>
        <a:bodyPr/>
        <a:lstStyle/>
        <a:p>
          <a:endParaRPr lang="ru-RU" sz="1800"/>
        </a:p>
      </dgm:t>
    </dgm:pt>
    <dgm:pt modelId="{6412E919-6B7A-4ADC-B2AB-A8CC4FE4F089}">
      <dgm:prSet custT="1"/>
      <dgm:spPr>
        <a:solidFill>
          <a:schemeClr val="bg1">
            <a:lumMod val="95000"/>
            <a:alpha val="90000"/>
          </a:schemeClr>
        </a:solidFill>
      </dgm:spPr>
      <dgm:t>
        <a:bodyPr lIns="360000" rIns="360000"/>
        <a:lstStyle/>
        <a:p>
          <a:r>
            <a:rPr lang="ru-RU" sz="1800" dirty="0" smtClean="0"/>
            <a:t>Проведение обследования автомобильных дорог на предмет доступности для маломобильных групп населения</a:t>
          </a:r>
          <a:endParaRPr lang="ru-RU" sz="1800" dirty="0"/>
        </a:p>
      </dgm:t>
    </dgm:pt>
    <dgm:pt modelId="{C5882046-9DD2-46E1-9D8B-48D2B9B94D84}" type="sibTrans" cxnId="{A1E31350-D8B4-49EA-966D-05435F38F778}">
      <dgm:prSet/>
      <dgm:spPr/>
      <dgm:t>
        <a:bodyPr/>
        <a:lstStyle/>
        <a:p>
          <a:endParaRPr lang="ru-RU" sz="1800"/>
        </a:p>
      </dgm:t>
    </dgm:pt>
    <dgm:pt modelId="{C74DB480-E292-40C6-9C36-A17CFF5D3543}" type="parTrans" cxnId="{A1E31350-D8B4-49EA-966D-05435F38F778}">
      <dgm:prSet/>
      <dgm:spPr/>
      <dgm:t>
        <a:bodyPr/>
        <a:lstStyle/>
        <a:p>
          <a:endParaRPr lang="ru-RU" sz="1800"/>
        </a:p>
      </dgm:t>
    </dgm:pt>
    <dgm:pt modelId="{81E82FEE-FEFB-4C43-B957-69BE811DBE94}">
      <dgm:prSet custT="1"/>
      <dgm:spPr>
        <a:solidFill>
          <a:schemeClr val="bg1">
            <a:lumMod val="95000"/>
            <a:alpha val="90000"/>
          </a:schemeClr>
        </a:solidFill>
      </dgm:spPr>
      <dgm:t>
        <a:bodyPr lIns="360000" rIns="360000"/>
        <a:lstStyle/>
        <a:p>
          <a:r>
            <a:rPr lang="ru-RU" sz="1800" dirty="0" smtClean="0"/>
            <a:t>Разработка ГОСТ Р «Дороги автомобильные общего пользования. Требования к обеспечению безбарьерной среды для маломобильных групп населения»</a:t>
          </a:r>
          <a:endParaRPr lang="ru-RU" sz="1800" dirty="0"/>
        </a:p>
      </dgm:t>
    </dgm:pt>
    <dgm:pt modelId="{02D2A9AA-1472-43BF-9F7A-82A1588DB9F7}" type="sibTrans" cxnId="{1D4F7292-DD9B-4C57-A575-2B61425EE6F1}">
      <dgm:prSet/>
      <dgm:spPr/>
      <dgm:t>
        <a:bodyPr/>
        <a:lstStyle/>
        <a:p>
          <a:endParaRPr lang="ru-RU" sz="1800"/>
        </a:p>
      </dgm:t>
    </dgm:pt>
    <dgm:pt modelId="{79D31B7B-7D77-47EA-A88F-61A2976F13A4}" type="parTrans" cxnId="{1D4F7292-DD9B-4C57-A575-2B61425EE6F1}">
      <dgm:prSet/>
      <dgm:spPr/>
      <dgm:t>
        <a:bodyPr/>
        <a:lstStyle/>
        <a:p>
          <a:endParaRPr lang="ru-RU" sz="1800"/>
        </a:p>
      </dgm:t>
    </dgm:pt>
    <dgm:pt modelId="{FBB4B0C6-E9C0-4D1B-A7A4-9F300BEA9FE7}" type="pres">
      <dgm:prSet presAssocID="{AFED5062-28A4-4118-A77B-D235F9BEFF1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3DE357-B06E-455C-BCA9-21F3F347057C}" type="pres">
      <dgm:prSet presAssocID="{E9A8DFA4-BD10-4598-857D-99836398D5E6}" presName="parentLin" presStyleCnt="0"/>
      <dgm:spPr/>
    </dgm:pt>
    <dgm:pt modelId="{6A39A6F3-9D53-451C-9E66-B5FE04BE6530}" type="pres">
      <dgm:prSet presAssocID="{E9A8DFA4-BD10-4598-857D-99836398D5E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EC6476D-BED6-4A48-A64D-899E111567E1}" type="pres">
      <dgm:prSet presAssocID="{E9A8DFA4-BD10-4598-857D-99836398D5E6}" presName="parentText" presStyleLbl="node1" presStyleIdx="0" presStyleCnt="3" custScaleY="1205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4EB6D-23B8-498D-A726-7BDD3A10CD25}" type="pres">
      <dgm:prSet presAssocID="{E9A8DFA4-BD10-4598-857D-99836398D5E6}" presName="negativeSpace" presStyleCnt="0"/>
      <dgm:spPr/>
    </dgm:pt>
    <dgm:pt modelId="{B7CE824A-A9A4-4A72-9C89-D83D6B39C7FB}" type="pres">
      <dgm:prSet presAssocID="{E9A8DFA4-BD10-4598-857D-99836398D5E6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B68BE-42AB-43B3-85B6-4606596BBD04}" type="pres">
      <dgm:prSet presAssocID="{BCFCF4F2-9341-4579-9452-EA5DEF442428}" presName="spaceBetweenRectangles" presStyleCnt="0"/>
      <dgm:spPr/>
    </dgm:pt>
    <dgm:pt modelId="{0A630AB5-B744-4A6B-A455-5136034512D9}" type="pres">
      <dgm:prSet presAssocID="{94B42952-CC5A-46EE-8A6C-D6A099236F80}" presName="parentLin" presStyleCnt="0"/>
      <dgm:spPr/>
    </dgm:pt>
    <dgm:pt modelId="{09FE3AFC-9C02-4968-BF7C-11985DD74425}" type="pres">
      <dgm:prSet presAssocID="{94B42952-CC5A-46EE-8A6C-D6A099236F8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8C4222D-DBE7-4FED-9C8C-B57E382EBA3D}" type="pres">
      <dgm:prSet presAssocID="{94B42952-CC5A-46EE-8A6C-D6A099236F80}" presName="parentText" presStyleLbl="node1" presStyleIdx="1" presStyleCnt="3" custScaleY="1394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91C56-C0D8-4166-A583-24805CD6DEEF}" type="pres">
      <dgm:prSet presAssocID="{94B42952-CC5A-46EE-8A6C-D6A099236F80}" presName="negativeSpace" presStyleCnt="0"/>
      <dgm:spPr/>
    </dgm:pt>
    <dgm:pt modelId="{AD695934-9EF4-4245-B723-EC57931D3BC6}" type="pres">
      <dgm:prSet presAssocID="{94B42952-CC5A-46EE-8A6C-D6A099236F80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8C826-691D-4ED3-B40E-5EDD8971F7E9}" type="pres">
      <dgm:prSet presAssocID="{2B9B594F-34A4-4B39-A2D6-FF980BBFF8A1}" presName="spaceBetweenRectangles" presStyleCnt="0"/>
      <dgm:spPr/>
    </dgm:pt>
    <dgm:pt modelId="{36D99402-6142-417E-92D4-AB598B31D413}" type="pres">
      <dgm:prSet presAssocID="{9633A5C3-5349-4A39-B8B1-AEF7ED3FCC21}" presName="parentLin" presStyleCnt="0"/>
      <dgm:spPr/>
    </dgm:pt>
    <dgm:pt modelId="{D2945573-1F5C-459A-AAE9-054284E5687E}" type="pres">
      <dgm:prSet presAssocID="{9633A5C3-5349-4A39-B8B1-AEF7ED3FCC2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B099560-CA96-4D15-A32C-F6E2D4216211}" type="pres">
      <dgm:prSet presAssocID="{9633A5C3-5349-4A39-B8B1-AEF7ED3FCC21}" presName="parentText" presStyleLbl="node1" presStyleIdx="2" presStyleCnt="3" custScaleY="1125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BB284-946D-4189-A7C0-3403C3ECC770}" type="pres">
      <dgm:prSet presAssocID="{9633A5C3-5349-4A39-B8B1-AEF7ED3FCC21}" presName="negativeSpace" presStyleCnt="0"/>
      <dgm:spPr/>
    </dgm:pt>
    <dgm:pt modelId="{C20DAC64-B5A7-4F85-B3CC-992F05ED92F1}" type="pres">
      <dgm:prSet presAssocID="{9633A5C3-5349-4A39-B8B1-AEF7ED3FCC21}" presName="childText" presStyleLbl="conFgAcc1" presStyleIdx="2" presStyleCnt="3" custScaleY="92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4F7292-DD9B-4C57-A575-2B61425EE6F1}" srcId="{9633A5C3-5349-4A39-B8B1-AEF7ED3FCC21}" destId="{81E82FEE-FEFB-4C43-B957-69BE811DBE94}" srcOrd="1" destOrd="0" parTransId="{79D31B7B-7D77-47EA-A88F-61A2976F13A4}" sibTransId="{02D2A9AA-1472-43BF-9F7A-82A1588DB9F7}"/>
    <dgm:cxn modelId="{BF863215-8A7A-40C3-92EA-0DC017D8A566}" type="presOf" srcId="{94B42952-CC5A-46EE-8A6C-D6A099236F80}" destId="{A8C4222D-DBE7-4FED-9C8C-B57E382EBA3D}" srcOrd="1" destOrd="0" presId="urn:microsoft.com/office/officeart/2005/8/layout/list1"/>
    <dgm:cxn modelId="{A4D95D4B-D270-464C-BE1F-4996164DE231}" type="presOf" srcId="{AFED5062-28A4-4118-A77B-D235F9BEFF1C}" destId="{FBB4B0C6-E9C0-4D1B-A7A4-9F300BEA9FE7}" srcOrd="0" destOrd="0" presId="urn:microsoft.com/office/officeart/2005/8/layout/list1"/>
    <dgm:cxn modelId="{A1E31350-D8B4-49EA-966D-05435F38F778}" srcId="{9633A5C3-5349-4A39-B8B1-AEF7ED3FCC21}" destId="{6412E919-6B7A-4ADC-B2AB-A8CC4FE4F089}" srcOrd="0" destOrd="0" parTransId="{C74DB480-E292-40C6-9C36-A17CFF5D3543}" sibTransId="{C5882046-9DD2-46E1-9D8B-48D2B9B94D84}"/>
    <dgm:cxn modelId="{703A4624-5F1A-46D5-928C-D4E1664E5BC7}" srcId="{AFED5062-28A4-4118-A77B-D235F9BEFF1C}" destId="{9633A5C3-5349-4A39-B8B1-AEF7ED3FCC21}" srcOrd="2" destOrd="0" parTransId="{A676E943-B67F-4B18-B17D-1488123A090F}" sibTransId="{7C613E9D-31F3-4771-88B4-80B0BAF529B2}"/>
    <dgm:cxn modelId="{ACF125EC-C0CD-4E07-B7E2-4B5E9C9ECC6B}" type="presOf" srcId="{71F8402D-DF6C-4A58-907E-33B55AC87AC0}" destId="{B7CE824A-A9A4-4A72-9C89-D83D6B39C7FB}" srcOrd="0" destOrd="0" presId="urn:microsoft.com/office/officeart/2005/8/layout/list1"/>
    <dgm:cxn modelId="{31E49024-ECAE-4145-BDFD-B7D9D67DF56D}" type="presOf" srcId="{81E82FEE-FEFB-4C43-B957-69BE811DBE94}" destId="{C20DAC64-B5A7-4F85-B3CC-992F05ED92F1}" srcOrd="0" destOrd="1" presId="urn:microsoft.com/office/officeart/2005/8/layout/list1"/>
    <dgm:cxn modelId="{BBB6F061-9F2A-40A5-925F-F8183DFBFDEE}" type="presOf" srcId="{C6A03622-7AAE-48CD-9F76-2EB149BC8D3E}" destId="{AD695934-9EF4-4245-B723-EC57931D3BC6}" srcOrd="0" destOrd="0" presId="urn:microsoft.com/office/officeart/2005/8/layout/list1"/>
    <dgm:cxn modelId="{F8FB5FC0-ACE1-4C24-8708-A3DC6DBBBADD}" srcId="{94B42952-CC5A-46EE-8A6C-D6A099236F80}" destId="{1F7A6928-C954-4F2E-B75B-5F547D484D68}" srcOrd="1" destOrd="0" parTransId="{4AF32847-ADA2-4DD8-8E67-A78C3310756E}" sibTransId="{03A94F71-B08E-4D4B-A981-0AF7710F7BE5}"/>
    <dgm:cxn modelId="{1C37CF83-D9EF-44E0-BB28-410588DE2414}" srcId="{AFED5062-28A4-4118-A77B-D235F9BEFF1C}" destId="{E9A8DFA4-BD10-4598-857D-99836398D5E6}" srcOrd="0" destOrd="0" parTransId="{AC66A4AE-04E4-403B-B649-F2224713315A}" sibTransId="{BCFCF4F2-9341-4579-9452-EA5DEF442428}"/>
    <dgm:cxn modelId="{C01E5184-428C-410D-B9C2-27D0E225C67A}" type="presOf" srcId="{9633A5C3-5349-4A39-B8B1-AEF7ED3FCC21}" destId="{6B099560-CA96-4D15-A32C-F6E2D4216211}" srcOrd="1" destOrd="0" presId="urn:microsoft.com/office/officeart/2005/8/layout/list1"/>
    <dgm:cxn modelId="{FCE0BE8E-E0BD-47F3-B792-96F76FC7E3BC}" type="presOf" srcId="{9633A5C3-5349-4A39-B8B1-AEF7ED3FCC21}" destId="{D2945573-1F5C-459A-AAE9-054284E5687E}" srcOrd="0" destOrd="0" presId="urn:microsoft.com/office/officeart/2005/8/layout/list1"/>
    <dgm:cxn modelId="{EF6BD804-CD08-4810-9497-279294BEAEEC}" type="presOf" srcId="{E9A8DFA4-BD10-4598-857D-99836398D5E6}" destId="{6A39A6F3-9D53-451C-9E66-B5FE04BE6530}" srcOrd="0" destOrd="0" presId="urn:microsoft.com/office/officeart/2005/8/layout/list1"/>
    <dgm:cxn modelId="{C8D02001-0849-4FE6-8D7F-BC1CA7A41B6B}" srcId="{AFED5062-28A4-4118-A77B-D235F9BEFF1C}" destId="{94B42952-CC5A-46EE-8A6C-D6A099236F80}" srcOrd="1" destOrd="0" parTransId="{4CAB8029-DBE2-411E-AC95-30642CE54280}" sibTransId="{2B9B594F-34A4-4B39-A2D6-FF980BBFF8A1}"/>
    <dgm:cxn modelId="{532A59E8-E21C-41FC-A7A7-18F8A5E4F802}" srcId="{E9A8DFA4-BD10-4598-857D-99836398D5E6}" destId="{71F8402D-DF6C-4A58-907E-33B55AC87AC0}" srcOrd="0" destOrd="0" parTransId="{489BF24A-C746-4378-BD5A-542829691D6D}" sibTransId="{6FB2A195-DA17-4F95-9D86-C416497E8495}"/>
    <dgm:cxn modelId="{13C955F0-79D3-4A59-97E4-D9978C88ADC2}" type="presOf" srcId="{E9A8DFA4-BD10-4598-857D-99836398D5E6}" destId="{4EC6476D-BED6-4A48-A64D-899E111567E1}" srcOrd="1" destOrd="0" presId="urn:microsoft.com/office/officeart/2005/8/layout/list1"/>
    <dgm:cxn modelId="{160E3688-6A2F-4D14-A134-A22329298C41}" type="presOf" srcId="{1F7A6928-C954-4F2E-B75B-5F547D484D68}" destId="{AD695934-9EF4-4245-B723-EC57931D3BC6}" srcOrd="0" destOrd="1" presId="urn:microsoft.com/office/officeart/2005/8/layout/list1"/>
    <dgm:cxn modelId="{8ED9F91E-1255-4142-A8F5-5F98CEC0FC8E}" type="presOf" srcId="{6412E919-6B7A-4ADC-B2AB-A8CC4FE4F089}" destId="{C20DAC64-B5A7-4F85-B3CC-992F05ED92F1}" srcOrd="0" destOrd="0" presId="urn:microsoft.com/office/officeart/2005/8/layout/list1"/>
    <dgm:cxn modelId="{A167C8C5-F03D-4B52-BBFF-89423D71AAAA}" srcId="{94B42952-CC5A-46EE-8A6C-D6A099236F80}" destId="{C6A03622-7AAE-48CD-9F76-2EB149BC8D3E}" srcOrd="0" destOrd="0" parTransId="{0E300066-BF2B-416C-817C-AA1AE748E106}" sibTransId="{005AA92C-7015-42CE-A51C-7DAE1F63182C}"/>
    <dgm:cxn modelId="{AC9E31C2-9D91-4AD8-8DCB-20EE3C85A638}" type="presOf" srcId="{94B42952-CC5A-46EE-8A6C-D6A099236F80}" destId="{09FE3AFC-9C02-4968-BF7C-11985DD74425}" srcOrd="0" destOrd="0" presId="urn:microsoft.com/office/officeart/2005/8/layout/list1"/>
    <dgm:cxn modelId="{4F6121EE-8DBB-4A5F-8AFC-F62AF4DE2CDE}" type="presParOf" srcId="{FBB4B0C6-E9C0-4D1B-A7A4-9F300BEA9FE7}" destId="{C93DE357-B06E-455C-BCA9-21F3F347057C}" srcOrd="0" destOrd="0" presId="urn:microsoft.com/office/officeart/2005/8/layout/list1"/>
    <dgm:cxn modelId="{9771DB48-CAA2-4215-8CE5-4E852B3C8366}" type="presParOf" srcId="{C93DE357-B06E-455C-BCA9-21F3F347057C}" destId="{6A39A6F3-9D53-451C-9E66-B5FE04BE6530}" srcOrd="0" destOrd="0" presId="urn:microsoft.com/office/officeart/2005/8/layout/list1"/>
    <dgm:cxn modelId="{02A5980D-4A63-4F35-9064-EBA781B570B8}" type="presParOf" srcId="{C93DE357-B06E-455C-BCA9-21F3F347057C}" destId="{4EC6476D-BED6-4A48-A64D-899E111567E1}" srcOrd="1" destOrd="0" presId="urn:microsoft.com/office/officeart/2005/8/layout/list1"/>
    <dgm:cxn modelId="{25B291E2-602A-4711-B398-37642792AE61}" type="presParOf" srcId="{FBB4B0C6-E9C0-4D1B-A7A4-9F300BEA9FE7}" destId="{D834EB6D-23B8-498D-A726-7BDD3A10CD25}" srcOrd="1" destOrd="0" presId="urn:microsoft.com/office/officeart/2005/8/layout/list1"/>
    <dgm:cxn modelId="{CEA36F69-12FD-4968-B70A-0D8B5490D84A}" type="presParOf" srcId="{FBB4B0C6-E9C0-4D1B-A7A4-9F300BEA9FE7}" destId="{B7CE824A-A9A4-4A72-9C89-D83D6B39C7FB}" srcOrd="2" destOrd="0" presId="urn:microsoft.com/office/officeart/2005/8/layout/list1"/>
    <dgm:cxn modelId="{640BAFB3-F6FD-44E2-A617-F60881D108FD}" type="presParOf" srcId="{FBB4B0C6-E9C0-4D1B-A7A4-9F300BEA9FE7}" destId="{1CDB68BE-42AB-43B3-85B6-4606596BBD04}" srcOrd="3" destOrd="0" presId="urn:microsoft.com/office/officeart/2005/8/layout/list1"/>
    <dgm:cxn modelId="{3B84528D-86FF-41DE-9E11-56389BD0D490}" type="presParOf" srcId="{FBB4B0C6-E9C0-4D1B-A7A4-9F300BEA9FE7}" destId="{0A630AB5-B744-4A6B-A455-5136034512D9}" srcOrd="4" destOrd="0" presId="urn:microsoft.com/office/officeart/2005/8/layout/list1"/>
    <dgm:cxn modelId="{DC816602-4313-4559-90C2-ED75F444838F}" type="presParOf" srcId="{0A630AB5-B744-4A6B-A455-5136034512D9}" destId="{09FE3AFC-9C02-4968-BF7C-11985DD74425}" srcOrd="0" destOrd="0" presId="urn:microsoft.com/office/officeart/2005/8/layout/list1"/>
    <dgm:cxn modelId="{47E35013-1F44-4471-AC03-E2CB19729FB4}" type="presParOf" srcId="{0A630AB5-B744-4A6B-A455-5136034512D9}" destId="{A8C4222D-DBE7-4FED-9C8C-B57E382EBA3D}" srcOrd="1" destOrd="0" presId="urn:microsoft.com/office/officeart/2005/8/layout/list1"/>
    <dgm:cxn modelId="{6105B6C9-BCF1-4D9B-AE28-974A13AE724F}" type="presParOf" srcId="{FBB4B0C6-E9C0-4D1B-A7A4-9F300BEA9FE7}" destId="{0A391C56-C0D8-4166-A583-24805CD6DEEF}" srcOrd="5" destOrd="0" presId="urn:microsoft.com/office/officeart/2005/8/layout/list1"/>
    <dgm:cxn modelId="{FB0D1E09-9F75-428F-8A5F-5C181A41839E}" type="presParOf" srcId="{FBB4B0C6-E9C0-4D1B-A7A4-9F300BEA9FE7}" destId="{AD695934-9EF4-4245-B723-EC57931D3BC6}" srcOrd="6" destOrd="0" presId="urn:microsoft.com/office/officeart/2005/8/layout/list1"/>
    <dgm:cxn modelId="{12E24869-A6E9-47B8-9DC0-7946335C6BD4}" type="presParOf" srcId="{FBB4B0C6-E9C0-4D1B-A7A4-9F300BEA9FE7}" destId="{18D8C826-691D-4ED3-B40E-5EDD8971F7E9}" srcOrd="7" destOrd="0" presId="urn:microsoft.com/office/officeart/2005/8/layout/list1"/>
    <dgm:cxn modelId="{9D70924B-0B4C-44F0-A95A-C1507BD65020}" type="presParOf" srcId="{FBB4B0C6-E9C0-4D1B-A7A4-9F300BEA9FE7}" destId="{36D99402-6142-417E-92D4-AB598B31D413}" srcOrd="8" destOrd="0" presId="urn:microsoft.com/office/officeart/2005/8/layout/list1"/>
    <dgm:cxn modelId="{2EE7C127-92D2-46B4-9741-E947261EC0E1}" type="presParOf" srcId="{36D99402-6142-417E-92D4-AB598B31D413}" destId="{D2945573-1F5C-459A-AAE9-054284E5687E}" srcOrd="0" destOrd="0" presId="urn:microsoft.com/office/officeart/2005/8/layout/list1"/>
    <dgm:cxn modelId="{919D3F8C-0300-4053-9E71-F7EF63477C92}" type="presParOf" srcId="{36D99402-6142-417E-92D4-AB598B31D413}" destId="{6B099560-CA96-4D15-A32C-F6E2D4216211}" srcOrd="1" destOrd="0" presId="urn:microsoft.com/office/officeart/2005/8/layout/list1"/>
    <dgm:cxn modelId="{5A9CCD67-9847-441A-9A70-44D6070330A5}" type="presParOf" srcId="{FBB4B0C6-E9C0-4D1B-A7A4-9F300BEA9FE7}" destId="{16BBB284-946D-4189-A7C0-3403C3ECC770}" srcOrd="9" destOrd="0" presId="urn:microsoft.com/office/officeart/2005/8/layout/list1"/>
    <dgm:cxn modelId="{A30026FE-4EFC-47F3-AC39-C688DFAB828C}" type="presParOf" srcId="{FBB4B0C6-E9C0-4D1B-A7A4-9F300BEA9FE7}" destId="{C20DAC64-B5A7-4F85-B3CC-992F05ED92F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0B0A3-7DD7-4B1E-8CB3-BB16FAA80FBD}">
      <dsp:nvSpPr>
        <dsp:cNvPr id="0" name=""/>
        <dsp:cNvSpPr/>
      </dsp:nvSpPr>
      <dsp:spPr>
        <a:xfrm>
          <a:off x="0" y="0"/>
          <a:ext cx="8954529" cy="60933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Эффективное обращение с отходами производства и потребления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45" y="29745"/>
        <a:ext cx="8895039" cy="549842"/>
      </dsp:txXfrm>
    </dsp:sp>
    <dsp:sp modelId="{F5C0D242-F964-4B7C-B72C-F8E51A6C9EB9}">
      <dsp:nvSpPr>
        <dsp:cNvPr id="0" name=""/>
        <dsp:cNvSpPr/>
      </dsp:nvSpPr>
      <dsp:spPr>
        <a:xfrm>
          <a:off x="0" y="611751"/>
          <a:ext cx="8954529" cy="48465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306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Применение отходов производства при строительстве автомобильных дорог (шлаки)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 Повторное применение старого дорожного покрытия при (</a:t>
          </a:r>
          <a:r>
            <a:rPr lang="ru-RU" sz="1200" kern="1200" dirty="0" err="1" smtClean="0"/>
            <a:t>асальтогранулят</a:t>
          </a:r>
          <a:r>
            <a:rPr lang="ru-RU" sz="1200" kern="1200" dirty="0" smtClean="0"/>
            <a:t>)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200" kern="1200" dirty="0"/>
        </a:p>
      </dsp:txBody>
      <dsp:txXfrm>
        <a:off x="0" y="611751"/>
        <a:ext cx="8954529" cy="484654"/>
      </dsp:txXfrm>
    </dsp:sp>
    <dsp:sp modelId="{BB7A28B3-B2C7-4998-A305-4840834A4BE2}">
      <dsp:nvSpPr>
        <dsp:cNvPr id="0" name=""/>
        <dsp:cNvSpPr/>
      </dsp:nvSpPr>
      <dsp:spPr>
        <a:xfrm>
          <a:off x="0" y="1107518"/>
          <a:ext cx="8954529" cy="60933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Кардинальное снижение уровня загрязнения атмосферного воздуха в крупных промышленных центрах, в том числе уменьшение не менее чем на 20 процентов совокупного объёма выбросов загрязняющих веществ в атмосферный воздух в наиболее загрязнённых городах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45" y="1137263"/>
        <a:ext cx="8895039" cy="549842"/>
      </dsp:txXfrm>
    </dsp:sp>
    <dsp:sp modelId="{E6A0D13F-CEEA-4B59-882A-B7F749115E43}">
      <dsp:nvSpPr>
        <dsp:cNvPr id="0" name=""/>
        <dsp:cNvSpPr/>
      </dsp:nvSpPr>
      <dsp:spPr>
        <a:xfrm>
          <a:off x="0" y="1707803"/>
          <a:ext cx="8954529" cy="112527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306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Развитие сети автомобильных дорог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Сокращение участков автомобильных дорог работающих в режиме перегрузки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Повышенные требования к дорожному покрытию, что обеспечивает снижение выбросов топлива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Применение полимерных вяжущих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Обеспечение равномерного движения транспортного потока (</a:t>
          </a:r>
          <a:r>
            <a:rPr lang="en-US" sz="1200" kern="1200" dirty="0" smtClean="0"/>
            <a:t>Free-Flow)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200" kern="1200" dirty="0"/>
        </a:p>
      </dsp:txBody>
      <dsp:txXfrm>
        <a:off x="0" y="1707803"/>
        <a:ext cx="8954529" cy="1125271"/>
      </dsp:txXfrm>
    </dsp:sp>
    <dsp:sp modelId="{EBA9D155-F640-4CEE-96DC-451CDF657E27}">
      <dsp:nvSpPr>
        <dsp:cNvPr id="0" name=""/>
        <dsp:cNvSpPr/>
      </dsp:nvSpPr>
      <dsp:spPr>
        <a:xfrm>
          <a:off x="0" y="2833074"/>
          <a:ext cx="8954529" cy="60933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Экологическое оздоровление водных объектов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45" y="2862819"/>
        <a:ext cx="8895039" cy="549842"/>
      </dsp:txXfrm>
    </dsp:sp>
    <dsp:sp modelId="{F3B93EF2-7B66-4B54-93E2-A3CDF7BE61F4}">
      <dsp:nvSpPr>
        <dsp:cNvPr id="0" name=""/>
        <dsp:cNvSpPr/>
      </dsp:nvSpPr>
      <dsp:spPr>
        <a:xfrm>
          <a:off x="0" y="3442407"/>
          <a:ext cx="8954529" cy="474221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306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Применение современных очистных сооружений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Повышенные требования к содержанию автомобильных дорог приводящие к сокращению загрязняющих веществ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200" kern="1200" dirty="0"/>
        </a:p>
      </dsp:txBody>
      <dsp:txXfrm>
        <a:off x="0" y="3442407"/>
        <a:ext cx="8954529" cy="474221"/>
      </dsp:txXfrm>
    </dsp:sp>
    <dsp:sp modelId="{FAB2AFC5-E7C4-43F9-9A3E-9B0C32D9455E}">
      <dsp:nvSpPr>
        <dsp:cNvPr id="0" name=""/>
        <dsp:cNvSpPr/>
      </dsp:nvSpPr>
      <dsp:spPr>
        <a:xfrm>
          <a:off x="0" y="3916628"/>
          <a:ext cx="8954529" cy="60933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Сохранение биологического разнообразия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45" y="3946373"/>
        <a:ext cx="8895039" cy="549842"/>
      </dsp:txXfrm>
    </dsp:sp>
    <dsp:sp modelId="{4302290D-5848-424E-A9C2-A8E61F7D3DEE}">
      <dsp:nvSpPr>
        <dsp:cNvPr id="0" name=""/>
        <dsp:cNvSpPr/>
      </dsp:nvSpPr>
      <dsp:spPr>
        <a:xfrm>
          <a:off x="0" y="4525961"/>
          <a:ext cx="8954529" cy="80376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306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Строительство экодуков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Устройство защитного ограждения вдоль дорог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Компенсация нанесенного ущерба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200" kern="1200" dirty="0"/>
        </a:p>
      </dsp:txBody>
      <dsp:txXfrm>
        <a:off x="0" y="4525961"/>
        <a:ext cx="8954529" cy="8037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EDA43-4BF6-4C55-83EA-4598DF8E150E}">
      <dsp:nvSpPr>
        <dsp:cNvPr id="0" name=""/>
        <dsp:cNvSpPr/>
      </dsp:nvSpPr>
      <dsp:spPr>
        <a:xfrm>
          <a:off x="0" y="0"/>
          <a:ext cx="3245286" cy="652069"/>
        </a:xfrm>
        <a:prstGeom prst="homePlate">
          <a:avLst/>
        </a:prstGeom>
        <a:solidFill>
          <a:srgbClr val="EB892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Мониторинг</a:t>
          </a:r>
          <a:endParaRPr lang="ru-RU" sz="1400" kern="1200" dirty="0"/>
        </a:p>
      </dsp:txBody>
      <dsp:txXfrm>
        <a:off x="0" y="0"/>
        <a:ext cx="3082269" cy="652069"/>
      </dsp:txXfrm>
    </dsp:sp>
    <dsp:sp modelId="{72DE306C-8804-453A-A979-CB9A0A042BF0}">
      <dsp:nvSpPr>
        <dsp:cNvPr id="0" name=""/>
        <dsp:cNvSpPr/>
      </dsp:nvSpPr>
      <dsp:spPr>
        <a:xfrm>
          <a:off x="2479143" y="0"/>
          <a:ext cx="3716340" cy="652069"/>
        </a:xfrm>
        <a:prstGeom prst="chevron">
          <a:avLst/>
        </a:prstGeom>
        <a:solidFill>
          <a:srgbClr val="33CC33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2007" tIns="34671" rIns="17336" bIns="34671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Оценка негативного воздействия сети автомобильных дорог</a:t>
          </a:r>
          <a:endParaRPr lang="ru-RU" sz="1300" kern="1200" dirty="0"/>
        </a:p>
      </dsp:txBody>
      <dsp:txXfrm>
        <a:off x="2805178" y="0"/>
        <a:ext cx="3064271" cy="652069"/>
      </dsp:txXfrm>
    </dsp:sp>
    <dsp:sp modelId="{706BB649-0072-43B7-A948-4348E551A395}">
      <dsp:nvSpPr>
        <dsp:cNvPr id="0" name=""/>
        <dsp:cNvSpPr/>
      </dsp:nvSpPr>
      <dsp:spPr>
        <a:xfrm>
          <a:off x="5663769" y="0"/>
          <a:ext cx="3245286" cy="652069"/>
        </a:xfrm>
        <a:prstGeom prst="chevron">
          <a:avLst/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Мероприятия по снижению выбросов </a:t>
          </a:r>
          <a:endParaRPr lang="ru-RU" sz="1400" kern="1200" dirty="0"/>
        </a:p>
      </dsp:txBody>
      <dsp:txXfrm>
        <a:off x="5989804" y="0"/>
        <a:ext cx="2593217" cy="6520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ADBED-FE6A-453D-A1E7-5704940C7666}">
      <dsp:nvSpPr>
        <dsp:cNvPr id="0" name=""/>
        <dsp:cNvSpPr/>
      </dsp:nvSpPr>
      <dsp:spPr>
        <a:xfrm>
          <a:off x="2288" y="34762"/>
          <a:ext cx="2705436" cy="801023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</a:rPr>
            <a:t>Обеспечение доступности автомобильных дорог для МГН</a:t>
          </a:r>
          <a:endParaRPr lang="ru-RU" sz="1400" b="0" kern="1200" dirty="0">
            <a:solidFill>
              <a:schemeClr val="tx1"/>
            </a:solidFill>
          </a:endParaRPr>
        </a:p>
      </dsp:txBody>
      <dsp:txXfrm>
        <a:off x="402800" y="34762"/>
        <a:ext cx="1904413" cy="801023"/>
      </dsp:txXfrm>
    </dsp:sp>
    <dsp:sp modelId="{5E31C2E6-E532-4C57-904C-541D938D6DE5}">
      <dsp:nvSpPr>
        <dsp:cNvPr id="0" name=""/>
        <dsp:cNvSpPr/>
      </dsp:nvSpPr>
      <dsp:spPr>
        <a:xfrm>
          <a:off x="2502928" y="88628"/>
          <a:ext cx="3239808" cy="693291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B892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Анализ существующей нормативной технической базы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Проведение экспертного обследования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2849574" y="88628"/>
        <a:ext cx="2546517" cy="693291"/>
      </dsp:txXfrm>
    </dsp:sp>
    <dsp:sp modelId="{DAE790CD-02DC-4E55-B05F-8BAF6BA34A48}">
      <dsp:nvSpPr>
        <dsp:cNvPr id="0" name=""/>
        <dsp:cNvSpPr/>
      </dsp:nvSpPr>
      <dsp:spPr>
        <a:xfrm>
          <a:off x="5530926" y="88628"/>
          <a:ext cx="3494282" cy="693291"/>
        </a:xfrm>
        <a:prstGeom prst="chevron">
          <a:avLst/>
        </a:prstGeom>
        <a:solidFill>
          <a:schemeClr val="accent5">
            <a:tint val="40000"/>
            <a:alpha val="90000"/>
            <a:hueOff val="-1534355"/>
            <a:satOff val="6893"/>
            <a:lumOff val="474"/>
            <a:alphaOff val="0"/>
          </a:schemeClr>
        </a:solidFill>
        <a:ln w="25400" cap="flat" cmpd="sng" algn="ctr">
          <a:solidFill>
            <a:srgbClr val="EB8921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ГОСТ Р «Дороги автомобильные общего пользования. Требования к обеспечению безбарьерной среды для маломобильных групп населения»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5877572" y="88628"/>
        <a:ext cx="2800991" cy="693291"/>
      </dsp:txXfrm>
    </dsp:sp>
    <dsp:sp modelId="{FE81BBA5-BAC4-497C-A3F8-FAF0A44FB79D}">
      <dsp:nvSpPr>
        <dsp:cNvPr id="0" name=""/>
        <dsp:cNvSpPr/>
      </dsp:nvSpPr>
      <dsp:spPr>
        <a:xfrm>
          <a:off x="2288" y="935444"/>
          <a:ext cx="2667832" cy="715702"/>
        </a:xfrm>
        <a:prstGeom prst="chevron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Повышение экологической безопасности объектов дорожного сервиса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60139" y="935444"/>
        <a:ext cx="1952130" cy="715702"/>
      </dsp:txXfrm>
    </dsp:sp>
    <dsp:sp modelId="{5DDC05DE-D23F-4CAE-BE61-CDDBB8FC1B10}">
      <dsp:nvSpPr>
        <dsp:cNvPr id="0" name=""/>
        <dsp:cNvSpPr/>
      </dsp:nvSpPr>
      <dsp:spPr>
        <a:xfrm>
          <a:off x="2465324" y="971357"/>
          <a:ext cx="3258859" cy="643876"/>
        </a:xfrm>
        <a:prstGeom prst="chevron">
          <a:avLst/>
        </a:prstGeom>
        <a:solidFill>
          <a:schemeClr val="accent5">
            <a:tint val="40000"/>
            <a:alpha val="90000"/>
            <a:hueOff val="-3068709"/>
            <a:satOff val="13787"/>
            <a:lumOff val="948"/>
            <a:alphaOff val="0"/>
          </a:schemeClr>
        </a:solidFill>
        <a:ln w="25400" cap="flat" cmpd="sng" algn="ctr">
          <a:solidFill>
            <a:srgbClr val="EB892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effectLst/>
              <a:latin typeface="+mn-lt"/>
            </a:rPr>
            <a:t>СТО АВТОДОР 2.22-2016 «Требования к многофункциональным зонам дорожного сервиса вдоль автомобильных дорог Государственной компании «Автодор»</a:t>
          </a:r>
          <a:endParaRPr lang="ru-RU" sz="1100" kern="1200" dirty="0">
            <a:solidFill>
              <a:schemeClr val="tx1"/>
            </a:solidFill>
            <a:effectLst/>
            <a:latin typeface="+mn-lt"/>
          </a:endParaRPr>
        </a:p>
      </dsp:txBody>
      <dsp:txXfrm>
        <a:off x="2787262" y="971357"/>
        <a:ext cx="2614983" cy="643876"/>
      </dsp:txXfrm>
    </dsp:sp>
    <dsp:sp modelId="{89074CF4-56FA-4938-9011-D9CF81461ACE}">
      <dsp:nvSpPr>
        <dsp:cNvPr id="0" name=""/>
        <dsp:cNvSpPr/>
      </dsp:nvSpPr>
      <dsp:spPr>
        <a:xfrm>
          <a:off x="5489923" y="924005"/>
          <a:ext cx="3579717" cy="738579"/>
        </a:xfrm>
        <a:prstGeom prst="chevron">
          <a:avLst/>
        </a:prstGeom>
        <a:solidFill>
          <a:schemeClr val="accent5">
            <a:tint val="40000"/>
            <a:alpha val="90000"/>
            <a:hueOff val="-4603064"/>
            <a:satOff val="20680"/>
            <a:lumOff val="1422"/>
            <a:alphaOff val="0"/>
          </a:schemeClr>
        </a:solidFill>
        <a:ln w="25400" cap="flat" cmpd="sng" algn="ctr">
          <a:solidFill>
            <a:srgbClr val="EB8921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ГОСТ Р  «Дороги автомобильные общего пользования. Требования к размещению и обустройству многофункциональных зон дорожного сервиса» 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5859213" y="924005"/>
        <a:ext cx="2841138" cy="738579"/>
      </dsp:txXfrm>
    </dsp:sp>
    <dsp:sp modelId="{E4CC666B-30E1-4814-989E-78FCAB47F830}">
      <dsp:nvSpPr>
        <dsp:cNvPr id="0" name=""/>
        <dsp:cNvSpPr/>
      </dsp:nvSpPr>
      <dsp:spPr>
        <a:xfrm>
          <a:off x="2288" y="1750805"/>
          <a:ext cx="2661767" cy="737625"/>
        </a:xfrm>
        <a:prstGeom prst="chevron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Предотвращение ДТП с участием диких животных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71101" y="1750805"/>
        <a:ext cx="1924142" cy="737625"/>
      </dsp:txXfrm>
    </dsp:sp>
    <dsp:sp modelId="{D2E16887-0BD2-4DDC-9CB6-A69C0F8DFEDC}">
      <dsp:nvSpPr>
        <dsp:cNvPr id="0" name=""/>
        <dsp:cNvSpPr/>
      </dsp:nvSpPr>
      <dsp:spPr>
        <a:xfrm>
          <a:off x="2459259" y="1759784"/>
          <a:ext cx="3309382" cy="719667"/>
        </a:xfrm>
        <a:prstGeom prst="chevron">
          <a:avLst/>
        </a:prstGeom>
        <a:solidFill>
          <a:schemeClr val="accent5">
            <a:tint val="40000"/>
            <a:alpha val="90000"/>
            <a:hueOff val="-6137418"/>
            <a:satOff val="27573"/>
            <a:lumOff val="1895"/>
            <a:alphaOff val="0"/>
          </a:schemeClr>
        </a:solidFill>
        <a:ln w="25400" cap="flat" cmpd="sng" algn="ctr">
          <a:solidFill>
            <a:srgbClr val="EB892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350" rIns="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1"/>
              </a:solidFill>
            </a:rPr>
            <a:t>Мониторинг экодука,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1"/>
              </a:solidFill>
            </a:rPr>
            <a:t>СТО АВТОДОР 7.4-2016 «Требования к экодукам на автомобильных дорогах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000" kern="1200" dirty="0" smtClean="0">
              <a:solidFill>
                <a:schemeClr val="tx1"/>
              </a:solidFill>
            </a:rPr>
            <a:t>СТО АВТОДОР 7.6-2017 Требования к мониторингу эффективности экодуков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2819093" y="1759784"/>
        <a:ext cx="2589715" cy="719667"/>
      </dsp:txXfrm>
    </dsp:sp>
    <dsp:sp modelId="{F64BA956-DE7E-49D9-868C-797BFB78BBB5}">
      <dsp:nvSpPr>
        <dsp:cNvPr id="0" name=""/>
        <dsp:cNvSpPr/>
      </dsp:nvSpPr>
      <dsp:spPr>
        <a:xfrm>
          <a:off x="5522746" y="1750806"/>
          <a:ext cx="3538935" cy="737622"/>
        </a:xfrm>
        <a:prstGeom prst="chevron">
          <a:avLst/>
        </a:prstGeom>
        <a:solidFill>
          <a:schemeClr val="accent5">
            <a:tint val="40000"/>
            <a:alpha val="90000"/>
            <a:hueOff val="-7671773"/>
            <a:satOff val="34466"/>
            <a:lumOff val="2369"/>
            <a:alphaOff val="0"/>
          </a:schemeClr>
        </a:solidFill>
        <a:ln w="25400" cap="flat" cmpd="sng" algn="ctr">
          <a:solidFill>
            <a:srgbClr val="EB8921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Разработка ГОСТ Р «Дороги автомобильные общего пользования. Требования к размещению и обустройству экодуков»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5891557" y="1750806"/>
        <a:ext cx="2801313" cy="737622"/>
      </dsp:txXfrm>
    </dsp:sp>
    <dsp:sp modelId="{677BE20E-E282-4F45-B3F1-4F10B284CD97}">
      <dsp:nvSpPr>
        <dsp:cNvPr id="0" name=""/>
        <dsp:cNvSpPr/>
      </dsp:nvSpPr>
      <dsp:spPr>
        <a:xfrm>
          <a:off x="0" y="2576650"/>
          <a:ext cx="2687319" cy="827408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>
              <a:solidFill>
                <a:schemeClr val="tx1"/>
              </a:solidFill>
            </a:rPr>
            <a:t>Повышение </a:t>
          </a:r>
          <a:r>
            <a:rPr lang="ru-RU" sz="1300" kern="1200" dirty="0" err="1" smtClean="0">
              <a:solidFill>
                <a:schemeClr val="tx1"/>
              </a:solidFill>
            </a:rPr>
            <a:t>энергоэффективности</a:t>
          </a:r>
          <a:r>
            <a:rPr lang="ru-RU" sz="1300" kern="1200" dirty="0" smtClean="0">
              <a:solidFill>
                <a:schemeClr val="tx1"/>
              </a:solidFill>
            </a:rPr>
            <a:t> автомобильных дорог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13704" y="2576650"/>
        <a:ext cx="1859911" cy="827408"/>
      </dsp:txXfrm>
    </dsp:sp>
    <dsp:sp modelId="{CAF0CD93-DDCF-482D-A92C-78A7902D8FE6}">
      <dsp:nvSpPr>
        <dsp:cNvPr id="0" name=""/>
        <dsp:cNvSpPr/>
      </dsp:nvSpPr>
      <dsp:spPr>
        <a:xfrm>
          <a:off x="2484811" y="2656894"/>
          <a:ext cx="3217109" cy="666921"/>
        </a:xfrm>
        <a:prstGeom prst="chevron">
          <a:avLst/>
        </a:prstGeom>
        <a:solidFill>
          <a:schemeClr val="accent5">
            <a:tint val="40000"/>
            <a:alpha val="90000"/>
            <a:hueOff val="-9206127"/>
            <a:satOff val="41360"/>
            <a:lumOff val="2843"/>
            <a:alphaOff val="0"/>
          </a:schemeClr>
        </a:solidFill>
        <a:ln w="25400" cap="flat" cmpd="sng" algn="ctr">
          <a:solidFill>
            <a:srgbClr val="EB892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Arial" panose="020B0604020202020204" pitchFamily="34" charset="0"/>
            </a:rPr>
            <a:t>Полигон для испытаний электрооборудования на а/д М-4 «Дон»,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100" kern="1200" dirty="0" smtClean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  <a:cs typeface="Arial" panose="020B0604020202020204" pitchFamily="34" charset="0"/>
            </a:rPr>
            <a:t>км 464+500 – км 492+700</a:t>
          </a:r>
          <a:endParaRPr lang="ru-RU" sz="1100" kern="1200" dirty="0">
            <a:solidFill>
              <a:schemeClr val="tx1"/>
            </a:solidFill>
            <a:effectLst/>
            <a:latin typeface="+mn-lt"/>
          </a:endParaRPr>
        </a:p>
      </dsp:txBody>
      <dsp:txXfrm>
        <a:off x="2818272" y="2656894"/>
        <a:ext cx="2550188" cy="666921"/>
      </dsp:txXfrm>
    </dsp:sp>
    <dsp:sp modelId="{26F89875-D355-4CED-81EE-593756051149}">
      <dsp:nvSpPr>
        <dsp:cNvPr id="0" name=""/>
        <dsp:cNvSpPr/>
      </dsp:nvSpPr>
      <dsp:spPr>
        <a:xfrm>
          <a:off x="5518864" y="2693353"/>
          <a:ext cx="3549644" cy="594001"/>
        </a:xfrm>
        <a:prstGeom prst="chevron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rgbClr val="EB8921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СТО АВТОДОР 2.34-2017 «Технические требования к светодиодным светильникам»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5815865" y="2693353"/>
        <a:ext cx="2955643" cy="5940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C570E-2BFE-4DA4-9048-616DE6BC7CF1}">
      <dsp:nvSpPr>
        <dsp:cNvPr id="0" name=""/>
        <dsp:cNvSpPr/>
      </dsp:nvSpPr>
      <dsp:spPr>
        <a:xfrm>
          <a:off x="-2880032" y="-443788"/>
          <a:ext cx="3436346" cy="3436346"/>
        </a:xfrm>
        <a:prstGeom prst="blockArc">
          <a:avLst>
            <a:gd name="adj1" fmla="val 18900000"/>
            <a:gd name="adj2" fmla="val 2700000"/>
            <a:gd name="adj3" fmla="val 629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31C0B-7BF4-4364-9101-F93489F8DCAB}">
      <dsp:nvSpPr>
        <dsp:cNvPr id="0" name=""/>
        <dsp:cNvSpPr/>
      </dsp:nvSpPr>
      <dsp:spPr>
        <a:xfrm>
          <a:off x="244521" y="159247"/>
          <a:ext cx="8525324" cy="3186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296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Ресурсосбережение, сокращение объёма образования отходов при строительстве и эксплуатации автомобильных дорог</a:t>
          </a:r>
          <a:endParaRPr lang="ru-RU" sz="1100" kern="1200" dirty="0"/>
        </a:p>
      </dsp:txBody>
      <dsp:txXfrm>
        <a:off x="244521" y="159247"/>
        <a:ext cx="8525324" cy="318698"/>
      </dsp:txXfrm>
    </dsp:sp>
    <dsp:sp modelId="{2E269363-C7DC-4633-B970-A0E4E0DD57E6}">
      <dsp:nvSpPr>
        <dsp:cNvPr id="0" name=""/>
        <dsp:cNvSpPr/>
      </dsp:nvSpPr>
      <dsp:spPr>
        <a:xfrm>
          <a:off x="45335" y="119409"/>
          <a:ext cx="398372" cy="3983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DE69A82-E7AB-4AB1-AF3C-B1CA60B872A5}">
      <dsp:nvSpPr>
        <dsp:cNvPr id="0" name=""/>
        <dsp:cNvSpPr/>
      </dsp:nvSpPr>
      <dsp:spPr>
        <a:xfrm>
          <a:off x="472891" y="637141"/>
          <a:ext cx="8296954" cy="3186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296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Энергосбережение при строительстве и эксплуатации автомобильных дорог</a:t>
          </a:r>
          <a:endParaRPr lang="ru-RU" sz="1100" kern="1200" dirty="0"/>
        </a:p>
      </dsp:txBody>
      <dsp:txXfrm>
        <a:off x="472891" y="637141"/>
        <a:ext cx="8296954" cy="318698"/>
      </dsp:txXfrm>
    </dsp:sp>
    <dsp:sp modelId="{42869397-0EB8-414F-B3E0-8B63633CBE8E}">
      <dsp:nvSpPr>
        <dsp:cNvPr id="0" name=""/>
        <dsp:cNvSpPr/>
      </dsp:nvSpPr>
      <dsp:spPr>
        <a:xfrm>
          <a:off x="273705" y="597304"/>
          <a:ext cx="398372" cy="3983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2B17328-B243-4EE9-BAE1-323AFF719EDD}">
      <dsp:nvSpPr>
        <dsp:cNvPr id="0" name=""/>
        <dsp:cNvSpPr/>
      </dsp:nvSpPr>
      <dsp:spPr>
        <a:xfrm>
          <a:off x="542982" y="1115035"/>
          <a:ext cx="8226863" cy="3186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296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Снижение выбросов загрязняющих веществ в атмосферный воздух, очистка сточных вод</a:t>
          </a:r>
          <a:endParaRPr lang="ru-RU" sz="1100" kern="1200" dirty="0"/>
        </a:p>
      </dsp:txBody>
      <dsp:txXfrm>
        <a:off x="542982" y="1115035"/>
        <a:ext cx="8226863" cy="318698"/>
      </dsp:txXfrm>
    </dsp:sp>
    <dsp:sp modelId="{DCB60B91-7BEF-4D10-81EC-749599358306}">
      <dsp:nvSpPr>
        <dsp:cNvPr id="0" name=""/>
        <dsp:cNvSpPr/>
      </dsp:nvSpPr>
      <dsp:spPr>
        <a:xfrm>
          <a:off x="343796" y="1075198"/>
          <a:ext cx="398372" cy="3983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D49ADC5-AB3C-42B7-8AAA-2DCF5C459CF7}">
      <dsp:nvSpPr>
        <dsp:cNvPr id="0" name=""/>
        <dsp:cNvSpPr/>
      </dsp:nvSpPr>
      <dsp:spPr>
        <a:xfrm>
          <a:off x="472891" y="1592930"/>
          <a:ext cx="8296954" cy="3186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296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Применение конструкций с повышенными сроками службы и экологическими характеристиками, в </a:t>
          </a:r>
          <a:r>
            <a:rPr lang="ru-RU" sz="1100" kern="1200" dirty="0" err="1" smtClean="0"/>
            <a:t>т.ч</a:t>
          </a:r>
          <a:r>
            <a:rPr lang="ru-RU" sz="1100" kern="1200" dirty="0" smtClean="0"/>
            <a:t>. композитных материалов </a:t>
          </a:r>
          <a:endParaRPr lang="ru-RU" sz="1100" kern="1200" dirty="0"/>
        </a:p>
      </dsp:txBody>
      <dsp:txXfrm>
        <a:off x="472891" y="1592930"/>
        <a:ext cx="8296954" cy="318698"/>
      </dsp:txXfrm>
    </dsp:sp>
    <dsp:sp modelId="{EE52AC8E-8833-491B-BAC1-DF6F98080AB2}">
      <dsp:nvSpPr>
        <dsp:cNvPr id="0" name=""/>
        <dsp:cNvSpPr/>
      </dsp:nvSpPr>
      <dsp:spPr>
        <a:xfrm>
          <a:off x="273705" y="1553092"/>
          <a:ext cx="398372" cy="3983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B5B400E-3F23-435F-B1E3-965A88FC2C2D}">
      <dsp:nvSpPr>
        <dsp:cNvPr id="0" name=""/>
        <dsp:cNvSpPr/>
      </dsp:nvSpPr>
      <dsp:spPr>
        <a:xfrm>
          <a:off x="244521" y="2070824"/>
          <a:ext cx="8525324" cy="31869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2967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Внедрение цифровых технологий сбора и анализа информации о загрязнении окружающей среды</a:t>
          </a:r>
        </a:p>
      </dsp:txBody>
      <dsp:txXfrm>
        <a:off x="244521" y="2070824"/>
        <a:ext cx="8525324" cy="318698"/>
      </dsp:txXfrm>
    </dsp:sp>
    <dsp:sp modelId="{913A3452-EDF3-459A-9E1C-361F465DEB8C}">
      <dsp:nvSpPr>
        <dsp:cNvPr id="0" name=""/>
        <dsp:cNvSpPr/>
      </dsp:nvSpPr>
      <dsp:spPr>
        <a:xfrm>
          <a:off x="45335" y="2030987"/>
          <a:ext cx="398372" cy="3983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E824A-A9A4-4A72-9C89-D83D6B39C7FB}">
      <dsp:nvSpPr>
        <dsp:cNvPr id="0" name=""/>
        <dsp:cNvSpPr/>
      </dsp:nvSpPr>
      <dsp:spPr>
        <a:xfrm>
          <a:off x="0" y="455890"/>
          <a:ext cx="8709026" cy="10710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0" tIns="312420" rIns="36000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ГОСТ Р 58137-2018 «Дороги автомобильные общего пользования. Руководство по оценке риска в течение жизненного цикла»</a:t>
          </a:r>
          <a:endParaRPr lang="ru-RU" sz="1800" kern="1200" dirty="0"/>
        </a:p>
      </dsp:txBody>
      <dsp:txXfrm>
        <a:off x="0" y="455890"/>
        <a:ext cx="8709026" cy="1071000"/>
      </dsp:txXfrm>
    </dsp:sp>
    <dsp:sp modelId="{4EC6476D-BED6-4A48-A64D-899E111567E1}">
      <dsp:nvSpPr>
        <dsp:cNvPr id="0" name=""/>
        <dsp:cNvSpPr/>
      </dsp:nvSpPr>
      <dsp:spPr>
        <a:xfrm>
          <a:off x="435451" y="39599"/>
          <a:ext cx="6096318" cy="7114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426" tIns="0" rIns="2304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Переход на риск-ориентированные подходы</a:t>
          </a:r>
          <a:endParaRPr lang="ru-RU" sz="1800" kern="1200" dirty="0"/>
        </a:p>
      </dsp:txBody>
      <dsp:txXfrm>
        <a:off x="470183" y="74331"/>
        <a:ext cx="6026854" cy="642027"/>
      </dsp:txXfrm>
    </dsp:sp>
    <dsp:sp modelId="{AD695934-9EF4-4245-B723-EC57931D3BC6}">
      <dsp:nvSpPr>
        <dsp:cNvPr id="0" name=""/>
        <dsp:cNvSpPr/>
      </dsp:nvSpPr>
      <dsp:spPr>
        <a:xfrm>
          <a:off x="0" y="2162949"/>
          <a:ext cx="8709026" cy="11025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0" tIns="312420" rIns="36000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Оценка эффективности акустических экранов на протяжении жизненного цикла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Оценка объемов образования отходов при строительстве</a:t>
          </a:r>
          <a:endParaRPr lang="ru-RU" sz="1800" kern="1200" dirty="0"/>
        </a:p>
      </dsp:txBody>
      <dsp:txXfrm>
        <a:off x="0" y="2162949"/>
        <a:ext cx="8709026" cy="1102500"/>
      </dsp:txXfrm>
    </dsp:sp>
    <dsp:sp modelId="{A8C4222D-DBE7-4FED-9C8C-B57E382EBA3D}">
      <dsp:nvSpPr>
        <dsp:cNvPr id="0" name=""/>
        <dsp:cNvSpPr/>
      </dsp:nvSpPr>
      <dsp:spPr>
        <a:xfrm>
          <a:off x="435451" y="1634890"/>
          <a:ext cx="6096318" cy="823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426" tIns="0" rIns="2304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Комплексная оценка негативного воздействия автомобильных дорог на окружающую среду</a:t>
          </a:r>
          <a:endParaRPr lang="ru-RU" sz="1800" kern="1200" dirty="0"/>
        </a:p>
      </dsp:txBody>
      <dsp:txXfrm>
        <a:off x="475639" y="1675078"/>
        <a:ext cx="6015942" cy="742883"/>
      </dsp:txXfrm>
    </dsp:sp>
    <dsp:sp modelId="{C20DAC64-B5A7-4F85-B3CC-992F05ED92F1}">
      <dsp:nvSpPr>
        <dsp:cNvPr id="0" name=""/>
        <dsp:cNvSpPr/>
      </dsp:nvSpPr>
      <dsp:spPr>
        <a:xfrm>
          <a:off x="0" y="3742739"/>
          <a:ext cx="8709026" cy="1489771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000" tIns="312420" rIns="36000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Проведение обследования автомобильных дорог на предмет доступности для маломобильных групп населения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Разработка ГОСТ Р «Дороги автомобильные общего пользования. Требования к обеспечению безбарьерной среды для маломобильных групп населения»</a:t>
          </a:r>
          <a:endParaRPr lang="ru-RU" sz="1800" kern="1200" dirty="0"/>
        </a:p>
      </dsp:txBody>
      <dsp:txXfrm>
        <a:off x="0" y="3742739"/>
        <a:ext cx="8709026" cy="1489771"/>
      </dsp:txXfrm>
    </dsp:sp>
    <dsp:sp modelId="{6B099560-CA96-4D15-A32C-F6E2D4216211}">
      <dsp:nvSpPr>
        <dsp:cNvPr id="0" name=""/>
        <dsp:cNvSpPr/>
      </dsp:nvSpPr>
      <dsp:spPr>
        <a:xfrm>
          <a:off x="435451" y="3373449"/>
          <a:ext cx="6096318" cy="6644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0426" tIns="0" rIns="23042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Обеспечение доступности автомобильных дорог</a:t>
          </a:r>
          <a:endParaRPr lang="ru-RU" sz="1800" kern="1200" dirty="0"/>
        </a:p>
      </dsp:txBody>
      <dsp:txXfrm>
        <a:off x="467889" y="3405887"/>
        <a:ext cx="6031442" cy="599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4958" cy="496412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99" y="2"/>
            <a:ext cx="2944958" cy="496412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664B50BD-8CB1-4F00-BBAF-8C575AD931B2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630"/>
            <a:ext cx="2944958" cy="496411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99" y="9428630"/>
            <a:ext cx="2944958" cy="496411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4166C4A6-2384-4D81-BB68-6139D1FA3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3877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12"/>
            <a:ext cx="2946247" cy="496732"/>
          </a:xfrm>
          <a:prstGeom prst="rect">
            <a:avLst/>
          </a:prstGeom>
        </p:spPr>
        <p:txBody>
          <a:bodyPr vert="horz" lIns="91961" tIns="45980" rIns="91961" bIns="4598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8" y="12"/>
            <a:ext cx="2946246" cy="496732"/>
          </a:xfrm>
          <a:prstGeom prst="rect">
            <a:avLst/>
          </a:prstGeom>
        </p:spPr>
        <p:txBody>
          <a:bodyPr vert="horz" lIns="91961" tIns="45980" rIns="91961" bIns="45980" rtlCol="0"/>
          <a:lstStyle>
            <a:lvl1pPr algn="r">
              <a:defRPr sz="1200"/>
            </a:lvl1pPr>
          </a:lstStyle>
          <a:p>
            <a:fld id="{15D8DA0D-0397-4140-9413-6D231B01F0B0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61" tIns="45980" rIns="91961" bIns="4598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4953"/>
            <a:ext cx="5439101" cy="4467387"/>
          </a:xfrm>
          <a:prstGeom prst="rect">
            <a:avLst/>
          </a:prstGeom>
        </p:spPr>
        <p:txBody>
          <a:bodyPr vert="horz" lIns="91961" tIns="45980" rIns="91961" bIns="4598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428309"/>
            <a:ext cx="2946247" cy="496731"/>
          </a:xfrm>
          <a:prstGeom prst="rect">
            <a:avLst/>
          </a:prstGeom>
        </p:spPr>
        <p:txBody>
          <a:bodyPr vert="horz" lIns="91961" tIns="45980" rIns="91961" bIns="4598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8" y="9428309"/>
            <a:ext cx="2946246" cy="496731"/>
          </a:xfrm>
          <a:prstGeom prst="rect">
            <a:avLst/>
          </a:prstGeom>
        </p:spPr>
        <p:txBody>
          <a:bodyPr vert="horz" lIns="91961" tIns="45980" rIns="91961" bIns="45980" rtlCol="0" anchor="b"/>
          <a:lstStyle>
            <a:lvl1pPr algn="r">
              <a:defRPr sz="1200"/>
            </a:lvl1pPr>
          </a:lstStyle>
          <a:p>
            <a:fld id="{A5C0EFC7-5B52-4842-B3CB-BB6145DB83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6040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10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9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92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8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2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7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39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8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557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0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55B96-69D7-4416-969B-AD4B70C31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37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2.xml"/><Relationship Id="rId10" Type="http://schemas.openxmlformats.org/officeDocument/2006/relationships/hyperlink" Target="http://avtodor.cityair.ru/" TargetMode="External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6341" y="4175682"/>
            <a:ext cx="2550523" cy="52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98507" y="4495740"/>
            <a:ext cx="6427020" cy="109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3053" tIns="41528" rIns="83053" bIns="41528">
            <a:spAutoFit/>
          </a:bodyPr>
          <a:lstStyle>
            <a:defPPr>
              <a:defRPr lang="ru-RU"/>
            </a:defPPr>
            <a:lvl1pPr>
              <a:defRPr sz="2200">
                <a:solidFill>
                  <a:srgbClr val="4C4544"/>
                </a:solidFill>
                <a:latin typeface="Tahoma" pitchFamily="34" charset="0"/>
                <a:cs typeface="Tahoma" pitchFamily="34" charset="0"/>
              </a:defRPr>
            </a:lvl1pPr>
            <a:lvl2pPr marL="502941"/>
            <a:lvl3pPr marL="1005884"/>
            <a:lvl4pPr marL="1508825"/>
            <a:lvl5pPr marL="2011767"/>
            <a:lvl6pPr marL="2514710" defTabSz="1005884"/>
            <a:lvl7pPr marL="3017652" defTabSz="1005884"/>
            <a:lvl8pPr marL="3520594" defTabSz="1005884"/>
            <a:lvl9pPr marL="4023536" defTabSz="1005884"/>
          </a:lstStyle>
          <a:p>
            <a:pPr defTabSz="830892"/>
            <a:r>
              <a:rPr lang="ru-RU" dirty="0">
                <a:solidFill>
                  <a:schemeClr val="tx1"/>
                </a:solidFill>
              </a:rPr>
              <a:t>Комплексный подход Государственной компании «Автодор» в решении экологических проблем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25300" r="2355" b="1354"/>
          <a:stretch/>
        </p:blipFill>
        <p:spPr bwMode="auto">
          <a:xfrm>
            <a:off x="6370301" y="801637"/>
            <a:ext cx="2716561" cy="320253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 descr="C:\Users\Somova_MYU\Desktop\Avtodor_M-3-6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6" b="2767"/>
          <a:stretch/>
        </p:blipFill>
        <p:spPr bwMode="auto">
          <a:xfrm>
            <a:off x="98511" y="61916"/>
            <a:ext cx="2243057" cy="16280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M:\ИНВЕСТИЦИОННЫЙ ДЕПАРТАМЕНТ\Отдел маркетинга и взаимодействия с инвесторами\_В ПРОЦЕССЕ\Роуд-шоу М-11 543-684\Memo&amp;Teaser\фото на титульный без трещин.tif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0"/>
          <a:stretch/>
        </p:blipFill>
        <p:spPr bwMode="auto">
          <a:xfrm>
            <a:off x="98511" y="1736285"/>
            <a:ext cx="4475305" cy="226788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11" name="Picture 7" descr="C:\Users\Somova_MYU\Desktop\DSC_0998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41780" r="1948"/>
          <a:stretch/>
        </p:blipFill>
        <p:spPr bwMode="auto">
          <a:xfrm>
            <a:off x="4630957" y="61912"/>
            <a:ext cx="1678077" cy="273630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3573" y="61914"/>
            <a:ext cx="2156124" cy="1628074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68" tIns="41533" rIns="83068" bIns="41533" anchor="ctr"/>
          <a:lstStyle/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ТРАНСПОРТНАЯ </a:t>
            </a:r>
            <a:endParaRPr lang="en-US" sz="13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ИНФРАСТРУКТУРА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70301" y="61912"/>
            <a:ext cx="2716563" cy="707996"/>
          </a:xfrm>
          <a:prstGeom prst="rect">
            <a:avLst/>
          </a:prstGeom>
          <a:solidFill>
            <a:srgbClr val="00923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68" tIns="41533" rIns="83068" bIns="41533" anchor="b"/>
          <a:lstStyle/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ГОСУДАРСТВЕННО-</a:t>
            </a:r>
          </a:p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ЧАСТНОЕ </a:t>
            </a:r>
          </a:p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ПАРТНЕРСТВО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30954" y="2878506"/>
            <a:ext cx="1678076" cy="1125660"/>
          </a:xfrm>
          <a:prstGeom prst="rect">
            <a:avLst/>
          </a:prstGeom>
          <a:solidFill>
            <a:srgbClr val="EB892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83068" tIns="41533" rIns="83068" bIns="41533" anchor="t"/>
          <a:lstStyle/>
          <a:p>
            <a:pPr algn="ctr" defTabSz="830892"/>
            <a:endParaRPr lang="ru-RU" sz="13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СКОРОСТНЫЕ</a:t>
            </a:r>
          </a:p>
          <a:p>
            <a:pPr algn="ctr" defTabSz="830892"/>
            <a:r>
              <a:rPr lang="ru-RU" sz="13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ДОРОГИ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33305" y="10441946"/>
            <a:ext cx="1976670" cy="1676838"/>
          </a:xfrm>
          <a:prstGeom prst="rect">
            <a:avLst/>
          </a:prstGeom>
        </p:spPr>
      </p:pic>
      <p:sp>
        <p:nvSpPr>
          <p:cNvPr id="4" name="Блок-схема: документ 3"/>
          <p:cNvSpPr/>
          <p:nvPr/>
        </p:nvSpPr>
        <p:spPr>
          <a:xfrm rot="10800000">
            <a:off x="0" y="5415824"/>
            <a:ext cx="9139392" cy="144217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324"/>
              <a:gd name="connsiteX1" fmla="*/ 21600 w 21600"/>
              <a:gd name="connsiteY1" fmla="*/ 0 h 21324"/>
              <a:gd name="connsiteX2" fmla="*/ 21600 w 21600"/>
              <a:gd name="connsiteY2" fmla="*/ 17322 h 21324"/>
              <a:gd name="connsiteX3" fmla="*/ 0 w 21600"/>
              <a:gd name="connsiteY3" fmla="*/ 20172 h 21324"/>
              <a:gd name="connsiteX4" fmla="*/ 0 w 21600"/>
              <a:gd name="connsiteY4" fmla="*/ 0 h 21324"/>
              <a:gd name="connsiteX0" fmla="*/ 2752 w 24352"/>
              <a:gd name="connsiteY0" fmla="*/ 0 h 19952"/>
              <a:gd name="connsiteX1" fmla="*/ 24352 w 24352"/>
              <a:gd name="connsiteY1" fmla="*/ 0 h 19952"/>
              <a:gd name="connsiteX2" fmla="*/ 24352 w 24352"/>
              <a:gd name="connsiteY2" fmla="*/ 17322 h 19952"/>
              <a:gd name="connsiteX3" fmla="*/ 0 w 24352"/>
              <a:gd name="connsiteY3" fmla="*/ 18555 h 19952"/>
              <a:gd name="connsiteX4" fmla="*/ 2752 w 24352"/>
              <a:gd name="connsiteY4" fmla="*/ 0 h 19952"/>
              <a:gd name="connsiteX0" fmla="*/ 0 w 24352"/>
              <a:gd name="connsiteY0" fmla="*/ 135 h 19952"/>
              <a:gd name="connsiteX1" fmla="*/ 24352 w 24352"/>
              <a:gd name="connsiteY1" fmla="*/ 0 h 19952"/>
              <a:gd name="connsiteX2" fmla="*/ 24352 w 24352"/>
              <a:gd name="connsiteY2" fmla="*/ 17322 h 19952"/>
              <a:gd name="connsiteX3" fmla="*/ 0 w 24352"/>
              <a:gd name="connsiteY3" fmla="*/ 18555 h 19952"/>
              <a:gd name="connsiteX4" fmla="*/ 0 w 24352"/>
              <a:gd name="connsiteY4" fmla="*/ 135 h 19952"/>
              <a:gd name="connsiteX0" fmla="*/ 70 w 24422"/>
              <a:gd name="connsiteY0" fmla="*/ 135 h 20973"/>
              <a:gd name="connsiteX1" fmla="*/ 24422 w 24422"/>
              <a:gd name="connsiteY1" fmla="*/ 0 h 20973"/>
              <a:gd name="connsiteX2" fmla="*/ 24422 w 24422"/>
              <a:gd name="connsiteY2" fmla="*/ 17322 h 20973"/>
              <a:gd name="connsiteX3" fmla="*/ 0 w 24422"/>
              <a:gd name="connsiteY3" fmla="*/ 19768 h 20973"/>
              <a:gd name="connsiteX4" fmla="*/ 70 w 24422"/>
              <a:gd name="connsiteY4" fmla="*/ 135 h 20973"/>
              <a:gd name="connsiteX0" fmla="*/ 1 w 24353"/>
              <a:gd name="connsiteY0" fmla="*/ 135 h 21680"/>
              <a:gd name="connsiteX1" fmla="*/ 24353 w 24353"/>
              <a:gd name="connsiteY1" fmla="*/ 0 h 21680"/>
              <a:gd name="connsiteX2" fmla="*/ 24353 w 24353"/>
              <a:gd name="connsiteY2" fmla="*/ 17322 h 21680"/>
              <a:gd name="connsiteX3" fmla="*/ 2788 w 24353"/>
              <a:gd name="connsiteY3" fmla="*/ 20576 h 21680"/>
              <a:gd name="connsiteX4" fmla="*/ 1 w 24353"/>
              <a:gd name="connsiteY4" fmla="*/ 135 h 21680"/>
              <a:gd name="connsiteX0" fmla="*/ 1 w 24353"/>
              <a:gd name="connsiteY0" fmla="*/ 135 h 21620"/>
              <a:gd name="connsiteX1" fmla="*/ 24353 w 24353"/>
              <a:gd name="connsiteY1" fmla="*/ 0 h 21620"/>
              <a:gd name="connsiteX2" fmla="*/ 24353 w 24353"/>
              <a:gd name="connsiteY2" fmla="*/ 17322 h 21620"/>
              <a:gd name="connsiteX3" fmla="*/ 2805 w 24353"/>
              <a:gd name="connsiteY3" fmla="*/ 20509 h 21620"/>
              <a:gd name="connsiteX4" fmla="*/ 1 w 24353"/>
              <a:gd name="connsiteY4" fmla="*/ 135 h 21620"/>
              <a:gd name="connsiteX0" fmla="*/ 18 w 24370"/>
              <a:gd name="connsiteY0" fmla="*/ 135 h 17322"/>
              <a:gd name="connsiteX1" fmla="*/ 24370 w 24370"/>
              <a:gd name="connsiteY1" fmla="*/ 0 h 17322"/>
              <a:gd name="connsiteX2" fmla="*/ 24370 w 24370"/>
              <a:gd name="connsiteY2" fmla="*/ 17322 h 17322"/>
              <a:gd name="connsiteX3" fmla="*/ 0 w 24370"/>
              <a:gd name="connsiteY3" fmla="*/ 10201 h 17322"/>
              <a:gd name="connsiteX4" fmla="*/ 18 w 24370"/>
              <a:gd name="connsiteY4" fmla="*/ 135 h 17322"/>
              <a:gd name="connsiteX0" fmla="*/ 18 w 24370"/>
              <a:gd name="connsiteY0" fmla="*/ 135 h 20692"/>
              <a:gd name="connsiteX1" fmla="*/ 24370 w 24370"/>
              <a:gd name="connsiteY1" fmla="*/ 0 h 20692"/>
              <a:gd name="connsiteX2" fmla="*/ 24370 w 24370"/>
              <a:gd name="connsiteY2" fmla="*/ 17322 h 20692"/>
              <a:gd name="connsiteX3" fmla="*/ 3519 w 24370"/>
              <a:gd name="connsiteY3" fmla="*/ 20346 h 20692"/>
              <a:gd name="connsiteX4" fmla="*/ 0 w 24370"/>
              <a:gd name="connsiteY4" fmla="*/ 10201 h 20692"/>
              <a:gd name="connsiteX5" fmla="*/ 18 w 24370"/>
              <a:gd name="connsiteY5" fmla="*/ 135 h 20692"/>
              <a:gd name="connsiteX0" fmla="*/ 18 w 24370"/>
              <a:gd name="connsiteY0" fmla="*/ 135 h 20653"/>
              <a:gd name="connsiteX1" fmla="*/ 24370 w 24370"/>
              <a:gd name="connsiteY1" fmla="*/ 0 h 20653"/>
              <a:gd name="connsiteX2" fmla="*/ 24335 w 24370"/>
              <a:gd name="connsiteY2" fmla="*/ 16918 h 20653"/>
              <a:gd name="connsiteX3" fmla="*/ 3519 w 24370"/>
              <a:gd name="connsiteY3" fmla="*/ 20346 h 20653"/>
              <a:gd name="connsiteX4" fmla="*/ 0 w 24370"/>
              <a:gd name="connsiteY4" fmla="*/ 10201 h 20653"/>
              <a:gd name="connsiteX5" fmla="*/ 18 w 24370"/>
              <a:gd name="connsiteY5" fmla="*/ 135 h 20653"/>
              <a:gd name="connsiteX0" fmla="*/ 18 w 25732"/>
              <a:gd name="connsiteY0" fmla="*/ 135 h 20558"/>
              <a:gd name="connsiteX1" fmla="*/ 24370 w 25732"/>
              <a:gd name="connsiteY1" fmla="*/ 0 h 20558"/>
              <a:gd name="connsiteX2" fmla="*/ 24335 w 25732"/>
              <a:gd name="connsiteY2" fmla="*/ 16918 h 20558"/>
              <a:gd name="connsiteX3" fmla="*/ 24150 w 25732"/>
              <a:gd name="connsiteY3" fmla="*/ 17078 h 20558"/>
              <a:gd name="connsiteX4" fmla="*/ 3519 w 25732"/>
              <a:gd name="connsiteY4" fmla="*/ 20346 h 20558"/>
              <a:gd name="connsiteX5" fmla="*/ 0 w 25732"/>
              <a:gd name="connsiteY5" fmla="*/ 10201 h 20558"/>
              <a:gd name="connsiteX6" fmla="*/ 18 w 25732"/>
              <a:gd name="connsiteY6" fmla="*/ 135 h 20558"/>
              <a:gd name="connsiteX0" fmla="*/ 18 w 24370"/>
              <a:gd name="connsiteY0" fmla="*/ 135 h 20401"/>
              <a:gd name="connsiteX1" fmla="*/ 24370 w 24370"/>
              <a:gd name="connsiteY1" fmla="*/ 0 h 20401"/>
              <a:gd name="connsiteX2" fmla="*/ 24335 w 24370"/>
              <a:gd name="connsiteY2" fmla="*/ 16918 h 20401"/>
              <a:gd name="connsiteX3" fmla="*/ 21276 w 24370"/>
              <a:gd name="connsiteY3" fmla="*/ 4042 h 20401"/>
              <a:gd name="connsiteX4" fmla="*/ 3519 w 24370"/>
              <a:gd name="connsiteY4" fmla="*/ 20346 h 20401"/>
              <a:gd name="connsiteX5" fmla="*/ 0 w 24370"/>
              <a:gd name="connsiteY5" fmla="*/ 10201 h 20401"/>
              <a:gd name="connsiteX6" fmla="*/ 18 w 24370"/>
              <a:gd name="connsiteY6" fmla="*/ 135 h 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70" h="20401">
                <a:moveTo>
                  <a:pt x="18" y="135"/>
                </a:moveTo>
                <a:lnTo>
                  <a:pt x="24370" y="0"/>
                </a:lnTo>
                <a:cubicBezTo>
                  <a:pt x="24358" y="5639"/>
                  <a:pt x="24347" y="11279"/>
                  <a:pt x="24335" y="16918"/>
                </a:cubicBezTo>
                <a:cubicBezTo>
                  <a:pt x="24298" y="19764"/>
                  <a:pt x="24745" y="3471"/>
                  <a:pt x="21276" y="4042"/>
                </a:cubicBezTo>
                <a:cubicBezTo>
                  <a:pt x="17807" y="4613"/>
                  <a:pt x="7544" y="21492"/>
                  <a:pt x="3519" y="20346"/>
                </a:cubicBezTo>
                <a:cubicBezTo>
                  <a:pt x="-506" y="19200"/>
                  <a:pt x="1077" y="12312"/>
                  <a:pt x="0" y="10201"/>
                </a:cubicBezTo>
                <a:cubicBezTo>
                  <a:pt x="23" y="3657"/>
                  <a:pt x="-5" y="6679"/>
                  <a:pt x="18" y="135"/>
                </a:cubicBezTo>
                <a:close/>
              </a:path>
            </a:pathLst>
          </a:custGeom>
          <a:gradFill flip="none" rotWithShape="1">
            <a:gsLst>
              <a:gs pos="0">
                <a:srgbClr val="55BA52"/>
              </a:gs>
              <a:gs pos="74000">
                <a:srgbClr val="00913E"/>
              </a:gs>
              <a:gs pos="83000">
                <a:srgbClr val="00913E"/>
              </a:gs>
              <a:gs pos="100000">
                <a:srgbClr val="00923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570946" y="5895982"/>
            <a:ext cx="3301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Сергей Ильин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57038" y="6443202"/>
            <a:ext cx="3129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Сочи, 31 мая 2018 года</a:t>
            </a:r>
          </a:p>
        </p:txBody>
      </p:sp>
    </p:spTree>
    <p:extLst>
      <p:ext uri="{BB962C8B-B14F-4D97-AF65-F5344CB8AC3E}">
        <p14:creationId xmlns:p14="http://schemas.microsoft.com/office/powerpoint/2010/main" val="14196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4" y="6796091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-2830"/>
            <a:ext cx="8982076" cy="559739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5" y="183414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74342" y="-17739"/>
            <a:ext cx="6669358" cy="611414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Трансфер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технологий и основные направления инноваций в области ООС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30137629"/>
              </p:ext>
            </p:extLst>
          </p:nvPr>
        </p:nvGraphicFramePr>
        <p:xfrm>
          <a:off x="17193" y="684667"/>
          <a:ext cx="9126810" cy="3438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569234026"/>
              </p:ext>
            </p:extLst>
          </p:nvPr>
        </p:nvGraphicFramePr>
        <p:xfrm>
          <a:off x="180977" y="4185405"/>
          <a:ext cx="8801101" cy="2548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787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686903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3701"/>
            <a:ext cx="8982076" cy="588534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48894" y="25692"/>
            <a:ext cx="6404306" cy="55713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Оценка доступности дорог для маломобильных групп населения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836613"/>
            <a:ext cx="9144000" cy="4895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1" name="Picture 4" descr="Рисун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0285" y="867485"/>
            <a:ext cx="3311525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b="13298"/>
          <a:stretch/>
        </p:blipFill>
        <p:spPr bwMode="auto">
          <a:xfrm>
            <a:off x="3509759" y="2457554"/>
            <a:ext cx="5317768" cy="330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C:\Documents and Settings\Доцент\Рабочий стол\vrn.kp.ru_daily_24494_648556.jpg"/>
          <p:cNvPicPr>
            <a:picLocks noChangeAspect="1" noChangeArrowheads="1"/>
          </p:cNvPicPr>
          <p:nvPr/>
        </p:nvPicPr>
        <p:blipFill>
          <a:blip r:embed="rId4" cstate="print"/>
          <a:srcRect t="7099" b="14041"/>
          <a:stretch>
            <a:fillRect/>
          </a:stretch>
        </p:blipFill>
        <p:spPr bwMode="auto">
          <a:xfrm>
            <a:off x="178139" y="873265"/>
            <a:ext cx="3124042" cy="2088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3840185" y="1370723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80%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8018636" y="1353260"/>
            <a:ext cx="800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212" y="3216388"/>
            <a:ext cx="30956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Доступность транспортной </a:t>
            </a:r>
          </a:p>
          <a:p>
            <a:pPr algn="ctr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инфраструктуры  для МГН</a:t>
            </a:r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393369" y="4220350"/>
            <a:ext cx="1662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Недоступно - </a:t>
            </a:r>
          </a:p>
        </p:txBody>
      </p: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393369" y="3780567"/>
            <a:ext cx="1398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Доступно - </a:t>
            </a: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1509153" y="3780567"/>
            <a:ext cx="1234046" cy="369332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00"/>
                </a:solidFill>
              </a:rPr>
              <a:t>о</a:t>
            </a:r>
            <a:r>
              <a:rPr lang="ru-RU" b="1" dirty="0" smtClean="0">
                <a:solidFill>
                  <a:srgbClr val="003300"/>
                </a:solidFill>
              </a:rPr>
              <a:t>коло 29%</a:t>
            </a:r>
            <a:endParaRPr lang="ru-RU" b="1" dirty="0">
              <a:solidFill>
                <a:srgbClr val="0033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45679" y="4220350"/>
            <a:ext cx="901984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20-34%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60" y="4714079"/>
            <a:ext cx="3246953" cy="167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Овал 28"/>
          <p:cNvSpPr/>
          <p:nvPr/>
        </p:nvSpPr>
        <p:spPr>
          <a:xfrm>
            <a:off x="1433015" y="6059606"/>
            <a:ext cx="1405719" cy="45037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1378425" y="5445458"/>
            <a:ext cx="14028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Транспортные</a:t>
            </a:r>
          </a:p>
          <a:p>
            <a:r>
              <a:rPr lang="ru-RU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передвижения</a:t>
            </a:r>
            <a:endParaRPr lang="ru-RU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3235" y="172644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15989" y="5799401"/>
            <a:ext cx="5631295" cy="738664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1400" dirty="0"/>
              <a:t>Разработка ГОСТ Р «Дороги автомобильные общего пользования. Требования к обеспечению безбарьерной среды для маломобильных групп населения»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6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3" y="6795821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-1917"/>
            <a:ext cx="8982076" cy="561454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5" y="169806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309555" y="-44536"/>
            <a:ext cx="6302260" cy="57464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Экологические проблемы при проектировании и строительстве автомобильных дорог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12</a:t>
            </a:fld>
            <a:endParaRPr lang="ru-RU"/>
          </a:p>
        </p:txBody>
      </p:sp>
      <p:sp>
        <p:nvSpPr>
          <p:cNvPr id="10" name="Пятиугольник 9"/>
          <p:cNvSpPr/>
          <p:nvPr/>
        </p:nvSpPr>
        <p:spPr>
          <a:xfrm>
            <a:off x="4" y="867228"/>
            <a:ext cx="3248025" cy="499553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Отсутствие экономических стимулов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248026" y="748896"/>
            <a:ext cx="5813778" cy="1602654"/>
          </a:xfrm>
          <a:prstGeom prst="round2DiagRect">
            <a:avLst>
              <a:gd name="adj1" fmla="val 1296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более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экологичных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технологий, материалов при строительстве автомобильных дорог зачастую не выгодно строительным организациям;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стоимость электроэнергии при применении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возобновляемых источников энергии;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Завышение стоимости отходов (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вторресурсов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применяемых в строительстве.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4" y="2625265"/>
            <a:ext cx="3248027" cy="499553"/>
          </a:xfrm>
          <a:prstGeom prst="homePlate">
            <a:avLst>
              <a:gd name="adj" fmla="val 24201"/>
            </a:avLst>
          </a:prstGeom>
          <a:solidFill>
            <a:srgbClr val="F3AE1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Законодательная и нормативно-техническая база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3248026" y="2558643"/>
            <a:ext cx="5813778" cy="2203545"/>
          </a:xfrm>
          <a:prstGeom prst="round2DiagRect">
            <a:avLst>
              <a:gd name="adj1" fmla="val 1296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Государственными экспертными органами не рассматривается эффективность от внедрения инновационных технологий в области охраны окружающей среды в течение жизненного цикла;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Отсутствуют единые механизмы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компенсации экологического ущерба в субъектах Российской Федерации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требований по обязательному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рециклингу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отходов строительства;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риск ориентированный подход при оценке инновационных решений.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0" y="5047365"/>
            <a:ext cx="3248028" cy="447113"/>
          </a:xfrm>
          <a:prstGeom prst="homePlate">
            <a:avLst>
              <a:gd name="adj" fmla="val 24201"/>
            </a:avLst>
          </a:prstGeom>
          <a:solidFill>
            <a:srgbClr val="F3AE11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Мотивация проектных и строительных организаций</a:t>
            </a: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3248027" y="4999463"/>
            <a:ext cx="5813777" cy="1193688"/>
          </a:xfrm>
          <a:prstGeom prst="round2DiagRect">
            <a:avLst>
              <a:gd name="adj1" fmla="val 1296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опыта при внедрении новых более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экологичных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материалов и технологий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экономического стимулирования разработки и внедрения материалов и технологий с высокой экологической эффективностью (НДТ)</a:t>
            </a:r>
          </a:p>
        </p:txBody>
      </p:sp>
    </p:spTree>
    <p:extLst>
      <p:ext uri="{BB962C8B-B14F-4D97-AF65-F5344CB8AC3E}">
        <p14:creationId xmlns:p14="http://schemas.microsoft.com/office/powerpoint/2010/main" val="4361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"/>
            <a:ext cx="8982076" cy="548640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4985" y="140648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6958" y="2"/>
            <a:ext cx="6041913" cy="54864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Перспективные задачи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9899001"/>
              </p:ext>
            </p:extLst>
          </p:nvPr>
        </p:nvGraphicFramePr>
        <p:xfrm>
          <a:off x="273050" y="920945"/>
          <a:ext cx="8709026" cy="5272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22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"/>
            <a:ext cx="8982076" cy="548640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5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03404" y="4114800"/>
            <a:ext cx="4532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ru-RU" sz="1400">
              <a:solidFill>
                <a:srgbClr val="003366"/>
              </a:solidFill>
              <a:latin typeface="Calibri" pitchFamily="34" charset="0"/>
            </a:endParaRPr>
          </a:p>
        </p:txBody>
      </p:sp>
      <p:sp>
        <p:nvSpPr>
          <p:cNvPr id="46112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00279" y="3249616"/>
            <a:ext cx="5567363" cy="492125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77224">
              <a:defRPr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27655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5472" y="181682"/>
            <a:ext cx="1938528" cy="39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4" y="6796091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200279" y="3910410"/>
            <a:ext cx="5567363" cy="0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3761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ятиугольник 10"/>
          <p:cNvSpPr/>
          <p:nvPr/>
        </p:nvSpPr>
        <p:spPr>
          <a:xfrm>
            <a:off x="0" y="770177"/>
            <a:ext cx="2189540" cy="603324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Экологическая политика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189540" y="648829"/>
            <a:ext cx="6872266" cy="1133645"/>
          </a:xfrm>
          <a:prstGeom prst="round2DiagRect">
            <a:avLst>
              <a:gd name="adj1" fmla="val 1296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благоприятного состояния окружающей природной среды в зоне влияния автомобильных дорог, сохранение естественных экологических систем и природных ресурсов на придорожных территориях для удовлетворения потребностей нынешнего и будущих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поколений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-1" y="679581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6086"/>
            <a:ext cx="8982076" cy="561168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7756" y="205602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58522" y="18231"/>
            <a:ext cx="6545978" cy="55626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Экологическая политика Государственной компании «Автодор» на период до 2030 года: механизмы реализации</a:t>
            </a:r>
            <a:endParaRPr lang="ru-RU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0" y="3230135"/>
            <a:ext cx="2189540" cy="603324"/>
          </a:xfrm>
          <a:prstGeom prst="homePlate">
            <a:avLst>
              <a:gd name="adj" fmla="val 24201"/>
            </a:avLst>
          </a:prstGeom>
          <a:solidFill>
            <a:srgbClr val="55BA5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Стандарты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189539" y="3049801"/>
            <a:ext cx="6872266" cy="963992"/>
          </a:xfrm>
          <a:prstGeom prst="round2DiagRect">
            <a:avLst>
              <a:gd name="adj1" fmla="val 1296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АВТОДОР                 ГОСТ Р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системы экологических требований для подрядных организаций, внедрение лучших экологических практик в области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 ресурсосбережения, снижение экологических рисков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0" y="4451865"/>
            <a:ext cx="2189540" cy="603324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Дороги компании – полигон для инновации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189539" y="4239859"/>
            <a:ext cx="6872266" cy="1106550"/>
          </a:xfrm>
          <a:prstGeom prst="round2DiagRect">
            <a:avLst>
              <a:gd name="adj1" fmla="val 1296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энерго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 ресурсосберегающих технологий при строительстве и эксплуатации автомобильных дорог, снижение негативного воздействия на окружающую среду, использование «зелёных» технологий, сокращение наносимого ущерба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-1" y="2056550"/>
            <a:ext cx="2189540" cy="603324"/>
          </a:xfrm>
          <a:prstGeom prst="homePlate">
            <a:avLst>
              <a:gd name="adj" fmla="val 24201"/>
            </a:avLst>
          </a:prstGeom>
          <a:solidFill>
            <a:srgbClr val="55BA52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Государственно-частное партнерство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189539" y="1979645"/>
            <a:ext cx="6872266" cy="837470"/>
          </a:xfrm>
          <a:prstGeom prst="round2DiagRect">
            <a:avLst>
              <a:gd name="adj1" fmla="val 1296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бизнеса к совместному решению экологических проблем и внедрению инновационных технологий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800475" y="3230135"/>
            <a:ext cx="533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ятиугольник 20"/>
          <p:cNvSpPr/>
          <p:nvPr/>
        </p:nvSpPr>
        <p:spPr>
          <a:xfrm>
            <a:off x="-1" y="5672032"/>
            <a:ext cx="2189540" cy="603324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Трансфер технологий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2189538" y="5551467"/>
            <a:ext cx="6872266" cy="895054"/>
          </a:xfrm>
          <a:prstGeom prst="round2DiagRect">
            <a:avLst>
              <a:gd name="adj1" fmla="val 1296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ctr" anchorCtr="0" upright="1">
            <a:noAutofit/>
          </a:bodyPr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Распространение результатов опытно-экспериментального применения технологий и материалов с высокой экологической эффективностью на всю отрасль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9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r="2245" b="1291"/>
          <a:stretch/>
        </p:blipFill>
        <p:spPr>
          <a:xfrm rot="16200000">
            <a:off x="1733890" y="-1148980"/>
            <a:ext cx="5676220" cy="9143999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3" y="6795821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3593"/>
            <a:ext cx="9143998" cy="594714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9953" y="23827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309555" y="3596"/>
            <a:ext cx="6302260" cy="57723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Экологическая политика Государственной компании «Автодор» на период до 2030 года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3173" y="1531190"/>
            <a:ext cx="1443216" cy="633046"/>
          </a:xfrm>
          <a:prstGeom prst="roundRect">
            <a:avLst/>
          </a:prstGeom>
          <a:solidFill>
            <a:srgbClr val="52AF1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&gt;</a:t>
            </a:r>
            <a:r>
              <a:rPr lang="ru-RU" sz="1000" b="1" dirty="0">
                <a:solidFill>
                  <a:schemeClr val="tx1"/>
                </a:solidFill>
              </a:rPr>
              <a:t> 100 000 м. </a:t>
            </a:r>
            <a:r>
              <a:rPr lang="ru-RU" sz="1000" b="1" dirty="0" err="1">
                <a:solidFill>
                  <a:schemeClr val="tx1"/>
                </a:solidFill>
              </a:rPr>
              <a:t>пог</a:t>
            </a:r>
            <a:r>
              <a:rPr lang="ru-RU" sz="1000" b="1" dirty="0">
                <a:solidFill>
                  <a:schemeClr val="tx1"/>
                </a:solidFill>
              </a:rPr>
              <a:t>.</a:t>
            </a:r>
            <a:r>
              <a:rPr lang="en-US" sz="1000" b="1" dirty="0">
                <a:solidFill>
                  <a:schemeClr val="tx1"/>
                </a:solidFill>
              </a:rPr>
              <a:t> </a:t>
            </a:r>
            <a:r>
              <a:rPr lang="ru-RU" sz="1000" b="1" dirty="0">
                <a:solidFill>
                  <a:schemeClr val="tx1"/>
                </a:solidFill>
              </a:rPr>
              <a:t>акустических экранов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58349" y="2046906"/>
            <a:ext cx="476616" cy="463550"/>
            <a:chOff x="648096" y="2215388"/>
            <a:chExt cx="476616" cy="463550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flipV="1">
              <a:off x="654812" y="2675763"/>
              <a:ext cx="469900" cy="3175"/>
            </a:xfrm>
            <a:prstGeom prst="line">
              <a:avLst/>
            </a:prstGeom>
            <a:ln w="38100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1053884" y="2439621"/>
              <a:ext cx="0" cy="23614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 flipV="1">
              <a:off x="981837" y="2348738"/>
              <a:ext cx="72047" cy="920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657987" y="2215388"/>
              <a:ext cx="201735" cy="40005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V="1">
              <a:off x="652859" y="2266858"/>
              <a:ext cx="386858" cy="35584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648096" y="2483908"/>
              <a:ext cx="352790" cy="14260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649378" y="2582694"/>
              <a:ext cx="350227" cy="4762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Скругленный прямоугольник 28"/>
          <p:cNvSpPr/>
          <p:nvPr/>
        </p:nvSpPr>
        <p:spPr>
          <a:xfrm>
            <a:off x="691611" y="3685155"/>
            <a:ext cx="1289539" cy="633046"/>
          </a:xfrm>
          <a:prstGeom prst="roundRect">
            <a:avLst/>
          </a:prstGeom>
          <a:solidFill>
            <a:srgbClr val="FF971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&gt;</a:t>
            </a:r>
            <a:r>
              <a:rPr lang="ru-RU" sz="1000" b="1" dirty="0">
                <a:solidFill>
                  <a:schemeClr val="tx1"/>
                </a:solidFill>
              </a:rPr>
              <a:t> 34 000 светодиодных светильников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226" y="3080601"/>
            <a:ext cx="424659" cy="489475"/>
          </a:xfrm>
          <a:prstGeom prst="rect">
            <a:avLst/>
          </a:prstGeom>
        </p:spPr>
      </p:pic>
      <p:sp>
        <p:nvSpPr>
          <p:cNvPr id="32" name="Скругленный прямоугольник 31"/>
          <p:cNvSpPr/>
          <p:nvPr/>
        </p:nvSpPr>
        <p:spPr>
          <a:xfrm>
            <a:off x="1251257" y="4775687"/>
            <a:ext cx="1324199" cy="550059"/>
          </a:xfrm>
          <a:prstGeom prst="roundRect">
            <a:avLst/>
          </a:prstGeom>
          <a:solidFill>
            <a:srgbClr val="FF971A"/>
          </a:solidFill>
          <a:ln>
            <a:solidFill>
              <a:srgbClr val="F3AE1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310 локальных очистных сооружений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061778" y="4254587"/>
            <a:ext cx="552870" cy="242697"/>
            <a:chOff x="2141414" y="4379311"/>
            <a:chExt cx="552870" cy="242697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2295091" y="4450657"/>
              <a:ext cx="399193" cy="17135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519357" y="4409798"/>
              <a:ext cx="1143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502688" y="4379311"/>
              <a:ext cx="1524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6" name="Прямая со стрелкой 35"/>
            <p:cNvCxnSpPr/>
            <p:nvPr/>
          </p:nvCxnSpPr>
          <p:spPr>
            <a:xfrm flipH="1">
              <a:off x="2141414" y="4536332"/>
              <a:ext cx="153677" cy="0"/>
            </a:xfrm>
            <a:prstGeom prst="straightConnector1">
              <a:avLst/>
            </a:prstGeom>
            <a:ln w="317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Группа 36"/>
          <p:cNvGrpSpPr/>
          <p:nvPr/>
        </p:nvGrpSpPr>
        <p:grpSpPr>
          <a:xfrm>
            <a:off x="5069129" y="2960767"/>
            <a:ext cx="626268" cy="368047"/>
            <a:chOff x="5119688" y="3113064"/>
            <a:chExt cx="626268" cy="368047"/>
          </a:xfrm>
        </p:grpSpPr>
        <p:sp>
          <p:nvSpPr>
            <p:cNvPr id="38" name="Полилиния 37"/>
            <p:cNvSpPr/>
            <p:nvPr/>
          </p:nvSpPr>
          <p:spPr>
            <a:xfrm>
              <a:off x="5141119" y="3113064"/>
              <a:ext cx="593785" cy="368047"/>
            </a:xfrm>
            <a:custGeom>
              <a:avLst/>
              <a:gdLst>
                <a:gd name="connsiteX0" fmla="*/ 0 w 593785"/>
                <a:gd name="connsiteY0" fmla="*/ 287361 h 368047"/>
                <a:gd name="connsiteX1" fmla="*/ 121444 w 593785"/>
                <a:gd name="connsiteY1" fmla="*/ 275455 h 368047"/>
                <a:gd name="connsiteX2" fmla="*/ 185737 w 593785"/>
                <a:gd name="connsiteY2" fmla="*/ 1611 h 368047"/>
                <a:gd name="connsiteX3" fmla="*/ 211931 w 593785"/>
                <a:gd name="connsiteY3" fmla="*/ 163536 h 368047"/>
                <a:gd name="connsiteX4" fmla="*/ 261937 w 593785"/>
                <a:gd name="connsiteY4" fmla="*/ 192111 h 368047"/>
                <a:gd name="connsiteX5" fmla="*/ 295275 w 593785"/>
                <a:gd name="connsiteY5" fmla="*/ 223067 h 368047"/>
                <a:gd name="connsiteX6" fmla="*/ 326231 w 593785"/>
                <a:gd name="connsiteY6" fmla="*/ 189730 h 368047"/>
                <a:gd name="connsiteX7" fmla="*/ 328612 w 593785"/>
                <a:gd name="connsiteY7" fmla="*/ 154011 h 368047"/>
                <a:gd name="connsiteX8" fmla="*/ 364331 w 593785"/>
                <a:gd name="connsiteY8" fmla="*/ 27805 h 368047"/>
                <a:gd name="connsiteX9" fmla="*/ 402431 w 593785"/>
                <a:gd name="connsiteY9" fmla="*/ 196874 h 368047"/>
                <a:gd name="connsiteX10" fmla="*/ 414337 w 593785"/>
                <a:gd name="connsiteY10" fmla="*/ 282599 h 368047"/>
                <a:gd name="connsiteX11" fmla="*/ 409575 w 593785"/>
                <a:gd name="connsiteY11" fmla="*/ 332605 h 368047"/>
                <a:gd name="connsiteX12" fmla="*/ 426244 w 593785"/>
                <a:gd name="connsiteY12" fmla="*/ 351655 h 368047"/>
                <a:gd name="connsiteX13" fmla="*/ 433387 w 593785"/>
                <a:gd name="connsiteY13" fmla="*/ 365942 h 368047"/>
                <a:gd name="connsiteX14" fmla="*/ 466725 w 593785"/>
                <a:gd name="connsiteY14" fmla="*/ 304030 h 368047"/>
                <a:gd name="connsiteX15" fmla="*/ 507206 w 593785"/>
                <a:gd name="connsiteY15" fmla="*/ 234974 h 368047"/>
                <a:gd name="connsiteX16" fmla="*/ 507206 w 593785"/>
                <a:gd name="connsiteY16" fmla="*/ 234974 h 368047"/>
                <a:gd name="connsiteX17" fmla="*/ 526256 w 593785"/>
                <a:gd name="connsiteY17" fmla="*/ 261167 h 368047"/>
                <a:gd name="connsiteX18" fmla="*/ 545306 w 593785"/>
                <a:gd name="connsiteY18" fmla="*/ 230211 h 368047"/>
                <a:gd name="connsiteX19" fmla="*/ 566737 w 593785"/>
                <a:gd name="connsiteY19" fmla="*/ 163536 h 368047"/>
                <a:gd name="connsiteX20" fmla="*/ 590550 w 593785"/>
                <a:gd name="connsiteY20" fmla="*/ 189730 h 368047"/>
                <a:gd name="connsiteX21" fmla="*/ 592931 w 593785"/>
                <a:gd name="connsiteY21" fmla="*/ 230211 h 36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93785" h="368047">
                  <a:moveTo>
                    <a:pt x="0" y="287361"/>
                  </a:moveTo>
                  <a:cubicBezTo>
                    <a:pt x="45244" y="305220"/>
                    <a:pt x="90488" y="323080"/>
                    <a:pt x="121444" y="275455"/>
                  </a:cubicBezTo>
                  <a:cubicBezTo>
                    <a:pt x="152400" y="227830"/>
                    <a:pt x="170656" y="20264"/>
                    <a:pt x="185737" y="1611"/>
                  </a:cubicBezTo>
                  <a:cubicBezTo>
                    <a:pt x="200818" y="-17042"/>
                    <a:pt x="199231" y="131786"/>
                    <a:pt x="211931" y="163536"/>
                  </a:cubicBezTo>
                  <a:cubicBezTo>
                    <a:pt x="224631" y="195286"/>
                    <a:pt x="248046" y="182189"/>
                    <a:pt x="261937" y="192111"/>
                  </a:cubicBezTo>
                  <a:cubicBezTo>
                    <a:pt x="275828" y="202033"/>
                    <a:pt x="284559" y="223464"/>
                    <a:pt x="295275" y="223067"/>
                  </a:cubicBezTo>
                  <a:cubicBezTo>
                    <a:pt x="305991" y="222670"/>
                    <a:pt x="320675" y="201239"/>
                    <a:pt x="326231" y="189730"/>
                  </a:cubicBezTo>
                  <a:cubicBezTo>
                    <a:pt x="331787" y="178221"/>
                    <a:pt x="322262" y="180998"/>
                    <a:pt x="328612" y="154011"/>
                  </a:cubicBezTo>
                  <a:cubicBezTo>
                    <a:pt x="334962" y="127024"/>
                    <a:pt x="352028" y="20661"/>
                    <a:pt x="364331" y="27805"/>
                  </a:cubicBezTo>
                  <a:cubicBezTo>
                    <a:pt x="376634" y="34949"/>
                    <a:pt x="394097" y="154408"/>
                    <a:pt x="402431" y="196874"/>
                  </a:cubicBezTo>
                  <a:cubicBezTo>
                    <a:pt x="410765" y="239340"/>
                    <a:pt x="413146" y="259977"/>
                    <a:pt x="414337" y="282599"/>
                  </a:cubicBezTo>
                  <a:cubicBezTo>
                    <a:pt x="415528" y="305221"/>
                    <a:pt x="407591" y="321096"/>
                    <a:pt x="409575" y="332605"/>
                  </a:cubicBezTo>
                  <a:cubicBezTo>
                    <a:pt x="411559" y="344114"/>
                    <a:pt x="422275" y="346099"/>
                    <a:pt x="426244" y="351655"/>
                  </a:cubicBezTo>
                  <a:cubicBezTo>
                    <a:pt x="430213" y="357211"/>
                    <a:pt x="426640" y="373880"/>
                    <a:pt x="433387" y="365942"/>
                  </a:cubicBezTo>
                  <a:cubicBezTo>
                    <a:pt x="440134" y="358005"/>
                    <a:pt x="454422" y="325858"/>
                    <a:pt x="466725" y="304030"/>
                  </a:cubicBezTo>
                  <a:cubicBezTo>
                    <a:pt x="479028" y="282202"/>
                    <a:pt x="507206" y="234974"/>
                    <a:pt x="507206" y="234974"/>
                  </a:cubicBezTo>
                  <a:lnTo>
                    <a:pt x="507206" y="234974"/>
                  </a:lnTo>
                  <a:cubicBezTo>
                    <a:pt x="510381" y="239339"/>
                    <a:pt x="519906" y="261961"/>
                    <a:pt x="526256" y="261167"/>
                  </a:cubicBezTo>
                  <a:cubicBezTo>
                    <a:pt x="532606" y="260373"/>
                    <a:pt x="538559" y="246483"/>
                    <a:pt x="545306" y="230211"/>
                  </a:cubicBezTo>
                  <a:cubicBezTo>
                    <a:pt x="552053" y="213939"/>
                    <a:pt x="559196" y="170283"/>
                    <a:pt x="566737" y="163536"/>
                  </a:cubicBezTo>
                  <a:cubicBezTo>
                    <a:pt x="574278" y="156789"/>
                    <a:pt x="586184" y="178618"/>
                    <a:pt x="590550" y="189730"/>
                  </a:cubicBezTo>
                  <a:cubicBezTo>
                    <a:pt x="594916" y="200842"/>
                    <a:pt x="593923" y="215526"/>
                    <a:pt x="592931" y="23021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5119688" y="3268838"/>
              <a:ext cx="626268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Скругленный прямоугольник 39"/>
          <p:cNvSpPr/>
          <p:nvPr/>
        </p:nvSpPr>
        <p:spPr>
          <a:xfrm>
            <a:off x="2956227" y="3837420"/>
            <a:ext cx="1575399" cy="767203"/>
          </a:xfrm>
          <a:prstGeom prst="roundRect">
            <a:avLst/>
          </a:prstGeom>
          <a:solidFill>
            <a:srgbClr val="52AF1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Сеть экодуков на путях миграции диких животных на ЦКАД, М-11 (пилотный на М-3 «Украина»)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684124" y="1452555"/>
            <a:ext cx="1558138" cy="673309"/>
          </a:xfrm>
          <a:prstGeom prst="roundRect">
            <a:avLst/>
          </a:prstGeom>
          <a:solidFill>
            <a:srgbClr val="52AF1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b="1" dirty="0" err="1">
                <a:solidFill>
                  <a:schemeClr val="tx1"/>
                </a:solidFill>
              </a:rPr>
              <a:t>Ветрогенераторы</a:t>
            </a:r>
            <a:r>
              <a:rPr lang="ru-RU" sz="1000" b="1" dirty="0">
                <a:solidFill>
                  <a:schemeClr val="tx1"/>
                </a:solidFill>
              </a:rPr>
              <a:t> для электроснабжения участка а/д М-4 «Дон»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676430" y="3679478"/>
            <a:ext cx="1289539" cy="585961"/>
          </a:xfrm>
          <a:prstGeom prst="roundRect">
            <a:avLst/>
          </a:prstGeom>
          <a:solidFill>
            <a:srgbClr val="FF971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Сеть мониторинга экологических показателей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965965" y="4763993"/>
            <a:ext cx="1514232" cy="948935"/>
          </a:xfrm>
          <a:prstGeom prst="roundRect">
            <a:avLst/>
          </a:prstGeom>
          <a:solidFill>
            <a:srgbClr val="FF971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Создание сети: 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</a:rPr>
              <a:t>-зарядных станций для электромобилей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</a:rPr>
              <a:t> (71 шт.);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</a:rPr>
              <a:t>- газомоторных заправочных станций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133388" y="1641006"/>
            <a:ext cx="1703016" cy="534373"/>
          </a:xfrm>
          <a:prstGeom prst="roundRect">
            <a:avLst/>
          </a:prstGeom>
          <a:solidFill>
            <a:srgbClr val="FF971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Возмещение ущерба: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</a:rPr>
              <a:t>-высадка деревьев;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</a:rPr>
              <a:t>-выпуск рыбы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620004" y="4368863"/>
            <a:ext cx="1413425" cy="920808"/>
          </a:xfrm>
          <a:prstGeom prst="roundRect">
            <a:avLst/>
          </a:prstGeom>
          <a:solidFill>
            <a:srgbClr val="52AF1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1000" b="1" dirty="0" err="1">
                <a:solidFill>
                  <a:schemeClr val="tx1"/>
                </a:solidFill>
              </a:rPr>
              <a:t>Рециклинг</a:t>
            </a:r>
            <a:r>
              <a:rPr lang="ru-RU" sz="1000" b="1" dirty="0">
                <a:solidFill>
                  <a:schemeClr val="tx1"/>
                </a:solidFill>
              </a:rPr>
              <a:t> отходов строительства автодорог,  использование промышленных отходов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5219" y="6470878"/>
            <a:ext cx="21707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Экодук на 170 км М-3 «Украина»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5211" y="2995422"/>
            <a:ext cx="466372" cy="338554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r>
              <a:rPr lang="en-US" sz="1600" b="1" dirty="0"/>
              <a:t>LED</a:t>
            </a:r>
            <a:endParaRPr lang="ru-RU" sz="16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7512" y="5818487"/>
            <a:ext cx="596596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300" b="1" dirty="0" smtClean="0">
                <a:solidFill>
                  <a:srgbClr val="FF56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Благодарность </a:t>
            </a:r>
            <a:r>
              <a:rPr lang="ru-RU" sz="1300" b="1" dirty="0">
                <a:solidFill>
                  <a:srgbClr val="FF561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Президента Российской Федерации В.В. Путина «За активное участие в подготовке и проведении мероприятий в рамках Года экологии в Российской Федерации»  от 22 февраля 2018 года.</a:t>
            </a:r>
            <a:endParaRPr lang="ru-RU" sz="1300" b="1" dirty="0">
              <a:solidFill>
                <a:srgbClr val="FF561C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6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3" y="6795821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3596"/>
            <a:ext cx="9143998" cy="498917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3" y="162168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74141" y="3593"/>
            <a:ext cx="6763264" cy="49891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Указ Президента «О национальных целях и стратегических задачах развития Российской Федерации на период до 2024 года» (</a:t>
            </a:r>
            <a:r>
              <a:rPr lang="ru-RU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пп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7 а)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847445"/>
              </p:ext>
            </p:extLst>
          </p:nvPr>
        </p:nvGraphicFramePr>
        <p:xfrm>
          <a:off x="94737" y="767118"/>
          <a:ext cx="8954529" cy="5334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72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-25437"/>
            <a:ext cx="8982076" cy="56571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2890" y="166779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84863" y="18580"/>
            <a:ext cx="6483867" cy="462922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Обеспечение повышенных значений ровности дорожного покрытия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28287" y="2272774"/>
            <a:ext cx="3925162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853" indent="-316531" algn="ctr" defTabSz="844083" fontAlgn="base">
              <a:spcAft>
                <a:spcPct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Продольная ровность покрытия</a:t>
            </a:r>
          </a:p>
          <a:p>
            <a:pPr marL="263776" indent="-263776" defTabSz="844083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требованиями ОДН 218.0.006-2002 (по толчкомеру):</a:t>
            </a:r>
          </a:p>
          <a:p>
            <a:pPr marL="132926" indent="-316531" defTabSz="844083" fontAlgn="base"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– 100 см/км;</a:t>
            </a:r>
          </a:p>
          <a:p>
            <a:pPr marL="316531" indent="-316531" defTabSz="844083" fontAlgn="base"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- 120 см/км.</a:t>
            </a:r>
          </a:p>
          <a:p>
            <a:pPr marL="263776" indent="-263776" defTabSz="844083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требованиями ГОСТ 33220-2015 (по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IRI)</a:t>
            </a:r>
            <a:r>
              <a:rPr lang="ru-RU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16531" indent="-316531" defTabSz="844083" fontAlgn="base"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- 4.0 м/км;</a:t>
            </a:r>
          </a:p>
          <a:p>
            <a:pPr marL="316531" indent="-316531" defTabSz="844083" fontAlgn="base"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В,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-  4.5 м/км.</a:t>
            </a:r>
          </a:p>
          <a:p>
            <a:pPr marL="263776" indent="-263776" defTabSz="844083" fontAlgn="base">
              <a:spcBef>
                <a:spcPct val="50000"/>
              </a:spcBef>
              <a:spcAft>
                <a:spcPct val="0"/>
              </a:spcAft>
              <a:buClr>
                <a:srgbClr val="D34817"/>
              </a:buClr>
              <a:buFontTx/>
              <a:buChar char="-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требованиями </a:t>
            </a:r>
            <a:r>
              <a:rPr lang="ru-RU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СТО АВТОДОР 10.2-2014 при приемке (по </a:t>
            </a:r>
            <a:r>
              <a:rPr lang="ru-RU" sz="1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толчкомеру</a:t>
            </a:r>
            <a:r>
              <a:rPr lang="ru-RU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 IRI</a:t>
            </a:r>
            <a:r>
              <a:rPr lang="ru-RU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316531" indent="-316531" algn="ctr" defTabSz="84408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(Реконструкция)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  <a:defRPr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– 55 см/км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м/км;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  <a:defRPr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- 60 см/км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 м/км</a:t>
            </a:r>
          </a:p>
          <a:p>
            <a:pPr marL="316531" indent="-316531" algn="ctr" defTabSz="84408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  <a:defRPr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– 90 см/км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2.9 м/км;</a:t>
            </a:r>
          </a:p>
          <a:p>
            <a:pPr marL="316531" indent="-316531" defTabSz="844083" fontAlgn="base">
              <a:spcBef>
                <a:spcPct val="0"/>
              </a:spcBef>
              <a:spcAft>
                <a:spcPct val="0"/>
              </a:spcAft>
              <a:buClr>
                <a:srgbClr val="D34817"/>
              </a:buClr>
              <a:buFont typeface="Wingdings" pitchFamily="2" charset="2"/>
              <a:buChar char="Ø"/>
              <a:defRPr/>
            </a:pP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дорог </a:t>
            </a:r>
            <a:r>
              <a: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- 110 см/км </a:t>
            </a:r>
            <a:r>
              <a:rPr lang="ru-RU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3.5 м/км.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863" y="955945"/>
            <a:ext cx="8897213" cy="5730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94000"/>
              </a:lnSpc>
            </a:pPr>
            <a:r>
              <a:rPr lang="ru-RU" sz="1108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108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Ровность это не только комфорт для участников дорожного движения, но и снижение расхода топлива и выбросов.  </a:t>
            </a:r>
          </a:p>
          <a:p>
            <a:pPr algn="just">
              <a:lnSpc>
                <a:spcPct val="94000"/>
              </a:lnSpc>
            </a:pPr>
            <a:r>
              <a:rPr lang="ru-RU" sz="1108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при проезде одного легкового автомобиля </a:t>
            </a:r>
            <a:r>
              <a:rPr lang="ru-RU" sz="1108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 IRI  равным 1,4 экономия  топлива составит до 5%, снижение выбросов СО2 составит до 15%.</a:t>
            </a:r>
            <a:endParaRPr lang="ru-RU" sz="1108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013" y="2732053"/>
            <a:ext cx="1947117" cy="29594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Прямоугольник 65"/>
          <p:cNvSpPr>
            <a:spLocks noChangeArrowheads="1"/>
          </p:cNvSpPr>
          <p:nvPr/>
        </p:nvSpPr>
        <p:spPr bwMode="auto">
          <a:xfrm>
            <a:off x="176787" y="1552776"/>
            <a:ext cx="5765343" cy="600752"/>
          </a:xfrm>
          <a:prstGeom prst="rect">
            <a:avLst/>
          </a:prstGeom>
          <a:extLst/>
        </p:spPr>
        <p:txBody>
          <a:bodyPr wrap="square" lIns="88400" tIns="44201" rIns="88400" bIns="44201">
            <a:spAutoFit/>
          </a:bodyPr>
          <a:lstStyle/>
          <a:p>
            <a:pPr algn="ctr"/>
            <a:r>
              <a:rPr lang="ru-RU" sz="1108" b="1" dirty="0">
                <a:latin typeface="Arial" panose="020B0604020202020204" pitchFamily="34" charset="0"/>
                <a:cs typeface="Arial" panose="020B0604020202020204" pitchFamily="34" charset="0"/>
              </a:rPr>
              <a:t>Конструирование и технологии  по  СТО АВТОДОР 2.6-2013 </a:t>
            </a:r>
            <a:r>
              <a:rPr lang="ru-RU" sz="1108" dirty="0">
                <a:latin typeface="Arial" panose="020B0604020202020204" pitchFamily="34" charset="0"/>
                <a:cs typeface="Arial" panose="020B0604020202020204" pitchFamily="34" charset="0"/>
              </a:rPr>
              <a:t>«Требования к нежестким дорожным одеждам автомобильных дорог  Государственной компании «Автодор»</a:t>
            </a:r>
          </a:p>
        </p:txBody>
      </p:sp>
      <p:pic>
        <p:nvPicPr>
          <p:cNvPr id="19" name="Рисунок 18" descr="N:\ФОТО М-11 Вышний Волочек 27-02-2014\Слайдшоу\а-б (3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15" y="3813217"/>
            <a:ext cx="2911161" cy="2196444"/>
          </a:xfrm>
          <a:prstGeom prst="rect">
            <a:avLst/>
          </a:prstGeom>
          <a:noFill/>
          <a:extLst/>
        </p:spPr>
      </p:pic>
      <p:graphicFrame>
        <p:nvGraphicFramePr>
          <p:cNvPr id="21" name="Объект 20"/>
          <p:cNvGraphicFramePr>
            <a:graphicFrameLocks noChangeAspect="1"/>
          </p:cNvGraphicFramePr>
          <p:nvPr>
            <p:extLst/>
          </p:nvPr>
        </p:nvGraphicFramePr>
        <p:xfrm>
          <a:off x="6070915" y="1644883"/>
          <a:ext cx="2911161" cy="2031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Точечный рисунок" r:id="rId6" imgW="9504762" imgH="7114286" progId="Paint.Picture">
                  <p:embed/>
                </p:oleObj>
              </mc:Choice>
              <mc:Fallback>
                <p:oleObj name="Точечный рисунок" r:id="rId6" imgW="9504762" imgH="7114286" progId="Paint.Picture">
                  <p:embed/>
                  <p:pic>
                    <p:nvPicPr>
                      <p:cNvPr id="21" name="Объект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915" y="1644883"/>
                        <a:ext cx="2911161" cy="20315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700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0" y="6796087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119974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1" y="27850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6958" y="77356"/>
            <a:ext cx="6041913" cy="775796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Дорожно-строительные технологии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1010606" y="1563885"/>
            <a:ext cx="3803073" cy="603324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</a:t>
            </a:r>
            <a:r>
              <a:rPr lang="ru-RU" sz="13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асфальтогранулята</a:t>
            </a:r>
            <a:endParaRPr lang="ru-RU" sz="13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endParaRPr lang="ru-RU" sz="6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Холодный </a:t>
            </a:r>
            <a:r>
              <a:rPr lang="ru-RU" sz="13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ресайклинг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Рисунок 35"/>
          <p:cNvPicPr/>
          <p:nvPr/>
        </p:nvPicPr>
        <p:blipFill rotWithShape="1">
          <a:blip r:embed="rId3"/>
          <a:srcRect t="15344" b="5996"/>
          <a:stretch/>
        </p:blipFill>
        <p:spPr bwMode="auto">
          <a:xfrm>
            <a:off x="5356630" y="1233769"/>
            <a:ext cx="3498215" cy="4892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6</a:t>
            </a:fld>
            <a:endParaRPr lang="ru-RU"/>
          </a:p>
        </p:txBody>
      </p:sp>
      <p:sp>
        <p:nvSpPr>
          <p:cNvPr id="13" name="Пятиугольник 12"/>
          <p:cNvSpPr/>
          <p:nvPr/>
        </p:nvSpPr>
        <p:spPr>
          <a:xfrm>
            <a:off x="1113050" y="3235606"/>
            <a:ext cx="3803073" cy="869768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Теплые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асфальтобетонные смеси </a:t>
            </a:r>
            <a:endParaRPr lang="ru-RU" sz="13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endParaRPr lang="ru-RU" sz="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</a:t>
            </a:r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качестве замены битумного вяжущего –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полиуретана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687964" y="5403692"/>
            <a:ext cx="4125715" cy="952657"/>
          </a:xfrm>
          <a:prstGeom prst="homePlate">
            <a:avLst>
              <a:gd name="adj" fmla="val 24201"/>
            </a:avLst>
          </a:prstGeom>
          <a:gradFill>
            <a:gsLst>
              <a:gs pos="100000">
                <a:srgbClr val="F3AE11"/>
              </a:gs>
              <a:gs pos="0">
                <a:srgbClr val="EB8921"/>
              </a:gs>
            </a:gsLst>
            <a:lin ang="1992000" scaled="0"/>
          </a:gra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добавки, исключающие запах битума </a:t>
            </a:r>
          </a:p>
          <a:p>
            <a:pPr algn="ctr" defTabSz="912506"/>
            <a:endParaRPr lang="ru-RU" sz="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защитные покрытия – снижающие концентрации вредных веществ в </a:t>
            </a:r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воздухе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2506"/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687965" y="1254727"/>
            <a:ext cx="3803073" cy="301129"/>
          </a:xfrm>
          <a:prstGeom prst="homePlate">
            <a:avLst>
              <a:gd name="adj" fmla="val 24201"/>
            </a:avLst>
          </a:prstGeom>
          <a:solidFill>
            <a:srgbClr val="99FF99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Задача: ресурсосбережение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687965" y="2812870"/>
            <a:ext cx="3157678" cy="422736"/>
          </a:xfrm>
          <a:prstGeom prst="homePlate">
            <a:avLst>
              <a:gd name="adj" fmla="val 24201"/>
            </a:avLst>
          </a:prstGeom>
          <a:solidFill>
            <a:srgbClr val="99FF99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Задача: энергосбережение и снижении выбросов</a:t>
            </a:r>
          </a:p>
        </p:txBody>
      </p:sp>
      <p:sp>
        <p:nvSpPr>
          <p:cNvPr id="21" name="Пятиугольник 20"/>
          <p:cNvSpPr/>
          <p:nvPr/>
        </p:nvSpPr>
        <p:spPr>
          <a:xfrm>
            <a:off x="292277" y="4954449"/>
            <a:ext cx="3803073" cy="449243"/>
          </a:xfrm>
          <a:prstGeom prst="homePlate">
            <a:avLst>
              <a:gd name="adj" fmla="val 24201"/>
            </a:avLst>
          </a:prstGeom>
          <a:solidFill>
            <a:srgbClr val="99FF99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0602" tIns="50301" rIns="100602" bIns="50301" anchor="ctr"/>
          <a:lstStyle/>
          <a:p>
            <a:pPr algn="ctr" defTabSz="912506"/>
            <a:r>
              <a:rPr lang="ru-RU" sz="13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Задача: снижение концентрации загрязняющих веществ</a:t>
            </a:r>
            <a:endParaRPr lang="ru-RU" sz="13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5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4" y="6796091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-3851"/>
            <a:ext cx="9144000" cy="627547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5" y="211685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5794" y="-3852"/>
            <a:ext cx="5689691" cy="61691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Предотвращение ДТП с дикими животными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7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8123" y="2554305"/>
            <a:ext cx="907573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50" dirty="0"/>
              <a:t>На 56% протяженности автомобильной дороги М-1 «Беларусь» в Смоленской области (170 км из 303 км) зарегистрированы наезды на диких животных.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873325"/>
              </p:ext>
            </p:extLst>
          </p:nvPr>
        </p:nvGraphicFramePr>
        <p:xfrm>
          <a:off x="714375" y="2935398"/>
          <a:ext cx="8281986" cy="175809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04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9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16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Период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Общее количество ДТП с дикими животными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Количество ДТП с дикими животными, в которых погибли или были ранены люди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2013 г.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2014 г.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11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>
                          <a:effectLst/>
                        </a:rPr>
                        <a:t>-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2015 г.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12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>
                          <a:effectLst/>
                        </a:rPr>
                        <a:t>1 человек ранен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2016 г.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1 человек ранен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2017 г.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>
                          <a:effectLst/>
                        </a:rPr>
                        <a:t>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2 человека погибло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2018 г.</a:t>
                      </a:r>
                      <a:endParaRPr lang="ru-RU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effectLst/>
                        </a:rPr>
                        <a:t>3 человека ранено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2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Итого 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41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7 (2 погибло, 5 ранено)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8" marB="0" anchor="ctr"/>
                </a:tc>
                <a:extLst>
                  <a:ext uri="{0D108BD9-81ED-4DB2-BD59-A6C34878D82A}">
                    <a16:rowId xmlns:a16="http://schemas.microsoft.com/office/drawing/2014/main" val="264628669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>
            <a:spLocks noChangeArrowheads="1"/>
          </p:cNvSpPr>
          <p:nvPr/>
        </p:nvSpPr>
        <p:spPr bwMode="auto">
          <a:xfrm rot="16200000">
            <a:off x="-276223" y="3525097"/>
            <a:ext cx="1368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/>
              <a:t>М-4 «Дон»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 rot="16200000">
            <a:off x="-492124" y="1343320"/>
            <a:ext cx="1800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/>
              <a:t>М-1 «Беларусь»</a:t>
            </a:r>
          </a:p>
        </p:txBody>
      </p:sp>
      <p:pic>
        <p:nvPicPr>
          <p:cNvPr id="26" name="Picture 5" descr="C:\Users\Karev_sv\Documents\ГК\ОТКРЫТИЕ ЭКОДУКА\Материалы\Фото экодука\1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" y="4892530"/>
            <a:ext cx="3158997" cy="18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15796" y="4692463"/>
            <a:ext cx="3113180" cy="2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Экодуки</a:t>
            </a:r>
            <a:endParaRPr lang="ru-RU" sz="11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Рисунок 3" descr="zerokill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58151" r="2376" b="1118"/>
          <a:stretch/>
        </p:blipFill>
        <p:spPr bwMode="auto">
          <a:xfrm>
            <a:off x="5428171" y="4874515"/>
            <a:ext cx="3577716" cy="183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149" y="4892529"/>
            <a:ext cx="1891469" cy="1812036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3429299" y="4676214"/>
            <a:ext cx="1891469" cy="198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Защитное ограждение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521088" y="4692463"/>
            <a:ext cx="3367151" cy="16961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Системы предупреждения о выходе животных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769446"/>
              </p:ext>
            </p:extLst>
          </p:nvPr>
        </p:nvGraphicFramePr>
        <p:xfrm>
          <a:off x="714377" y="631084"/>
          <a:ext cx="8281987" cy="1915961"/>
        </p:xfrm>
        <a:graphic>
          <a:graphicData uri="http://schemas.openxmlformats.org/drawingml/2006/table">
            <a:tbl>
              <a:tblPr/>
              <a:tblGrid>
                <a:gridCol w="1634422">
                  <a:extLst>
                    <a:ext uri="{9D8B030D-6E8A-4147-A177-3AD203B41FA5}">
                      <a16:colId xmlns:a16="http://schemas.microsoft.com/office/drawing/2014/main" val="3092634379"/>
                    </a:ext>
                  </a:extLst>
                </a:gridCol>
                <a:gridCol w="2609581">
                  <a:extLst>
                    <a:ext uri="{9D8B030D-6E8A-4147-A177-3AD203B41FA5}">
                      <a16:colId xmlns:a16="http://schemas.microsoft.com/office/drawing/2014/main" val="3555543642"/>
                    </a:ext>
                  </a:extLst>
                </a:gridCol>
                <a:gridCol w="4037984">
                  <a:extLst>
                    <a:ext uri="{9D8B030D-6E8A-4147-A177-3AD203B41FA5}">
                      <a16:colId xmlns:a16="http://schemas.microsoft.com/office/drawing/2014/main" val="4267103079"/>
                    </a:ext>
                  </a:extLst>
                </a:gridCol>
              </a:tblGrid>
              <a:tr h="36614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Общее количество ДТП с дикими животными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ДТП с дикими животными, в которых погибли или были ранены люди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9623810"/>
                  </a:ext>
                </a:extLst>
              </a:tr>
              <a:tr h="19384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2012 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(1 человек погиб и 5 раненj)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821143"/>
                  </a:ext>
                </a:extLst>
              </a:tr>
              <a:tr h="186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2013 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(3 человека ранено)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474267"/>
                  </a:ext>
                </a:extLst>
              </a:tr>
              <a:tr h="186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 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(3 человека погибли и 5 ранено)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109818"/>
                  </a:ext>
                </a:extLst>
              </a:tr>
              <a:tr h="186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 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(11 человек ранено)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987531"/>
                  </a:ext>
                </a:extLst>
              </a:tr>
              <a:tr h="186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 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(3 человека ранено)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441381"/>
                  </a:ext>
                </a:extLst>
              </a:tr>
              <a:tr h="186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 г.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(1 человек погиб, 5 ранено)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576336"/>
                  </a:ext>
                </a:extLst>
              </a:tr>
              <a:tr h="186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 г. (5 мес.)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человека ранено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186926"/>
                  </a:ext>
                </a:extLst>
              </a:tr>
              <a:tr h="186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Итого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 (7 человек погибли, 34 ранено)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017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2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 flipV="1">
            <a:off x="4" y="6796091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-2830"/>
            <a:ext cx="8982076" cy="559739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9955" y="183414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74342" y="-17739"/>
            <a:ext cx="6669358" cy="611414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Мониторинг содержания загрязняющих веществ </a:t>
            </a:r>
            <a:b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 атмосферном воздухе (М-4 «Дон» км 68, км 71 ПВП)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9625" y="699318"/>
            <a:ext cx="5149743" cy="338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dirty="0"/>
              <a:t>График концентрации РМ</a:t>
            </a:r>
            <a:r>
              <a:rPr lang="ru-RU" sz="1200" dirty="0"/>
              <a:t>2,5</a:t>
            </a:r>
            <a:r>
              <a:rPr lang="ru-RU" sz="1600" dirty="0"/>
              <a:t> за март 2018 года, мг/</a:t>
            </a:r>
            <a:r>
              <a:rPr lang="ru-RU" sz="1600" dirty="0" err="1"/>
              <a:t>м.куб</a:t>
            </a:r>
            <a:r>
              <a:rPr lang="ru-RU" sz="16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" t="49169" r="4957" b="6311"/>
          <a:stretch/>
        </p:blipFill>
        <p:spPr>
          <a:xfrm>
            <a:off x="4" y="572211"/>
            <a:ext cx="9143999" cy="2786639"/>
          </a:xfrm>
          <a:prstGeom prst="rect">
            <a:avLst/>
          </a:prstGeom>
        </p:spPr>
      </p:pic>
      <p:sp>
        <p:nvSpPr>
          <p:cNvPr id="8" name="Стрелка влево 7"/>
          <p:cNvSpPr/>
          <p:nvPr/>
        </p:nvSpPr>
        <p:spPr>
          <a:xfrm>
            <a:off x="3518617" y="843450"/>
            <a:ext cx="733867" cy="216786"/>
          </a:xfrm>
          <a:prstGeom prst="lef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01224" y="663870"/>
            <a:ext cx="1986827" cy="56962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Кратковременные превышения </a:t>
            </a:r>
            <a:r>
              <a:rPr lang="ru-RU" sz="1000" dirty="0" err="1">
                <a:solidFill>
                  <a:schemeClr val="tx1"/>
                </a:solidFill>
              </a:rPr>
              <a:t>ПДКмр</a:t>
            </a:r>
            <a:r>
              <a:rPr lang="ru-RU" sz="1000" dirty="0">
                <a:solidFill>
                  <a:schemeClr val="tx1"/>
                </a:solidFill>
              </a:rPr>
              <a:t> связаны с проездом АТС низкого экологического класса</a:t>
            </a:r>
          </a:p>
        </p:txBody>
      </p:sp>
      <p:sp>
        <p:nvSpPr>
          <p:cNvPr id="19" name="Стрелка влево 18"/>
          <p:cNvSpPr/>
          <p:nvPr/>
        </p:nvSpPr>
        <p:spPr>
          <a:xfrm rot="18564833">
            <a:off x="3404739" y="1599236"/>
            <a:ext cx="1131144" cy="217639"/>
          </a:xfrm>
          <a:prstGeom prst="lef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44417" y="1881412"/>
            <a:ext cx="3068271" cy="430887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Данные мониторинга взвешенных частиц РМ2,5 и РМ10 (7 – 21 мая 2018 г.)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077358205"/>
              </p:ext>
            </p:extLst>
          </p:nvPr>
        </p:nvGraphicFramePr>
        <p:xfrm>
          <a:off x="117346" y="3443422"/>
          <a:ext cx="8909313" cy="652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7" name="Рисунок 26"/>
          <p:cNvPicPr/>
          <p:nvPr/>
        </p:nvPicPr>
        <p:blipFill rotWithShape="1">
          <a:blip r:embed="rId9"/>
          <a:srcRect l="8277" t="5501" r="9355" b="10621"/>
          <a:stretch/>
        </p:blipFill>
        <p:spPr bwMode="auto">
          <a:xfrm>
            <a:off x="5248511" y="4237091"/>
            <a:ext cx="3860287" cy="24759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10367" y="6466817"/>
            <a:ext cx="2498431" cy="24622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dirty="0"/>
              <a:t>Интернет-портал: </a:t>
            </a:r>
            <a:r>
              <a:rPr lang="ru-RU" sz="1000" dirty="0">
                <a:hlinkClick r:id="rId10"/>
              </a:rPr>
              <a:t>http://avtodor.cityair.ru</a:t>
            </a:r>
            <a:r>
              <a:rPr lang="ru-RU" sz="1000" dirty="0"/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4417" y="652625"/>
            <a:ext cx="3068271" cy="7848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Выполняется мониторинг:</a:t>
            </a:r>
          </a:p>
          <a:p>
            <a:pPr marL="285750" indent="-2857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метеопараметров (температура, относительная влажность, атмосферное давление);</a:t>
            </a:r>
          </a:p>
          <a:p>
            <a:pPr marL="285750" indent="-2857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концентраций мелкодисперсных  частиц РМ2,5 и РМ10.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510324"/>
              </p:ext>
            </p:extLst>
          </p:nvPr>
        </p:nvGraphicFramePr>
        <p:xfrm>
          <a:off x="169592" y="4953112"/>
          <a:ext cx="4773962" cy="147218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93248">
                  <a:extLst>
                    <a:ext uri="{9D8B030D-6E8A-4147-A177-3AD203B41FA5}">
                      <a16:colId xmlns:a16="http://schemas.microsoft.com/office/drawing/2014/main" val="2457173487"/>
                    </a:ext>
                  </a:extLst>
                </a:gridCol>
                <a:gridCol w="1193248">
                  <a:extLst>
                    <a:ext uri="{9D8B030D-6E8A-4147-A177-3AD203B41FA5}">
                      <a16:colId xmlns:a16="http://schemas.microsoft.com/office/drawing/2014/main" val="515099672"/>
                    </a:ext>
                  </a:extLst>
                </a:gridCol>
                <a:gridCol w="1193733">
                  <a:extLst>
                    <a:ext uri="{9D8B030D-6E8A-4147-A177-3AD203B41FA5}">
                      <a16:colId xmlns:a16="http://schemas.microsoft.com/office/drawing/2014/main" val="3680138809"/>
                    </a:ext>
                  </a:extLst>
                </a:gridCol>
                <a:gridCol w="1193733">
                  <a:extLst>
                    <a:ext uri="{9D8B030D-6E8A-4147-A177-3AD203B41FA5}">
                      <a16:colId xmlns:a16="http://schemas.microsoft.com/office/drawing/2014/main" val="55703523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Вещество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Доля измерений превышающих ПДК,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3870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75">
                          <a:effectLst/>
                        </a:rPr>
                        <a:t>Км 68+280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75">
                          <a:effectLst/>
                        </a:rPr>
                        <a:t>ПВП на км 71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61965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ПДКс.с.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РМ</a:t>
                      </a:r>
                      <a:r>
                        <a:rPr lang="ru-RU" sz="1200" baseline="-25000">
                          <a:effectLst/>
                        </a:rPr>
                        <a:t>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4,76*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593203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РМ</a:t>
                      </a:r>
                      <a:r>
                        <a:rPr lang="ru-RU" sz="1200" baseline="-250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43164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ПДКм.р.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РМ</a:t>
                      </a:r>
                      <a:r>
                        <a:rPr lang="ru-RU" sz="1200" baseline="-25000">
                          <a:effectLst/>
                        </a:rPr>
                        <a:t>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39331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РМ</a:t>
                      </a:r>
                      <a:r>
                        <a:rPr lang="ru-RU" sz="1200" baseline="-250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0,016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151401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69592" y="4497182"/>
            <a:ext cx="4773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Доля измерений превышающих ПДК, % от общего количества измерений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18240" t="44438" r="50921" b="24224"/>
          <a:stretch/>
        </p:blipFill>
        <p:spPr>
          <a:xfrm>
            <a:off x="6317741" y="636801"/>
            <a:ext cx="2815247" cy="17879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41759" y="801761"/>
            <a:ext cx="2290572" cy="2308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Контроль в режиме реального времени</a:t>
            </a:r>
          </a:p>
        </p:txBody>
      </p:sp>
      <p:sp>
        <p:nvSpPr>
          <p:cNvPr id="20" name="Стрелка влево 19"/>
          <p:cNvSpPr/>
          <p:nvPr/>
        </p:nvSpPr>
        <p:spPr>
          <a:xfrm rot="14861290">
            <a:off x="4850906" y="1655685"/>
            <a:ext cx="981453" cy="216786"/>
          </a:xfrm>
          <a:prstGeom prst="lef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8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Изображение 32">
            <a:extLst>
              <a:ext uri="{FF2B5EF4-FFF2-40B4-BE49-F238E27FC236}">
                <a16:creationId xmlns:a16="http://schemas.microsoft.com/office/drawing/2014/main" id="{FCF68E00-9AC6-4591-8419-C3F7E418F0D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0"/>
          <a:stretch/>
        </p:blipFill>
        <p:spPr bwMode="auto">
          <a:xfrm>
            <a:off x="3638555" y="3748078"/>
            <a:ext cx="5460483" cy="19545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lc="http://schemas.openxmlformats.org/drawingml/2006/lockedCanvas"/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4" y="6796091"/>
            <a:ext cx="9143999" cy="3845"/>
          </a:xfrm>
          <a:prstGeom prst="line">
            <a:avLst/>
          </a:prstGeom>
          <a:ln w="127000" cmpd="thickThin">
            <a:solidFill>
              <a:srgbClr val="00913E"/>
            </a:solidFill>
            <a:prstDash val="solid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0" y="-3851"/>
            <a:ext cx="8982076" cy="695325"/>
          </a:xfrm>
          <a:prstGeom prst="rect">
            <a:avLst/>
          </a:prstGeom>
          <a:gradFill>
            <a:gsLst>
              <a:gs pos="70000">
                <a:srgbClr val="00923F"/>
              </a:gs>
              <a:gs pos="64000">
                <a:srgbClr val="00923F"/>
              </a:gs>
              <a:gs pos="78000">
                <a:schemeClr val="bg1"/>
              </a:gs>
              <a:gs pos="100000">
                <a:schemeClr val="bg1"/>
              </a:gs>
              <a:gs pos="0">
                <a:srgbClr val="00923F"/>
              </a:gs>
            </a:gsLst>
            <a:lin ang="1992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C:\Users\V_Korshkov\Desktop\Автодор л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4989" y="309272"/>
            <a:ext cx="1924049" cy="37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Заголовок 2"/>
          <p:cNvSpPr>
            <a:spLocks noGrp="1"/>
          </p:cNvSpPr>
          <p:nvPr>
            <p:ph type="title"/>
          </p:nvPr>
        </p:nvSpPr>
        <p:spPr>
          <a:xfrm>
            <a:off x="116962" y="3135"/>
            <a:ext cx="6041913" cy="678107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Зарядные станции для электромобилей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6962" y="3009410"/>
            <a:ext cx="8865117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Разрабатывается ГОСТ Р «Дороги автомобильные общего пользования. Требования к размещению и обустройству многофункциональных зон дорожного сервиса» (включено требование по размещению на МФЗ зарядных станций для электромобилей)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16" name="Прямоугольник 315">
            <a:extLst>
              <a:ext uri="{FF2B5EF4-FFF2-40B4-BE49-F238E27FC236}">
                <a16:creationId xmlns:a16="http://schemas.microsoft.com/office/drawing/2014/main" id="{942CEE45-95E7-4CE7-BD51-0AA4F6F18E27}"/>
              </a:ext>
            </a:extLst>
          </p:cNvPr>
          <p:cNvSpPr/>
          <p:nvPr/>
        </p:nvSpPr>
        <p:spPr>
          <a:xfrm>
            <a:off x="120163" y="946207"/>
            <a:ext cx="8861917" cy="461665"/>
          </a:xfrm>
          <a:prstGeom prst="rec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Поручение Заместителя Председателя Правительства России А.В.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Дворковича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от 19.06.2017 № АД-П9-3905 «По вопросам проектирования и строительства зарядной инфраструктуры для электромобилей»</a:t>
            </a:r>
          </a:p>
        </p:txBody>
      </p:sp>
      <p:sp>
        <p:nvSpPr>
          <p:cNvPr id="317" name="Прямоугольник 316">
            <a:extLst>
              <a:ext uri="{FF2B5EF4-FFF2-40B4-BE49-F238E27FC236}">
                <a16:creationId xmlns:a16="http://schemas.microsoft.com/office/drawing/2014/main" id="{F499AEF1-8AF7-4936-8B6A-01E87EB234D0}"/>
              </a:ext>
            </a:extLst>
          </p:cNvPr>
          <p:cNvSpPr/>
          <p:nvPr/>
        </p:nvSpPr>
        <p:spPr>
          <a:xfrm>
            <a:off x="120158" y="1491271"/>
            <a:ext cx="8861918" cy="461665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развития электротранспорта в России до 2020 года, утвержденная  приказом Минпромторга России от 23.04.2010 г. № 319 (в ред. Приказа Минпромторга России от 27.12.2013 за № 2155)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C66E6830-57B9-4C9F-A064-6EFFEF90D220}"/>
              </a:ext>
            </a:extLst>
          </p:cNvPr>
          <p:cNvSpPr txBox="1"/>
          <p:nvPr/>
        </p:nvSpPr>
        <p:spPr>
          <a:xfrm>
            <a:off x="120158" y="2039623"/>
            <a:ext cx="8861918" cy="46166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Постановление правительства Российской Федерации от 27 августа 2015 г. № 890 «О предоставлении возможности воспользоваться на АЗС зарядными колонками (станциями) для т/с </a:t>
            </a:r>
            <a:r>
              <a:rPr lang="ru-RU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электродвигателями» </a:t>
            </a:r>
          </a:p>
        </p:txBody>
      </p:sp>
      <p:sp>
        <p:nvSpPr>
          <p:cNvPr id="319" name="Прямоугольник 318">
            <a:extLst>
              <a:ext uri="{FF2B5EF4-FFF2-40B4-BE49-F238E27FC236}">
                <a16:creationId xmlns:a16="http://schemas.microsoft.com/office/drawing/2014/main" id="{DAA5B4F8-46EB-4A9F-A8F5-9F310B370E0B}"/>
              </a:ext>
            </a:extLst>
          </p:cNvPr>
          <p:cNvSpPr/>
          <p:nvPr/>
        </p:nvSpPr>
        <p:spPr>
          <a:xfrm>
            <a:off x="116958" y="2591623"/>
            <a:ext cx="8865118" cy="27699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Утвержден план мероприятий по развитию зарядной инфраструктуры для электротранспорта на объектах ГК «Автодор»</a:t>
            </a:r>
          </a:p>
        </p:txBody>
      </p:sp>
      <p:graphicFrame>
        <p:nvGraphicFramePr>
          <p:cNvPr id="321" name="Таблица 3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129903"/>
              </p:ext>
            </p:extLst>
          </p:nvPr>
        </p:nvGraphicFramePr>
        <p:xfrm>
          <a:off x="116958" y="4130384"/>
          <a:ext cx="3521590" cy="247114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71804">
                  <a:extLst>
                    <a:ext uri="{9D8B030D-6E8A-4147-A177-3AD203B41FA5}">
                      <a16:colId xmlns:a16="http://schemas.microsoft.com/office/drawing/2014/main" val="3600688331"/>
                    </a:ext>
                  </a:extLst>
                </a:gridCol>
                <a:gridCol w="726889">
                  <a:extLst>
                    <a:ext uri="{9D8B030D-6E8A-4147-A177-3AD203B41FA5}">
                      <a16:colId xmlns:a16="http://schemas.microsoft.com/office/drawing/2014/main" val="610521645"/>
                    </a:ext>
                  </a:extLst>
                </a:gridCol>
                <a:gridCol w="723507">
                  <a:extLst>
                    <a:ext uri="{9D8B030D-6E8A-4147-A177-3AD203B41FA5}">
                      <a16:colId xmlns:a16="http://schemas.microsoft.com/office/drawing/2014/main" val="4011057947"/>
                    </a:ext>
                  </a:extLst>
                </a:gridCol>
                <a:gridCol w="699390">
                  <a:extLst>
                    <a:ext uri="{9D8B030D-6E8A-4147-A177-3AD203B41FA5}">
                      <a16:colId xmlns:a16="http://schemas.microsoft.com/office/drawing/2014/main" val="734821422"/>
                    </a:ext>
                  </a:extLst>
                </a:gridCol>
              </a:tblGrid>
              <a:tr h="33769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Наименование</a:t>
                      </a:r>
                      <a:r>
                        <a:rPr lang="ru-RU" sz="1200" baseline="0" dirty="0"/>
                        <a:t> объекта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Сроки и объем</a:t>
                      </a:r>
                      <a:r>
                        <a:rPr lang="ru-RU" sz="1200" baseline="0" dirty="0"/>
                        <a:t> строительства зарядных станций (колонок) </a:t>
                      </a:r>
                      <a:r>
                        <a:rPr lang="en-US" sz="1200" baseline="0" dirty="0"/>
                        <a:t>&lt;</a:t>
                      </a:r>
                      <a:r>
                        <a:rPr lang="ru-RU" sz="1200" baseline="0" dirty="0"/>
                        <a:t> </a:t>
                      </a:r>
                      <a:r>
                        <a:rPr lang="en-US" sz="1200" baseline="0" dirty="0"/>
                        <a:t>50 </a:t>
                      </a:r>
                      <a:r>
                        <a:rPr lang="ru-RU" sz="1200" baseline="0" dirty="0"/>
                        <a:t>кВт</a:t>
                      </a:r>
                      <a:endParaRPr lang="ru-RU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928808"/>
                  </a:ext>
                </a:extLst>
              </a:tr>
              <a:tr h="242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2018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2019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307739"/>
                  </a:ext>
                </a:extLst>
              </a:tr>
              <a:tr h="252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М-1 </a:t>
                      </a:r>
                      <a:r>
                        <a:rPr lang="ru-RU" sz="1200" dirty="0"/>
                        <a:t>«Беларусь</a:t>
                      </a:r>
                      <a:r>
                        <a:rPr lang="ru-RU" sz="1200" dirty="0" smtClean="0"/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60093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M-3 </a:t>
                      </a:r>
                      <a:r>
                        <a:rPr lang="en-US" sz="1200" dirty="0"/>
                        <a:t>«</a:t>
                      </a:r>
                      <a:r>
                        <a:rPr lang="ru-RU" sz="1200" dirty="0"/>
                        <a:t>Украина</a:t>
                      </a:r>
                      <a:r>
                        <a:rPr lang="ru-RU" sz="1200" dirty="0" smtClean="0"/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306682"/>
                  </a:ext>
                </a:extLst>
              </a:tr>
              <a:tr h="1943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M-4 </a:t>
                      </a:r>
                      <a:r>
                        <a:rPr lang="en-US" sz="1200" dirty="0"/>
                        <a:t>«</a:t>
                      </a:r>
                      <a:r>
                        <a:rPr lang="ru-RU" sz="1200" dirty="0"/>
                        <a:t>Дон</a:t>
                      </a:r>
                      <a:r>
                        <a:rPr lang="ru-RU" sz="1200" dirty="0" smtClean="0"/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416502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M-11 </a:t>
                      </a:r>
                      <a:r>
                        <a:rPr lang="en-US" sz="1200" dirty="0"/>
                        <a:t>«</a:t>
                      </a:r>
                      <a:r>
                        <a:rPr lang="ru-RU" sz="1200" dirty="0"/>
                        <a:t>Москва -               Санкт-Петербург</a:t>
                      </a:r>
                      <a:r>
                        <a:rPr lang="ru-RU" sz="1200" dirty="0" smtClean="0"/>
                        <a:t>»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-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023223"/>
                  </a:ext>
                </a:extLst>
              </a:tr>
              <a:tr h="27658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ЦКАД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209765"/>
                  </a:ext>
                </a:extLst>
              </a:tr>
            </a:tbl>
          </a:graphicData>
        </a:graphic>
      </p:graphicFrame>
      <p:sp>
        <p:nvSpPr>
          <p:cNvPr id="322" name="Прямоугольник 321">
            <a:extLst>
              <a:ext uri="{FF2B5EF4-FFF2-40B4-BE49-F238E27FC236}">
                <a16:creationId xmlns:a16="http://schemas.microsoft.com/office/drawing/2014/main" id="{3D95769E-BFEF-44A9-A079-A4216F89A3AE}"/>
              </a:ext>
            </a:extLst>
          </p:cNvPr>
          <p:cNvSpPr/>
          <p:nvPr/>
        </p:nvSpPr>
        <p:spPr>
          <a:xfrm>
            <a:off x="3872934" y="5768510"/>
            <a:ext cx="5095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Опираясь на мировой опыт создания зарядной инфраструктуры, с учетом развития рынка электромобилей и их технико-эксплуатационных характеристик, зарядные колонки (станции) целесообразно размещать с интервалом 100 – 150 км.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55B96-69D7-4416-969B-AD4B70C314A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7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FQkgvZ9UGQDSf9HegeK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Jkcx7HxUGM8hwJWP7uS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  <wetp:taskpane dockstate="right" visibility="0" width="350" row="3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75533B2E-9992-4CDD-AE0A-76E2D287BF92}">
  <we:reference id="wa104178141" version="3.10.0.52" store="ru-RU" storeType="OMEX"/>
  <we:alternateReferences>
    <we:reference id="WA104178141" version="3.10.0.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33CB34D-0799-448F-8B6A-0AC5699645CF}">
  <we:reference id="wa104380500" version="1.0.0.1" store="ru-RU" storeType="OMEX"/>
  <we:alternateReferences>
    <we:reference id="WA104380500" version="1.0.0.1" store="WA10438050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11206</TotalTime>
  <Words>1631</Words>
  <Application>Microsoft Office PowerPoint</Application>
  <PresentationFormat>Экран (4:3)</PresentationFormat>
  <Paragraphs>279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Wingdings</vt:lpstr>
      <vt:lpstr>Тема Office</vt:lpstr>
      <vt:lpstr>Точечный рисунок</vt:lpstr>
      <vt:lpstr>Презентация PowerPoint</vt:lpstr>
      <vt:lpstr>Экологическая политика Государственной компании «Автодор» на период до 2030 года: механизмы реализации</vt:lpstr>
      <vt:lpstr>Экологическая политика Государственной компании «Автодор» на период до 2030 года</vt:lpstr>
      <vt:lpstr>Указ Президента «О национальных целях и стратегических задачах развития Российской Федерации на период до 2024 года» (пп. 7 а)</vt:lpstr>
      <vt:lpstr>Обеспечение повышенных значений ровности дорожного покрытия</vt:lpstr>
      <vt:lpstr>Дорожно-строительные технологии</vt:lpstr>
      <vt:lpstr>Предотвращение ДТП с дикими животными</vt:lpstr>
      <vt:lpstr>Мониторинг содержания загрязняющих веществ  в атмосферном воздухе (М-4 «Дон» км 68, км 71 ПВП)</vt:lpstr>
      <vt:lpstr>Зарядные станции для электромобилей</vt:lpstr>
      <vt:lpstr>Трансфер технологий и основные направления инноваций в области ООС</vt:lpstr>
      <vt:lpstr>Оценка доступности дорог для маломобильных групп населения</vt:lpstr>
      <vt:lpstr>Экологические проблемы при проектировании и строительстве автомобильных дорог</vt:lpstr>
      <vt:lpstr>Перспективные задачи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Кошкин Дмитрий Сергеевич</dc:creator>
  <cp:lastModifiedBy>Карев Сергей Викторович</cp:lastModifiedBy>
  <cp:revision>853</cp:revision>
  <cp:lastPrinted>2018-05-30T11:16:20Z</cp:lastPrinted>
  <dcterms:created xsi:type="dcterms:W3CDTF">2014-01-16T11:09:14Z</dcterms:created>
  <dcterms:modified xsi:type="dcterms:W3CDTF">2018-05-30T11:25:43Z</dcterms:modified>
</cp:coreProperties>
</file>