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4" r:id="rId2"/>
    <p:sldId id="470" r:id="rId3"/>
    <p:sldId id="484" r:id="rId4"/>
    <p:sldId id="485" r:id="rId5"/>
    <p:sldId id="471" r:id="rId6"/>
    <p:sldId id="473" r:id="rId7"/>
    <p:sldId id="477" r:id="rId8"/>
    <p:sldId id="478" r:id="rId9"/>
    <p:sldId id="496" r:id="rId10"/>
    <p:sldId id="475" r:id="rId11"/>
    <p:sldId id="507" r:id="rId12"/>
    <p:sldId id="505" r:id="rId13"/>
    <p:sldId id="508" r:id="rId14"/>
    <p:sldId id="509" r:id="rId15"/>
    <p:sldId id="511" r:id="rId16"/>
    <p:sldId id="506" r:id="rId17"/>
    <p:sldId id="498" r:id="rId18"/>
    <p:sldId id="502" r:id="rId19"/>
    <p:sldId id="503" r:id="rId20"/>
    <p:sldId id="504" r:id="rId21"/>
    <p:sldId id="490" r:id="rId22"/>
    <p:sldId id="510" r:id="rId23"/>
    <p:sldId id="364" r:id="rId24"/>
  </p:sldIdLst>
  <p:sldSz cx="12192000" cy="6858000"/>
  <p:notesSz cx="6797675" cy="9926638"/>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1561C"/>
    <a:srgbClr val="FFFFFF"/>
    <a:srgbClr val="EB8921"/>
    <a:srgbClr val="4C4544"/>
    <a:srgbClr val="837E7E"/>
    <a:srgbClr val="F3AE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44" autoAdjust="0"/>
    <p:restoredTop sz="94660"/>
  </p:normalViewPr>
  <p:slideViewPr>
    <p:cSldViewPr snapToGrid="0">
      <p:cViewPr varScale="1">
        <p:scale>
          <a:sx n="69" d="100"/>
          <a:sy n="69" d="100"/>
        </p:scale>
        <p:origin x="-3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orodin_rk\Desktop\&#1055;&#1077;&#1088;&#1077;&#1095;&#1077;&#1085;&#1100;%20&#1089;&#1086;&#1074;&#1088;&#1077;&#1084;&#1077;&#1085;&#1085;&#1099;&#1093;%20&#1090;&#1077;&#1093;&#1085;&#1086;&#1083;&#1086;&#1075;&#1080;&#1081;%20&#1076;&#1083;&#1103;%20&#1075;&#1080;&#1089;&#1090;&#1086;&#1075;&#1088;&#1072;&#108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8.8084914495820177E-2"/>
          <c:y val="5.4981392251341715E-2"/>
          <c:w val="0.46889996716910881"/>
          <c:h val="0.81880806640403836"/>
        </c:manualLayout>
      </c:layout>
      <c:bar3DChart>
        <c:barDir val="col"/>
        <c:grouping val="clustered"/>
        <c:varyColors val="0"/>
        <c:ser>
          <c:idx val="0"/>
          <c:order val="0"/>
          <c:tx>
            <c:strRef>
              <c:f>Лист2!$B$13</c:f>
              <c:strCache>
                <c:ptCount val="1"/>
                <c:pt idx="0">
                  <c:v>Общее количество инновационных технологий</c:v>
                </c:pt>
              </c:strCache>
            </c:strRef>
          </c:tx>
          <c:spPr>
            <a:solidFill>
              <a:srgbClr val="92D050"/>
            </a:solidFill>
          </c:spPr>
          <c:invertIfNegative val="0"/>
          <c:dPt>
            <c:idx val="0"/>
            <c:invertIfNegative val="0"/>
            <c:bubble3D val="0"/>
          </c:dPt>
          <c:dLbls>
            <c:dLbl>
              <c:idx val="0"/>
              <c:layout>
                <c:manualLayout>
                  <c:x val="1.1393031164541842E-2"/>
                  <c:y val="-8.7495015981030516E-2"/>
                </c:manualLayout>
              </c:layout>
              <c:spPr>
                <a:noFill/>
                <a:ln>
                  <a:noFill/>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(Лист2!$B$13,Лист2!$B$18)</c:f>
              <c:strCache>
                <c:ptCount val="2"/>
                <c:pt idx="0">
                  <c:v>Общее количество инновационных технологий</c:v>
                </c:pt>
                <c:pt idx="1">
                  <c:v>Возможность оценки риска  инновационных технологий</c:v>
                </c:pt>
              </c:strCache>
            </c:strRef>
          </c:cat>
          <c:val>
            <c:numRef>
              <c:f>Лист2!$C$13</c:f>
              <c:numCache>
                <c:formatCode>General</c:formatCode>
                <c:ptCount val="1"/>
                <c:pt idx="0">
                  <c:v>106</c:v>
                </c:pt>
              </c:numCache>
            </c:numRef>
          </c:val>
        </c:ser>
        <c:ser>
          <c:idx val="1"/>
          <c:order val="1"/>
          <c:tx>
            <c:strRef>
              <c:f>Лист2!$B$18</c:f>
              <c:strCache>
                <c:ptCount val="1"/>
                <c:pt idx="0">
                  <c:v>Возможность оценки риска  инновационных технологий</c:v>
                </c:pt>
              </c:strCache>
            </c:strRef>
          </c:tx>
          <c:spPr>
            <a:solidFill>
              <a:srgbClr val="FC6464"/>
            </a:solidFill>
          </c:spPr>
          <c:invertIfNegative val="0"/>
          <c:dLbls>
            <c:dLbl>
              <c:idx val="0"/>
              <c:layout>
                <c:manualLayout>
                  <c:x val="2.7654362081810348E-2"/>
                  <c:y val="-7.1152764754120898E-2"/>
                </c:manualLayout>
              </c:layout>
              <c:spPr>
                <a:noFill/>
                <a:ln>
                  <a:noFill/>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(Лист2!$B$13,Лист2!$B$18)</c:f>
              <c:strCache>
                <c:ptCount val="2"/>
                <c:pt idx="0">
                  <c:v>Общее количество инновационных технологий</c:v>
                </c:pt>
                <c:pt idx="1">
                  <c:v>Возможность оценки риска  инновационных технологий</c:v>
                </c:pt>
              </c:strCache>
            </c:strRef>
          </c:cat>
          <c:val>
            <c:numRef>
              <c:f>Лист2!$C$18</c:f>
              <c:numCache>
                <c:formatCode>General</c:formatCode>
                <c:ptCount val="1"/>
                <c:pt idx="0">
                  <c:v>66</c:v>
                </c:pt>
              </c:numCache>
            </c:numRef>
          </c:val>
        </c:ser>
        <c:dLbls>
          <c:showLegendKey val="0"/>
          <c:showVal val="0"/>
          <c:showCatName val="0"/>
          <c:showSerName val="0"/>
          <c:showPercent val="0"/>
          <c:showBubbleSize val="0"/>
        </c:dLbls>
        <c:gapWidth val="150"/>
        <c:shape val="box"/>
        <c:axId val="71523712"/>
        <c:axId val="84317312"/>
        <c:axId val="0"/>
      </c:bar3DChart>
      <c:catAx>
        <c:axId val="71523712"/>
        <c:scaling>
          <c:orientation val="minMax"/>
        </c:scaling>
        <c:delete val="1"/>
        <c:axPos val="b"/>
        <c:numFmt formatCode="General" sourceLinked="0"/>
        <c:majorTickMark val="out"/>
        <c:minorTickMark val="none"/>
        <c:tickLblPos val="nextTo"/>
        <c:crossAx val="84317312"/>
        <c:crosses val="autoZero"/>
        <c:auto val="1"/>
        <c:lblAlgn val="ctr"/>
        <c:lblOffset val="100"/>
        <c:noMultiLvlLbl val="0"/>
      </c:catAx>
      <c:valAx>
        <c:axId val="84317312"/>
        <c:scaling>
          <c:orientation val="minMax"/>
        </c:scaling>
        <c:delete val="0"/>
        <c:axPos val="l"/>
        <c:majorGridlines/>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ru-RU"/>
          </a:p>
        </c:txPr>
        <c:crossAx val="71523712"/>
        <c:crosses val="autoZero"/>
        <c:crossBetween val="between"/>
      </c:valAx>
    </c:plotArea>
    <c:legend>
      <c:legendPos val="r"/>
      <c:layout>
        <c:manualLayout>
          <c:xMode val="edge"/>
          <c:yMode val="edge"/>
          <c:x val="0.57730923243904297"/>
          <c:y val="0.28454874154555054"/>
          <c:w val="0.40784999975114228"/>
          <c:h val="0.19969522226118594"/>
        </c:manualLayout>
      </c:layout>
      <c:overlay val="0"/>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ru-RU"/>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4516B-8509-4416-B3DA-E1719D33ED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B8397EA2-E22A-4AFE-97F3-74B3C8FFB1D0}">
      <dgm:prSet phldrT="[Текст]"/>
      <dgm:spPr/>
      <dgm:t>
        <a:bodyPr/>
        <a:lstStyle/>
        <a:p>
          <a:r>
            <a:rPr lang="ru-RU" dirty="0" smtClean="0"/>
            <a:t>В зависимости от числа рискующих с учетом территориального признака</a:t>
          </a:r>
          <a:endParaRPr lang="ru-RU" dirty="0"/>
        </a:p>
      </dgm:t>
    </dgm:pt>
    <dgm:pt modelId="{8D021638-20F1-428E-92B7-15D125A54CD2}" type="parTrans" cxnId="{74B036E2-3D19-4C80-8D61-E8B10CC825E8}">
      <dgm:prSet/>
      <dgm:spPr/>
      <dgm:t>
        <a:bodyPr/>
        <a:lstStyle/>
        <a:p>
          <a:endParaRPr lang="ru-RU"/>
        </a:p>
      </dgm:t>
    </dgm:pt>
    <dgm:pt modelId="{5BAAF780-CCFF-4AB1-8107-B7ED2AE3C097}" type="sibTrans" cxnId="{74B036E2-3D19-4C80-8D61-E8B10CC825E8}">
      <dgm:prSet/>
      <dgm:spPr/>
      <dgm:t>
        <a:bodyPr/>
        <a:lstStyle/>
        <a:p>
          <a:endParaRPr lang="ru-RU"/>
        </a:p>
      </dgm:t>
    </dgm:pt>
    <dgm:pt modelId="{F3A5EBED-B8B3-4EBB-B522-2C8E683D91AF}">
      <dgm:prSet phldrT="[Текст]"/>
      <dgm:spPr/>
      <dgm:t>
        <a:bodyPr/>
        <a:lstStyle/>
        <a:p>
          <a:r>
            <a:rPr lang="ru-RU" dirty="0" smtClean="0"/>
            <a:t>Индивидуальный</a:t>
          </a:r>
          <a:endParaRPr lang="ru-RU" dirty="0"/>
        </a:p>
      </dgm:t>
    </dgm:pt>
    <dgm:pt modelId="{6B901189-3925-4226-B3E8-3DC8A720300B}" type="parTrans" cxnId="{2D30CF4D-5EB4-44DD-98FD-353FF61E0BA5}">
      <dgm:prSet/>
      <dgm:spPr/>
      <dgm:t>
        <a:bodyPr/>
        <a:lstStyle/>
        <a:p>
          <a:endParaRPr lang="ru-RU"/>
        </a:p>
      </dgm:t>
    </dgm:pt>
    <dgm:pt modelId="{9321EE74-4731-42E4-92B3-29D02E70828E}" type="sibTrans" cxnId="{2D30CF4D-5EB4-44DD-98FD-353FF61E0BA5}">
      <dgm:prSet/>
      <dgm:spPr/>
      <dgm:t>
        <a:bodyPr/>
        <a:lstStyle/>
        <a:p>
          <a:endParaRPr lang="ru-RU"/>
        </a:p>
      </dgm:t>
    </dgm:pt>
    <dgm:pt modelId="{7145F253-6918-4995-BD0A-9929150E62A6}">
      <dgm:prSet phldrT="[Текст]"/>
      <dgm:spPr/>
      <dgm:t>
        <a:bodyPr/>
        <a:lstStyle/>
        <a:p>
          <a:r>
            <a:rPr lang="ru-RU" dirty="0" smtClean="0"/>
            <a:t>Коллективный</a:t>
          </a:r>
          <a:endParaRPr lang="ru-RU" dirty="0"/>
        </a:p>
      </dgm:t>
    </dgm:pt>
    <dgm:pt modelId="{83EDB325-7DFB-410E-9219-1577240D9E0E}" type="parTrans" cxnId="{AA474E83-7D17-4C3E-BE6A-286834E2AE87}">
      <dgm:prSet/>
      <dgm:spPr/>
      <dgm:t>
        <a:bodyPr/>
        <a:lstStyle/>
        <a:p>
          <a:endParaRPr lang="ru-RU"/>
        </a:p>
      </dgm:t>
    </dgm:pt>
    <dgm:pt modelId="{EADDF3EA-8445-46D8-8B50-84762DBEEF9C}" type="sibTrans" cxnId="{AA474E83-7D17-4C3E-BE6A-286834E2AE87}">
      <dgm:prSet/>
      <dgm:spPr/>
      <dgm:t>
        <a:bodyPr/>
        <a:lstStyle/>
        <a:p>
          <a:endParaRPr lang="ru-RU"/>
        </a:p>
      </dgm:t>
    </dgm:pt>
    <dgm:pt modelId="{B7356157-A689-4358-9A68-0BBF8211CA7E}">
      <dgm:prSet/>
      <dgm:spPr/>
      <dgm:t>
        <a:bodyPr/>
        <a:lstStyle/>
        <a:p>
          <a:r>
            <a:rPr lang="ru-RU" dirty="0" smtClean="0"/>
            <a:t>Социальный</a:t>
          </a:r>
          <a:endParaRPr lang="ru-RU" dirty="0"/>
        </a:p>
      </dgm:t>
    </dgm:pt>
    <dgm:pt modelId="{434208D6-6450-4EA4-8CBA-DEF2DF350753}" type="parTrans" cxnId="{04BE347C-B690-4806-A01E-AA58AE832ED0}">
      <dgm:prSet/>
      <dgm:spPr/>
      <dgm:t>
        <a:bodyPr/>
        <a:lstStyle/>
        <a:p>
          <a:endParaRPr lang="ru-RU"/>
        </a:p>
      </dgm:t>
    </dgm:pt>
    <dgm:pt modelId="{9EBA1C57-C448-4F74-BDE9-11ADDB3486D4}" type="sibTrans" cxnId="{04BE347C-B690-4806-A01E-AA58AE832ED0}">
      <dgm:prSet/>
      <dgm:spPr/>
      <dgm:t>
        <a:bodyPr/>
        <a:lstStyle/>
        <a:p>
          <a:endParaRPr lang="ru-RU"/>
        </a:p>
      </dgm:t>
    </dgm:pt>
    <dgm:pt modelId="{8691616E-FF6F-4D13-9AAE-F59D50E66799}" type="pres">
      <dgm:prSet presAssocID="{5824516B-8509-4416-B3DA-E1719D33EDD0}" presName="hierChild1" presStyleCnt="0">
        <dgm:presLayoutVars>
          <dgm:chPref val="1"/>
          <dgm:dir/>
          <dgm:animOne val="branch"/>
          <dgm:animLvl val="lvl"/>
          <dgm:resizeHandles/>
        </dgm:presLayoutVars>
      </dgm:prSet>
      <dgm:spPr/>
      <dgm:t>
        <a:bodyPr/>
        <a:lstStyle/>
        <a:p>
          <a:endParaRPr lang="ru-RU"/>
        </a:p>
      </dgm:t>
    </dgm:pt>
    <dgm:pt modelId="{965559DE-E5B5-47BC-B694-6D678D3ABA8A}" type="pres">
      <dgm:prSet presAssocID="{B8397EA2-E22A-4AFE-97F3-74B3C8FFB1D0}" presName="hierRoot1" presStyleCnt="0"/>
      <dgm:spPr/>
    </dgm:pt>
    <dgm:pt modelId="{6D5B1EEC-C32F-4D74-B71D-4039122B2CEF}" type="pres">
      <dgm:prSet presAssocID="{B8397EA2-E22A-4AFE-97F3-74B3C8FFB1D0}" presName="composite" presStyleCnt="0"/>
      <dgm:spPr/>
    </dgm:pt>
    <dgm:pt modelId="{A428340F-81CD-403C-A2E4-FA91BA2DBC90}" type="pres">
      <dgm:prSet presAssocID="{B8397EA2-E22A-4AFE-97F3-74B3C8FFB1D0}" presName="background" presStyleLbl="node0" presStyleIdx="0" presStyleCnt="1"/>
      <dgm:spPr/>
    </dgm:pt>
    <dgm:pt modelId="{8B124A58-D3FB-4108-8A74-CAFCFA4446D8}" type="pres">
      <dgm:prSet presAssocID="{B8397EA2-E22A-4AFE-97F3-74B3C8FFB1D0}" presName="text" presStyleLbl="fgAcc0" presStyleIdx="0" presStyleCnt="1" custScaleX="204149" custScaleY="73222">
        <dgm:presLayoutVars>
          <dgm:chPref val="3"/>
        </dgm:presLayoutVars>
      </dgm:prSet>
      <dgm:spPr/>
      <dgm:t>
        <a:bodyPr/>
        <a:lstStyle/>
        <a:p>
          <a:endParaRPr lang="ru-RU"/>
        </a:p>
      </dgm:t>
    </dgm:pt>
    <dgm:pt modelId="{DCE2E6BC-3608-4F61-91DE-9FCE1353CD44}" type="pres">
      <dgm:prSet presAssocID="{B8397EA2-E22A-4AFE-97F3-74B3C8FFB1D0}" presName="hierChild2" presStyleCnt="0"/>
      <dgm:spPr/>
    </dgm:pt>
    <dgm:pt modelId="{25B31CEE-38AB-4AB9-8C32-64475A3EA5BF}" type="pres">
      <dgm:prSet presAssocID="{6B901189-3925-4226-B3E8-3DC8A720300B}" presName="Name10" presStyleLbl="parChTrans1D2" presStyleIdx="0" presStyleCnt="3"/>
      <dgm:spPr/>
      <dgm:t>
        <a:bodyPr/>
        <a:lstStyle/>
        <a:p>
          <a:endParaRPr lang="ru-RU"/>
        </a:p>
      </dgm:t>
    </dgm:pt>
    <dgm:pt modelId="{26FECABB-1900-44A6-98D9-94612AD83156}" type="pres">
      <dgm:prSet presAssocID="{F3A5EBED-B8B3-4EBB-B522-2C8E683D91AF}" presName="hierRoot2" presStyleCnt="0"/>
      <dgm:spPr/>
    </dgm:pt>
    <dgm:pt modelId="{28FDAC57-F80A-491F-8C76-24431B893564}" type="pres">
      <dgm:prSet presAssocID="{F3A5EBED-B8B3-4EBB-B522-2C8E683D91AF}" presName="composite2" presStyleCnt="0"/>
      <dgm:spPr/>
    </dgm:pt>
    <dgm:pt modelId="{3F465613-A2C8-4534-BD2F-2EBB6CB355E7}" type="pres">
      <dgm:prSet presAssocID="{F3A5EBED-B8B3-4EBB-B522-2C8E683D91AF}" presName="background2" presStyleLbl="node2" presStyleIdx="0" presStyleCnt="3"/>
      <dgm:spPr/>
    </dgm:pt>
    <dgm:pt modelId="{A8EF9468-C643-434C-A200-26CC4448DF9B}" type="pres">
      <dgm:prSet presAssocID="{F3A5EBED-B8B3-4EBB-B522-2C8E683D91AF}" presName="text2" presStyleLbl="fgAcc2" presStyleIdx="0" presStyleCnt="3" custScaleY="72363">
        <dgm:presLayoutVars>
          <dgm:chPref val="3"/>
        </dgm:presLayoutVars>
      </dgm:prSet>
      <dgm:spPr/>
      <dgm:t>
        <a:bodyPr/>
        <a:lstStyle/>
        <a:p>
          <a:endParaRPr lang="ru-RU"/>
        </a:p>
      </dgm:t>
    </dgm:pt>
    <dgm:pt modelId="{66F228E0-9045-4BB0-B901-35A2D0BB203F}" type="pres">
      <dgm:prSet presAssocID="{F3A5EBED-B8B3-4EBB-B522-2C8E683D91AF}" presName="hierChild3" presStyleCnt="0"/>
      <dgm:spPr/>
    </dgm:pt>
    <dgm:pt modelId="{C23CFD6C-0DE9-4FA3-889B-54071A71A3BA}" type="pres">
      <dgm:prSet presAssocID="{83EDB325-7DFB-410E-9219-1577240D9E0E}" presName="Name10" presStyleLbl="parChTrans1D2" presStyleIdx="1" presStyleCnt="3"/>
      <dgm:spPr/>
      <dgm:t>
        <a:bodyPr/>
        <a:lstStyle/>
        <a:p>
          <a:endParaRPr lang="ru-RU"/>
        </a:p>
      </dgm:t>
    </dgm:pt>
    <dgm:pt modelId="{0B42852F-A39F-417C-A199-8263B4694B0F}" type="pres">
      <dgm:prSet presAssocID="{7145F253-6918-4995-BD0A-9929150E62A6}" presName="hierRoot2" presStyleCnt="0"/>
      <dgm:spPr/>
    </dgm:pt>
    <dgm:pt modelId="{AB6F57C5-D386-4C51-AE86-C2C95C9F7FE8}" type="pres">
      <dgm:prSet presAssocID="{7145F253-6918-4995-BD0A-9929150E62A6}" presName="composite2" presStyleCnt="0"/>
      <dgm:spPr/>
    </dgm:pt>
    <dgm:pt modelId="{5D3E5080-F4CE-46AA-A39B-03FC1D06A2CF}" type="pres">
      <dgm:prSet presAssocID="{7145F253-6918-4995-BD0A-9929150E62A6}" presName="background2" presStyleLbl="node2" presStyleIdx="1" presStyleCnt="3"/>
      <dgm:spPr/>
    </dgm:pt>
    <dgm:pt modelId="{66617A2D-BA5B-43C3-A12C-900391C69D6D}" type="pres">
      <dgm:prSet presAssocID="{7145F253-6918-4995-BD0A-9929150E62A6}" presName="text2" presStyleLbl="fgAcc2" presStyleIdx="1" presStyleCnt="3" custScaleY="72363">
        <dgm:presLayoutVars>
          <dgm:chPref val="3"/>
        </dgm:presLayoutVars>
      </dgm:prSet>
      <dgm:spPr/>
      <dgm:t>
        <a:bodyPr/>
        <a:lstStyle/>
        <a:p>
          <a:endParaRPr lang="ru-RU"/>
        </a:p>
      </dgm:t>
    </dgm:pt>
    <dgm:pt modelId="{84C79BAE-B9AD-4D15-A59F-A4C448CA1FA0}" type="pres">
      <dgm:prSet presAssocID="{7145F253-6918-4995-BD0A-9929150E62A6}" presName="hierChild3" presStyleCnt="0"/>
      <dgm:spPr/>
    </dgm:pt>
    <dgm:pt modelId="{28FEB907-496B-4BAA-979B-8857823E8E8D}" type="pres">
      <dgm:prSet presAssocID="{434208D6-6450-4EA4-8CBA-DEF2DF350753}" presName="Name10" presStyleLbl="parChTrans1D2" presStyleIdx="2" presStyleCnt="3"/>
      <dgm:spPr/>
      <dgm:t>
        <a:bodyPr/>
        <a:lstStyle/>
        <a:p>
          <a:endParaRPr lang="ru-RU"/>
        </a:p>
      </dgm:t>
    </dgm:pt>
    <dgm:pt modelId="{C9C0FDE6-E6AB-4B22-B130-C7B4A10E2761}" type="pres">
      <dgm:prSet presAssocID="{B7356157-A689-4358-9A68-0BBF8211CA7E}" presName="hierRoot2" presStyleCnt="0"/>
      <dgm:spPr/>
    </dgm:pt>
    <dgm:pt modelId="{8397A441-3D98-4CAD-88B0-A7667E43223B}" type="pres">
      <dgm:prSet presAssocID="{B7356157-A689-4358-9A68-0BBF8211CA7E}" presName="composite2" presStyleCnt="0"/>
      <dgm:spPr/>
    </dgm:pt>
    <dgm:pt modelId="{B51B4B5B-D9B3-4EF8-BDB2-987F8160731C}" type="pres">
      <dgm:prSet presAssocID="{B7356157-A689-4358-9A68-0BBF8211CA7E}" presName="background2" presStyleLbl="node2" presStyleIdx="2" presStyleCnt="3"/>
      <dgm:spPr/>
    </dgm:pt>
    <dgm:pt modelId="{77258BE3-9532-48A7-8D41-C3380094AE6D}" type="pres">
      <dgm:prSet presAssocID="{B7356157-A689-4358-9A68-0BBF8211CA7E}" presName="text2" presStyleLbl="fgAcc2" presStyleIdx="2" presStyleCnt="3" custScaleY="75571">
        <dgm:presLayoutVars>
          <dgm:chPref val="3"/>
        </dgm:presLayoutVars>
      </dgm:prSet>
      <dgm:spPr/>
      <dgm:t>
        <a:bodyPr/>
        <a:lstStyle/>
        <a:p>
          <a:endParaRPr lang="ru-RU"/>
        </a:p>
      </dgm:t>
    </dgm:pt>
    <dgm:pt modelId="{E311B1D6-DB76-4561-B0FB-FD3753CD48C1}" type="pres">
      <dgm:prSet presAssocID="{B7356157-A689-4358-9A68-0BBF8211CA7E}" presName="hierChild3" presStyleCnt="0"/>
      <dgm:spPr/>
    </dgm:pt>
  </dgm:ptLst>
  <dgm:cxnLst>
    <dgm:cxn modelId="{C228403F-0125-4419-AFDF-8E9AB70E8CCC}" type="presOf" srcId="{434208D6-6450-4EA4-8CBA-DEF2DF350753}" destId="{28FEB907-496B-4BAA-979B-8857823E8E8D}" srcOrd="0" destOrd="0" presId="urn:microsoft.com/office/officeart/2005/8/layout/hierarchy1"/>
    <dgm:cxn modelId="{8D711F8E-9615-4E92-B257-EE11FB81A7A7}" type="presOf" srcId="{F3A5EBED-B8B3-4EBB-B522-2C8E683D91AF}" destId="{A8EF9468-C643-434C-A200-26CC4448DF9B}" srcOrd="0" destOrd="0" presId="urn:microsoft.com/office/officeart/2005/8/layout/hierarchy1"/>
    <dgm:cxn modelId="{2D30CF4D-5EB4-44DD-98FD-353FF61E0BA5}" srcId="{B8397EA2-E22A-4AFE-97F3-74B3C8FFB1D0}" destId="{F3A5EBED-B8B3-4EBB-B522-2C8E683D91AF}" srcOrd="0" destOrd="0" parTransId="{6B901189-3925-4226-B3E8-3DC8A720300B}" sibTransId="{9321EE74-4731-42E4-92B3-29D02E70828E}"/>
    <dgm:cxn modelId="{5D8AE2B6-75D8-4168-B6EF-C9CF3B4BE9EE}" type="presOf" srcId="{6B901189-3925-4226-B3E8-3DC8A720300B}" destId="{25B31CEE-38AB-4AB9-8C32-64475A3EA5BF}" srcOrd="0" destOrd="0" presId="urn:microsoft.com/office/officeart/2005/8/layout/hierarchy1"/>
    <dgm:cxn modelId="{B40CFC6A-214F-49EB-9654-CA67125A5469}" type="presOf" srcId="{83EDB325-7DFB-410E-9219-1577240D9E0E}" destId="{C23CFD6C-0DE9-4FA3-889B-54071A71A3BA}" srcOrd="0" destOrd="0" presId="urn:microsoft.com/office/officeart/2005/8/layout/hierarchy1"/>
    <dgm:cxn modelId="{AA474E83-7D17-4C3E-BE6A-286834E2AE87}" srcId="{B8397EA2-E22A-4AFE-97F3-74B3C8FFB1D0}" destId="{7145F253-6918-4995-BD0A-9929150E62A6}" srcOrd="1" destOrd="0" parTransId="{83EDB325-7DFB-410E-9219-1577240D9E0E}" sibTransId="{EADDF3EA-8445-46D8-8B50-84762DBEEF9C}"/>
    <dgm:cxn modelId="{04BE347C-B690-4806-A01E-AA58AE832ED0}" srcId="{B8397EA2-E22A-4AFE-97F3-74B3C8FFB1D0}" destId="{B7356157-A689-4358-9A68-0BBF8211CA7E}" srcOrd="2" destOrd="0" parTransId="{434208D6-6450-4EA4-8CBA-DEF2DF350753}" sibTransId="{9EBA1C57-C448-4F74-BDE9-11ADDB3486D4}"/>
    <dgm:cxn modelId="{DBFFF986-DA20-4A91-8133-12FE922D9393}" type="presOf" srcId="{7145F253-6918-4995-BD0A-9929150E62A6}" destId="{66617A2D-BA5B-43C3-A12C-900391C69D6D}" srcOrd="0" destOrd="0" presId="urn:microsoft.com/office/officeart/2005/8/layout/hierarchy1"/>
    <dgm:cxn modelId="{74B036E2-3D19-4C80-8D61-E8B10CC825E8}" srcId="{5824516B-8509-4416-B3DA-E1719D33EDD0}" destId="{B8397EA2-E22A-4AFE-97F3-74B3C8FFB1D0}" srcOrd="0" destOrd="0" parTransId="{8D021638-20F1-428E-92B7-15D125A54CD2}" sibTransId="{5BAAF780-CCFF-4AB1-8107-B7ED2AE3C097}"/>
    <dgm:cxn modelId="{BF2251CB-2806-4128-AEC7-2EED9EEEF6A7}" type="presOf" srcId="{B8397EA2-E22A-4AFE-97F3-74B3C8FFB1D0}" destId="{8B124A58-D3FB-4108-8A74-CAFCFA4446D8}" srcOrd="0" destOrd="0" presId="urn:microsoft.com/office/officeart/2005/8/layout/hierarchy1"/>
    <dgm:cxn modelId="{42E7754E-AE87-41FF-978F-FD34CAC76995}" type="presOf" srcId="{5824516B-8509-4416-B3DA-E1719D33EDD0}" destId="{8691616E-FF6F-4D13-9AAE-F59D50E66799}" srcOrd="0" destOrd="0" presId="urn:microsoft.com/office/officeart/2005/8/layout/hierarchy1"/>
    <dgm:cxn modelId="{04D818C2-9577-4B6F-9300-F7E3C7057247}" type="presOf" srcId="{B7356157-A689-4358-9A68-0BBF8211CA7E}" destId="{77258BE3-9532-48A7-8D41-C3380094AE6D}" srcOrd="0" destOrd="0" presId="urn:microsoft.com/office/officeart/2005/8/layout/hierarchy1"/>
    <dgm:cxn modelId="{1565DF68-E3A0-4520-A7A5-7DCDDDB1FAFD}" type="presParOf" srcId="{8691616E-FF6F-4D13-9AAE-F59D50E66799}" destId="{965559DE-E5B5-47BC-B694-6D678D3ABA8A}" srcOrd="0" destOrd="0" presId="urn:microsoft.com/office/officeart/2005/8/layout/hierarchy1"/>
    <dgm:cxn modelId="{E1D0F170-2964-43DE-A40F-47B6F08C5F51}" type="presParOf" srcId="{965559DE-E5B5-47BC-B694-6D678D3ABA8A}" destId="{6D5B1EEC-C32F-4D74-B71D-4039122B2CEF}" srcOrd="0" destOrd="0" presId="urn:microsoft.com/office/officeart/2005/8/layout/hierarchy1"/>
    <dgm:cxn modelId="{846FF2B5-8FAC-4FD1-9AAA-EA3B9A26C707}" type="presParOf" srcId="{6D5B1EEC-C32F-4D74-B71D-4039122B2CEF}" destId="{A428340F-81CD-403C-A2E4-FA91BA2DBC90}" srcOrd="0" destOrd="0" presId="urn:microsoft.com/office/officeart/2005/8/layout/hierarchy1"/>
    <dgm:cxn modelId="{3F41649B-1471-4AB6-9627-13B57158B77A}" type="presParOf" srcId="{6D5B1EEC-C32F-4D74-B71D-4039122B2CEF}" destId="{8B124A58-D3FB-4108-8A74-CAFCFA4446D8}" srcOrd="1" destOrd="0" presId="urn:microsoft.com/office/officeart/2005/8/layout/hierarchy1"/>
    <dgm:cxn modelId="{C0EFB2B0-C845-43CB-9090-2DF06B19CB7C}" type="presParOf" srcId="{965559DE-E5B5-47BC-B694-6D678D3ABA8A}" destId="{DCE2E6BC-3608-4F61-91DE-9FCE1353CD44}" srcOrd="1" destOrd="0" presId="urn:microsoft.com/office/officeart/2005/8/layout/hierarchy1"/>
    <dgm:cxn modelId="{A1B0CB8F-F881-4CD5-8967-8D36D8DF049E}" type="presParOf" srcId="{DCE2E6BC-3608-4F61-91DE-9FCE1353CD44}" destId="{25B31CEE-38AB-4AB9-8C32-64475A3EA5BF}" srcOrd="0" destOrd="0" presId="urn:microsoft.com/office/officeart/2005/8/layout/hierarchy1"/>
    <dgm:cxn modelId="{4A9C9164-C914-4CD8-BC70-1ED415E4753F}" type="presParOf" srcId="{DCE2E6BC-3608-4F61-91DE-9FCE1353CD44}" destId="{26FECABB-1900-44A6-98D9-94612AD83156}" srcOrd="1" destOrd="0" presId="urn:microsoft.com/office/officeart/2005/8/layout/hierarchy1"/>
    <dgm:cxn modelId="{666D6362-157B-4D80-A15D-AB2866C8B960}" type="presParOf" srcId="{26FECABB-1900-44A6-98D9-94612AD83156}" destId="{28FDAC57-F80A-491F-8C76-24431B893564}" srcOrd="0" destOrd="0" presId="urn:microsoft.com/office/officeart/2005/8/layout/hierarchy1"/>
    <dgm:cxn modelId="{B45E1ADB-1807-4C50-B675-6E4EA4B46463}" type="presParOf" srcId="{28FDAC57-F80A-491F-8C76-24431B893564}" destId="{3F465613-A2C8-4534-BD2F-2EBB6CB355E7}" srcOrd="0" destOrd="0" presId="urn:microsoft.com/office/officeart/2005/8/layout/hierarchy1"/>
    <dgm:cxn modelId="{6AC840B4-6A79-4989-B9A3-A4DDF1495D9D}" type="presParOf" srcId="{28FDAC57-F80A-491F-8C76-24431B893564}" destId="{A8EF9468-C643-434C-A200-26CC4448DF9B}" srcOrd="1" destOrd="0" presId="urn:microsoft.com/office/officeart/2005/8/layout/hierarchy1"/>
    <dgm:cxn modelId="{4118FBC8-D5DC-411D-AD6B-0F854C2EEB4C}" type="presParOf" srcId="{26FECABB-1900-44A6-98D9-94612AD83156}" destId="{66F228E0-9045-4BB0-B901-35A2D0BB203F}" srcOrd="1" destOrd="0" presId="urn:microsoft.com/office/officeart/2005/8/layout/hierarchy1"/>
    <dgm:cxn modelId="{8D525A78-93BE-42F5-95DD-F5101C3B9592}" type="presParOf" srcId="{DCE2E6BC-3608-4F61-91DE-9FCE1353CD44}" destId="{C23CFD6C-0DE9-4FA3-889B-54071A71A3BA}" srcOrd="2" destOrd="0" presId="urn:microsoft.com/office/officeart/2005/8/layout/hierarchy1"/>
    <dgm:cxn modelId="{9CFF920D-5D53-4CE0-A14B-1CAD12360B85}" type="presParOf" srcId="{DCE2E6BC-3608-4F61-91DE-9FCE1353CD44}" destId="{0B42852F-A39F-417C-A199-8263B4694B0F}" srcOrd="3" destOrd="0" presId="urn:microsoft.com/office/officeart/2005/8/layout/hierarchy1"/>
    <dgm:cxn modelId="{8401AB5E-A511-4B74-9D41-2E65FCA3BF63}" type="presParOf" srcId="{0B42852F-A39F-417C-A199-8263B4694B0F}" destId="{AB6F57C5-D386-4C51-AE86-C2C95C9F7FE8}" srcOrd="0" destOrd="0" presId="urn:microsoft.com/office/officeart/2005/8/layout/hierarchy1"/>
    <dgm:cxn modelId="{BD259087-1272-4D54-8308-EDE9B18CAAF1}" type="presParOf" srcId="{AB6F57C5-D386-4C51-AE86-C2C95C9F7FE8}" destId="{5D3E5080-F4CE-46AA-A39B-03FC1D06A2CF}" srcOrd="0" destOrd="0" presId="urn:microsoft.com/office/officeart/2005/8/layout/hierarchy1"/>
    <dgm:cxn modelId="{5C84260C-4C72-439B-9DCB-0410544270AC}" type="presParOf" srcId="{AB6F57C5-D386-4C51-AE86-C2C95C9F7FE8}" destId="{66617A2D-BA5B-43C3-A12C-900391C69D6D}" srcOrd="1" destOrd="0" presId="urn:microsoft.com/office/officeart/2005/8/layout/hierarchy1"/>
    <dgm:cxn modelId="{9ADEE695-6262-4ED9-9EAD-4CF075BBFBCC}" type="presParOf" srcId="{0B42852F-A39F-417C-A199-8263B4694B0F}" destId="{84C79BAE-B9AD-4D15-A59F-A4C448CA1FA0}" srcOrd="1" destOrd="0" presId="urn:microsoft.com/office/officeart/2005/8/layout/hierarchy1"/>
    <dgm:cxn modelId="{A39CD273-1592-4218-B16C-020597A6EC2D}" type="presParOf" srcId="{DCE2E6BC-3608-4F61-91DE-9FCE1353CD44}" destId="{28FEB907-496B-4BAA-979B-8857823E8E8D}" srcOrd="4" destOrd="0" presId="urn:microsoft.com/office/officeart/2005/8/layout/hierarchy1"/>
    <dgm:cxn modelId="{A2B7E106-9FC5-4046-BAD5-D9326413CB81}" type="presParOf" srcId="{DCE2E6BC-3608-4F61-91DE-9FCE1353CD44}" destId="{C9C0FDE6-E6AB-4B22-B130-C7B4A10E2761}" srcOrd="5" destOrd="0" presId="urn:microsoft.com/office/officeart/2005/8/layout/hierarchy1"/>
    <dgm:cxn modelId="{EFFDDA51-D929-4FFC-8B93-138D231171B3}" type="presParOf" srcId="{C9C0FDE6-E6AB-4B22-B130-C7B4A10E2761}" destId="{8397A441-3D98-4CAD-88B0-A7667E43223B}" srcOrd="0" destOrd="0" presId="urn:microsoft.com/office/officeart/2005/8/layout/hierarchy1"/>
    <dgm:cxn modelId="{87238136-9B28-455B-9EF3-845B8E67897D}" type="presParOf" srcId="{8397A441-3D98-4CAD-88B0-A7667E43223B}" destId="{B51B4B5B-D9B3-4EF8-BDB2-987F8160731C}" srcOrd="0" destOrd="0" presId="urn:microsoft.com/office/officeart/2005/8/layout/hierarchy1"/>
    <dgm:cxn modelId="{69BFE30A-B356-429A-A44E-B01D8E32D1E6}" type="presParOf" srcId="{8397A441-3D98-4CAD-88B0-A7667E43223B}" destId="{77258BE3-9532-48A7-8D41-C3380094AE6D}" srcOrd="1" destOrd="0" presId="urn:microsoft.com/office/officeart/2005/8/layout/hierarchy1"/>
    <dgm:cxn modelId="{753AA6BE-5AE8-48F2-A6CA-98F05629F61C}" type="presParOf" srcId="{C9C0FDE6-E6AB-4B22-B130-C7B4A10E2761}" destId="{E311B1D6-DB76-4561-B0FB-FD3753CD48C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4516B-8509-4416-B3DA-E1719D33ED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B8397EA2-E22A-4AFE-97F3-74B3C8FFB1D0}">
      <dgm:prSet phldrT="[Текст]"/>
      <dgm:spPr/>
      <dgm:t>
        <a:bodyPr/>
        <a:lstStyle/>
        <a:p>
          <a:r>
            <a:rPr lang="ru-RU" dirty="0" smtClean="0"/>
            <a:t>В зависимости от вида источника опасных событий</a:t>
          </a:r>
          <a:endParaRPr lang="ru-RU" dirty="0"/>
        </a:p>
      </dgm:t>
    </dgm:pt>
    <dgm:pt modelId="{8D021638-20F1-428E-92B7-15D125A54CD2}" type="parTrans" cxnId="{74B036E2-3D19-4C80-8D61-E8B10CC825E8}">
      <dgm:prSet/>
      <dgm:spPr/>
      <dgm:t>
        <a:bodyPr/>
        <a:lstStyle/>
        <a:p>
          <a:endParaRPr lang="ru-RU"/>
        </a:p>
      </dgm:t>
    </dgm:pt>
    <dgm:pt modelId="{5BAAF780-CCFF-4AB1-8107-B7ED2AE3C097}" type="sibTrans" cxnId="{74B036E2-3D19-4C80-8D61-E8B10CC825E8}">
      <dgm:prSet/>
      <dgm:spPr/>
      <dgm:t>
        <a:bodyPr/>
        <a:lstStyle/>
        <a:p>
          <a:endParaRPr lang="ru-RU"/>
        </a:p>
      </dgm:t>
    </dgm:pt>
    <dgm:pt modelId="{F3A5EBED-B8B3-4EBB-B522-2C8E683D91AF}">
      <dgm:prSet phldrT="[Текст]"/>
      <dgm:spPr/>
      <dgm:t>
        <a:bodyPr/>
        <a:lstStyle/>
        <a:p>
          <a:r>
            <a:rPr lang="ru-RU" dirty="0" smtClean="0"/>
            <a:t>Природный</a:t>
          </a:r>
          <a:endParaRPr lang="ru-RU" dirty="0"/>
        </a:p>
      </dgm:t>
    </dgm:pt>
    <dgm:pt modelId="{6B901189-3925-4226-B3E8-3DC8A720300B}" type="parTrans" cxnId="{2D30CF4D-5EB4-44DD-98FD-353FF61E0BA5}">
      <dgm:prSet/>
      <dgm:spPr/>
      <dgm:t>
        <a:bodyPr/>
        <a:lstStyle/>
        <a:p>
          <a:endParaRPr lang="ru-RU"/>
        </a:p>
      </dgm:t>
    </dgm:pt>
    <dgm:pt modelId="{9321EE74-4731-42E4-92B3-29D02E70828E}" type="sibTrans" cxnId="{2D30CF4D-5EB4-44DD-98FD-353FF61E0BA5}">
      <dgm:prSet/>
      <dgm:spPr/>
      <dgm:t>
        <a:bodyPr/>
        <a:lstStyle/>
        <a:p>
          <a:endParaRPr lang="ru-RU"/>
        </a:p>
      </dgm:t>
    </dgm:pt>
    <dgm:pt modelId="{7145F253-6918-4995-BD0A-9929150E62A6}">
      <dgm:prSet phldrT="[Текст]"/>
      <dgm:spPr/>
      <dgm:t>
        <a:bodyPr/>
        <a:lstStyle/>
        <a:p>
          <a:r>
            <a:rPr lang="ru-RU" dirty="0" err="1" smtClean="0"/>
            <a:t>Техноприродный</a:t>
          </a:r>
          <a:endParaRPr lang="ru-RU" dirty="0"/>
        </a:p>
      </dgm:t>
    </dgm:pt>
    <dgm:pt modelId="{83EDB325-7DFB-410E-9219-1577240D9E0E}" type="parTrans" cxnId="{AA474E83-7D17-4C3E-BE6A-286834E2AE87}">
      <dgm:prSet/>
      <dgm:spPr/>
      <dgm:t>
        <a:bodyPr/>
        <a:lstStyle/>
        <a:p>
          <a:endParaRPr lang="ru-RU"/>
        </a:p>
      </dgm:t>
    </dgm:pt>
    <dgm:pt modelId="{EADDF3EA-8445-46D8-8B50-84762DBEEF9C}" type="sibTrans" cxnId="{AA474E83-7D17-4C3E-BE6A-286834E2AE87}">
      <dgm:prSet/>
      <dgm:spPr/>
      <dgm:t>
        <a:bodyPr/>
        <a:lstStyle/>
        <a:p>
          <a:endParaRPr lang="ru-RU"/>
        </a:p>
      </dgm:t>
    </dgm:pt>
    <dgm:pt modelId="{B7356157-A689-4358-9A68-0BBF8211CA7E}">
      <dgm:prSet/>
      <dgm:spPr/>
      <dgm:t>
        <a:bodyPr/>
        <a:lstStyle/>
        <a:p>
          <a:r>
            <a:rPr lang="ru-RU" dirty="0" smtClean="0"/>
            <a:t>Техногенный</a:t>
          </a:r>
          <a:endParaRPr lang="ru-RU" dirty="0"/>
        </a:p>
      </dgm:t>
    </dgm:pt>
    <dgm:pt modelId="{434208D6-6450-4EA4-8CBA-DEF2DF350753}" type="parTrans" cxnId="{04BE347C-B690-4806-A01E-AA58AE832ED0}">
      <dgm:prSet/>
      <dgm:spPr/>
      <dgm:t>
        <a:bodyPr/>
        <a:lstStyle/>
        <a:p>
          <a:endParaRPr lang="ru-RU"/>
        </a:p>
      </dgm:t>
    </dgm:pt>
    <dgm:pt modelId="{9EBA1C57-C448-4F74-BDE9-11ADDB3486D4}" type="sibTrans" cxnId="{04BE347C-B690-4806-A01E-AA58AE832ED0}">
      <dgm:prSet/>
      <dgm:spPr/>
      <dgm:t>
        <a:bodyPr/>
        <a:lstStyle/>
        <a:p>
          <a:endParaRPr lang="ru-RU"/>
        </a:p>
      </dgm:t>
    </dgm:pt>
    <dgm:pt modelId="{8691616E-FF6F-4D13-9AAE-F59D50E66799}" type="pres">
      <dgm:prSet presAssocID="{5824516B-8509-4416-B3DA-E1719D33EDD0}" presName="hierChild1" presStyleCnt="0">
        <dgm:presLayoutVars>
          <dgm:chPref val="1"/>
          <dgm:dir/>
          <dgm:animOne val="branch"/>
          <dgm:animLvl val="lvl"/>
          <dgm:resizeHandles/>
        </dgm:presLayoutVars>
      </dgm:prSet>
      <dgm:spPr/>
      <dgm:t>
        <a:bodyPr/>
        <a:lstStyle/>
        <a:p>
          <a:endParaRPr lang="ru-RU"/>
        </a:p>
      </dgm:t>
    </dgm:pt>
    <dgm:pt modelId="{965559DE-E5B5-47BC-B694-6D678D3ABA8A}" type="pres">
      <dgm:prSet presAssocID="{B8397EA2-E22A-4AFE-97F3-74B3C8FFB1D0}" presName="hierRoot1" presStyleCnt="0"/>
      <dgm:spPr/>
    </dgm:pt>
    <dgm:pt modelId="{6D5B1EEC-C32F-4D74-B71D-4039122B2CEF}" type="pres">
      <dgm:prSet presAssocID="{B8397EA2-E22A-4AFE-97F3-74B3C8FFB1D0}" presName="composite" presStyleCnt="0"/>
      <dgm:spPr/>
    </dgm:pt>
    <dgm:pt modelId="{A428340F-81CD-403C-A2E4-FA91BA2DBC90}" type="pres">
      <dgm:prSet presAssocID="{B8397EA2-E22A-4AFE-97F3-74B3C8FFB1D0}" presName="background" presStyleLbl="node0" presStyleIdx="0" presStyleCnt="1"/>
      <dgm:spPr/>
    </dgm:pt>
    <dgm:pt modelId="{8B124A58-D3FB-4108-8A74-CAFCFA4446D8}" type="pres">
      <dgm:prSet presAssocID="{B8397EA2-E22A-4AFE-97F3-74B3C8FFB1D0}" presName="text" presStyleLbl="fgAcc0" presStyleIdx="0" presStyleCnt="1" custScaleX="204149" custScaleY="73222">
        <dgm:presLayoutVars>
          <dgm:chPref val="3"/>
        </dgm:presLayoutVars>
      </dgm:prSet>
      <dgm:spPr/>
      <dgm:t>
        <a:bodyPr/>
        <a:lstStyle/>
        <a:p>
          <a:endParaRPr lang="ru-RU"/>
        </a:p>
      </dgm:t>
    </dgm:pt>
    <dgm:pt modelId="{DCE2E6BC-3608-4F61-91DE-9FCE1353CD44}" type="pres">
      <dgm:prSet presAssocID="{B8397EA2-E22A-4AFE-97F3-74B3C8FFB1D0}" presName="hierChild2" presStyleCnt="0"/>
      <dgm:spPr/>
    </dgm:pt>
    <dgm:pt modelId="{25B31CEE-38AB-4AB9-8C32-64475A3EA5BF}" type="pres">
      <dgm:prSet presAssocID="{6B901189-3925-4226-B3E8-3DC8A720300B}" presName="Name10" presStyleLbl="parChTrans1D2" presStyleIdx="0" presStyleCnt="3"/>
      <dgm:spPr/>
      <dgm:t>
        <a:bodyPr/>
        <a:lstStyle/>
        <a:p>
          <a:endParaRPr lang="ru-RU"/>
        </a:p>
      </dgm:t>
    </dgm:pt>
    <dgm:pt modelId="{26FECABB-1900-44A6-98D9-94612AD83156}" type="pres">
      <dgm:prSet presAssocID="{F3A5EBED-B8B3-4EBB-B522-2C8E683D91AF}" presName="hierRoot2" presStyleCnt="0"/>
      <dgm:spPr/>
    </dgm:pt>
    <dgm:pt modelId="{28FDAC57-F80A-491F-8C76-24431B893564}" type="pres">
      <dgm:prSet presAssocID="{F3A5EBED-B8B3-4EBB-B522-2C8E683D91AF}" presName="composite2" presStyleCnt="0"/>
      <dgm:spPr/>
    </dgm:pt>
    <dgm:pt modelId="{3F465613-A2C8-4534-BD2F-2EBB6CB355E7}" type="pres">
      <dgm:prSet presAssocID="{F3A5EBED-B8B3-4EBB-B522-2C8E683D91AF}" presName="background2" presStyleLbl="node2" presStyleIdx="0" presStyleCnt="3"/>
      <dgm:spPr/>
    </dgm:pt>
    <dgm:pt modelId="{A8EF9468-C643-434C-A200-26CC4448DF9B}" type="pres">
      <dgm:prSet presAssocID="{F3A5EBED-B8B3-4EBB-B522-2C8E683D91AF}" presName="text2" presStyleLbl="fgAcc2" presStyleIdx="0" presStyleCnt="3" custScaleY="72363">
        <dgm:presLayoutVars>
          <dgm:chPref val="3"/>
        </dgm:presLayoutVars>
      </dgm:prSet>
      <dgm:spPr/>
      <dgm:t>
        <a:bodyPr/>
        <a:lstStyle/>
        <a:p>
          <a:endParaRPr lang="ru-RU"/>
        </a:p>
      </dgm:t>
    </dgm:pt>
    <dgm:pt modelId="{66F228E0-9045-4BB0-B901-35A2D0BB203F}" type="pres">
      <dgm:prSet presAssocID="{F3A5EBED-B8B3-4EBB-B522-2C8E683D91AF}" presName="hierChild3" presStyleCnt="0"/>
      <dgm:spPr/>
    </dgm:pt>
    <dgm:pt modelId="{C23CFD6C-0DE9-4FA3-889B-54071A71A3BA}" type="pres">
      <dgm:prSet presAssocID="{83EDB325-7DFB-410E-9219-1577240D9E0E}" presName="Name10" presStyleLbl="parChTrans1D2" presStyleIdx="1" presStyleCnt="3"/>
      <dgm:spPr/>
      <dgm:t>
        <a:bodyPr/>
        <a:lstStyle/>
        <a:p>
          <a:endParaRPr lang="ru-RU"/>
        </a:p>
      </dgm:t>
    </dgm:pt>
    <dgm:pt modelId="{0B42852F-A39F-417C-A199-8263B4694B0F}" type="pres">
      <dgm:prSet presAssocID="{7145F253-6918-4995-BD0A-9929150E62A6}" presName="hierRoot2" presStyleCnt="0"/>
      <dgm:spPr/>
    </dgm:pt>
    <dgm:pt modelId="{AB6F57C5-D386-4C51-AE86-C2C95C9F7FE8}" type="pres">
      <dgm:prSet presAssocID="{7145F253-6918-4995-BD0A-9929150E62A6}" presName="composite2" presStyleCnt="0"/>
      <dgm:spPr/>
    </dgm:pt>
    <dgm:pt modelId="{5D3E5080-F4CE-46AA-A39B-03FC1D06A2CF}" type="pres">
      <dgm:prSet presAssocID="{7145F253-6918-4995-BD0A-9929150E62A6}" presName="background2" presStyleLbl="node2" presStyleIdx="1" presStyleCnt="3"/>
      <dgm:spPr/>
    </dgm:pt>
    <dgm:pt modelId="{66617A2D-BA5B-43C3-A12C-900391C69D6D}" type="pres">
      <dgm:prSet presAssocID="{7145F253-6918-4995-BD0A-9929150E62A6}" presName="text2" presStyleLbl="fgAcc2" presStyleIdx="1" presStyleCnt="3" custScaleY="72363">
        <dgm:presLayoutVars>
          <dgm:chPref val="3"/>
        </dgm:presLayoutVars>
      </dgm:prSet>
      <dgm:spPr/>
      <dgm:t>
        <a:bodyPr/>
        <a:lstStyle/>
        <a:p>
          <a:endParaRPr lang="ru-RU"/>
        </a:p>
      </dgm:t>
    </dgm:pt>
    <dgm:pt modelId="{84C79BAE-B9AD-4D15-A59F-A4C448CA1FA0}" type="pres">
      <dgm:prSet presAssocID="{7145F253-6918-4995-BD0A-9929150E62A6}" presName="hierChild3" presStyleCnt="0"/>
      <dgm:spPr/>
    </dgm:pt>
    <dgm:pt modelId="{28FEB907-496B-4BAA-979B-8857823E8E8D}" type="pres">
      <dgm:prSet presAssocID="{434208D6-6450-4EA4-8CBA-DEF2DF350753}" presName="Name10" presStyleLbl="parChTrans1D2" presStyleIdx="2" presStyleCnt="3"/>
      <dgm:spPr/>
      <dgm:t>
        <a:bodyPr/>
        <a:lstStyle/>
        <a:p>
          <a:endParaRPr lang="ru-RU"/>
        </a:p>
      </dgm:t>
    </dgm:pt>
    <dgm:pt modelId="{C9C0FDE6-E6AB-4B22-B130-C7B4A10E2761}" type="pres">
      <dgm:prSet presAssocID="{B7356157-A689-4358-9A68-0BBF8211CA7E}" presName="hierRoot2" presStyleCnt="0"/>
      <dgm:spPr/>
    </dgm:pt>
    <dgm:pt modelId="{8397A441-3D98-4CAD-88B0-A7667E43223B}" type="pres">
      <dgm:prSet presAssocID="{B7356157-A689-4358-9A68-0BBF8211CA7E}" presName="composite2" presStyleCnt="0"/>
      <dgm:spPr/>
    </dgm:pt>
    <dgm:pt modelId="{B51B4B5B-D9B3-4EF8-BDB2-987F8160731C}" type="pres">
      <dgm:prSet presAssocID="{B7356157-A689-4358-9A68-0BBF8211CA7E}" presName="background2" presStyleLbl="node2" presStyleIdx="2" presStyleCnt="3"/>
      <dgm:spPr/>
    </dgm:pt>
    <dgm:pt modelId="{77258BE3-9532-48A7-8D41-C3380094AE6D}" type="pres">
      <dgm:prSet presAssocID="{B7356157-A689-4358-9A68-0BBF8211CA7E}" presName="text2" presStyleLbl="fgAcc2" presStyleIdx="2" presStyleCnt="3" custScaleY="75571">
        <dgm:presLayoutVars>
          <dgm:chPref val="3"/>
        </dgm:presLayoutVars>
      </dgm:prSet>
      <dgm:spPr/>
      <dgm:t>
        <a:bodyPr/>
        <a:lstStyle/>
        <a:p>
          <a:endParaRPr lang="ru-RU"/>
        </a:p>
      </dgm:t>
    </dgm:pt>
    <dgm:pt modelId="{E311B1D6-DB76-4561-B0FB-FD3753CD48C1}" type="pres">
      <dgm:prSet presAssocID="{B7356157-A689-4358-9A68-0BBF8211CA7E}" presName="hierChild3" presStyleCnt="0"/>
      <dgm:spPr/>
    </dgm:pt>
  </dgm:ptLst>
  <dgm:cxnLst>
    <dgm:cxn modelId="{C82B9DED-0084-4845-BF56-7F9B70161270}" type="presOf" srcId="{B8397EA2-E22A-4AFE-97F3-74B3C8FFB1D0}" destId="{8B124A58-D3FB-4108-8A74-CAFCFA4446D8}" srcOrd="0" destOrd="0" presId="urn:microsoft.com/office/officeart/2005/8/layout/hierarchy1"/>
    <dgm:cxn modelId="{689EB182-8F44-41D7-A6CD-B14785744C74}" type="presOf" srcId="{434208D6-6450-4EA4-8CBA-DEF2DF350753}" destId="{28FEB907-496B-4BAA-979B-8857823E8E8D}" srcOrd="0" destOrd="0" presId="urn:microsoft.com/office/officeart/2005/8/layout/hierarchy1"/>
    <dgm:cxn modelId="{2D30CF4D-5EB4-44DD-98FD-353FF61E0BA5}" srcId="{B8397EA2-E22A-4AFE-97F3-74B3C8FFB1D0}" destId="{F3A5EBED-B8B3-4EBB-B522-2C8E683D91AF}" srcOrd="0" destOrd="0" parTransId="{6B901189-3925-4226-B3E8-3DC8A720300B}" sibTransId="{9321EE74-4731-42E4-92B3-29D02E70828E}"/>
    <dgm:cxn modelId="{358CF975-EBC2-4C6C-A594-F6C8DF05130E}" type="presOf" srcId="{B7356157-A689-4358-9A68-0BBF8211CA7E}" destId="{77258BE3-9532-48A7-8D41-C3380094AE6D}" srcOrd="0" destOrd="0" presId="urn:microsoft.com/office/officeart/2005/8/layout/hierarchy1"/>
    <dgm:cxn modelId="{891C9A3C-54E5-4FC1-ABF9-014D5A809942}" type="presOf" srcId="{83EDB325-7DFB-410E-9219-1577240D9E0E}" destId="{C23CFD6C-0DE9-4FA3-889B-54071A71A3BA}" srcOrd="0" destOrd="0" presId="urn:microsoft.com/office/officeart/2005/8/layout/hierarchy1"/>
    <dgm:cxn modelId="{AA474E83-7D17-4C3E-BE6A-286834E2AE87}" srcId="{B8397EA2-E22A-4AFE-97F3-74B3C8FFB1D0}" destId="{7145F253-6918-4995-BD0A-9929150E62A6}" srcOrd="1" destOrd="0" parTransId="{83EDB325-7DFB-410E-9219-1577240D9E0E}" sibTransId="{EADDF3EA-8445-46D8-8B50-84762DBEEF9C}"/>
    <dgm:cxn modelId="{04BE347C-B690-4806-A01E-AA58AE832ED0}" srcId="{B8397EA2-E22A-4AFE-97F3-74B3C8FFB1D0}" destId="{B7356157-A689-4358-9A68-0BBF8211CA7E}" srcOrd="2" destOrd="0" parTransId="{434208D6-6450-4EA4-8CBA-DEF2DF350753}" sibTransId="{9EBA1C57-C448-4F74-BDE9-11ADDB3486D4}"/>
    <dgm:cxn modelId="{32C7B39B-B7E0-4B23-AF25-6323EBE98738}" type="presOf" srcId="{F3A5EBED-B8B3-4EBB-B522-2C8E683D91AF}" destId="{A8EF9468-C643-434C-A200-26CC4448DF9B}" srcOrd="0" destOrd="0" presId="urn:microsoft.com/office/officeart/2005/8/layout/hierarchy1"/>
    <dgm:cxn modelId="{74B036E2-3D19-4C80-8D61-E8B10CC825E8}" srcId="{5824516B-8509-4416-B3DA-E1719D33EDD0}" destId="{B8397EA2-E22A-4AFE-97F3-74B3C8FFB1D0}" srcOrd="0" destOrd="0" parTransId="{8D021638-20F1-428E-92B7-15D125A54CD2}" sibTransId="{5BAAF780-CCFF-4AB1-8107-B7ED2AE3C097}"/>
    <dgm:cxn modelId="{79A69A79-D193-4C66-860D-7F651D0D52C8}" type="presOf" srcId="{6B901189-3925-4226-B3E8-3DC8A720300B}" destId="{25B31CEE-38AB-4AB9-8C32-64475A3EA5BF}" srcOrd="0" destOrd="0" presId="urn:microsoft.com/office/officeart/2005/8/layout/hierarchy1"/>
    <dgm:cxn modelId="{1815873F-D93A-474B-84FF-483C5410D43E}" type="presOf" srcId="{7145F253-6918-4995-BD0A-9929150E62A6}" destId="{66617A2D-BA5B-43C3-A12C-900391C69D6D}" srcOrd="0" destOrd="0" presId="urn:microsoft.com/office/officeart/2005/8/layout/hierarchy1"/>
    <dgm:cxn modelId="{6640055E-9675-432F-8CFD-B1DF1A87AF58}" type="presOf" srcId="{5824516B-8509-4416-B3DA-E1719D33EDD0}" destId="{8691616E-FF6F-4D13-9AAE-F59D50E66799}" srcOrd="0" destOrd="0" presId="urn:microsoft.com/office/officeart/2005/8/layout/hierarchy1"/>
    <dgm:cxn modelId="{E12AB8EC-8AE3-4795-B083-E0E9CEA41CB9}" type="presParOf" srcId="{8691616E-FF6F-4D13-9AAE-F59D50E66799}" destId="{965559DE-E5B5-47BC-B694-6D678D3ABA8A}" srcOrd="0" destOrd="0" presId="urn:microsoft.com/office/officeart/2005/8/layout/hierarchy1"/>
    <dgm:cxn modelId="{57638401-7E76-4EC1-8230-7BDB31523BA2}" type="presParOf" srcId="{965559DE-E5B5-47BC-B694-6D678D3ABA8A}" destId="{6D5B1EEC-C32F-4D74-B71D-4039122B2CEF}" srcOrd="0" destOrd="0" presId="urn:microsoft.com/office/officeart/2005/8/layout/hierarchy1"/>
    <dgm:cxn modelId="{B21C1992-924E-4515-A0C2-52F52899B681}" type="presParOf" srcId="{6D5B1EEC-C32F-4D74-B71D-4039122B2CEF}" destId="{A428340F-81CD-403C-A2E4-FA91BA2DBC90}" srcOrd="0" destOrd="0" presId="urn:microsoft.com/office/officeart/2005/8/layout/hierarchy1"/>
    <dgm:cxn modelId="{8B498483-FB84-426A-A72C-87C7D50848E0}" type="presParOf" srcId="{6D5B1EEC-C32F-4D74-B71D-4039122B2CEF}" destId="{8B124A58-D3FB-4108-8A74-CAFCFA4446D8}" srcOrd="1" destOrd="0" presId="urn:microsoft.com/office/officeart/2005/8/layout/hierarchy1"/>
    <dgm:cxn modelId="{08CCE54E-2969-443C-9CED-BB035C1914D0}" type="presParOf" srcId="{965559DE-E5B5-47BC-B694-6D678D3ABA8A}" destId="{DCE2E6BC-3608-4F61-91DE-9FCE1353CD44}" srcOrd="1" destOrd="0" presId="urn:microsoft.com/office/officeart/2005/8/layout/hierarchy1"/>
    <dgm:cxn modelId="{AA98CF7B-727C-4C93-A613-8822E625A86B}" type="presParOf" srcId="{DCE2E6BC-3608-4F61-91DE-9FCE1353CD44}" destId="{25B31CEE-38AB-4AB9-8C32-64475A3EA5BF}" srcOrd="0" destOrd="0" presId="urn:microsoft.com/office/officeart/2005/8/layout/hierarchy1"/>
    <dgm:cxn modelId="{C95524A9-EC09-4A4C-9622-81A53CC88AAD}" type="presParOf" srcId="{DCE2E6BC-3608-4F61-91DE-9FCE1353CD44}" destId="{26FECABB-1900-44A6-98D9-94612AD83156}" srcOrd="1" destOrd="0" presId="urn:microsoft.com/office/officeart/2005/8/layout/hierarchy1"/>
    <dgm:cxn modelId="{46B5646E-24C0-491E-A7C9-0948E331AD12}" type="presParOf" srcId="{26FECABB-1900-44A6-98D9-94612AD83156}" destId="{28FDAC57-F80A-491F-8C76-24431B893564}" srcOrd="0" destOrd="0" presId="urn:microsoft.com/office/officeart/2005/8/layout/hierarchy1"/>
    <dgm:cxn modelId="{6BAE28F5-993C-4E29-B7C2-B2B90CD6532C}" type="presParOf" srcId="{28FDAC57-F80A-491F-8C76-24431B893564}" destId="{3F465613-A2C8-4534-BD2F-2EBB6CB355E7}" srcOrd="0" destOrd="0" presId="urn:microsoft.com/office/officeart/2005/8/layout/hierarchy1"/>
    <dgm:cxn modelId="{D86A36B9-1C27-498E-A62E-3CFE8A45C0B4}" type="presParOf" srcId="{28FDAC57-F80A-491F-8C76-24431B893564}" destId="{A8EF9468-C643-434C-A200-26CC4448DF9B}" srcOrd="1" destOrd="0" presId="urn:microsoft.com/office/officeart/2005/8/layout/hierarchy1"/>
    <dgm:cxn modelId="{5485A9C9-70E7-4C7F-9447-79777EFE9FBC}" type="presParOf" srcId="{26FECABB-1900-44A6-98D9-94612AD83156}" destId="{66F228E0-9045-4BB0-B901-35A2D0BB203F}" srcOrd="1" destOrd="0" presId="urn:microsoft.com/office/officeart/2005/8/layout/hierarchy1"/>
    <dgm:cxn modelId="{B27E0C16-D9ED-4C19-8B56-64C234833322}" type="presParOf" srcId="{DCE2E6BC-3608-4F61-91DE-9FCE1353CD44}" destId="{C23CFD6C-0DE9-4FA3-889B-54071A71A3BA}" srcOrd="2" destOrd="0" presId="urn:microsoft.com/office/officeart/2005/8/layout/hierarchy1"/>
    <dgm:cxn modelId="{9A4C5B08-8675-4EB0-B293-462A81F9312A}" type="presParOf" srcId="{DCE2E6BC-3608-4F61-91DE-9FCE1353CD44}" destId="{0B42852F-A39F-417C-A199-8263B4694B0F}" srcOrd="3" destOrd="0" presId="urn:microsoft.com/office/officeart/2005/8/layout/hierarchy1"/>
    <dgm:cxn modelId="{D76B405E-5306-4940-BE07-CD33752EC8E6}" type="presParOf" srcId="{0B42852F-A39F-417C-A199-8263B4694B0F}" destId="{AB6F57C5-D386-4C51-AE86-C2C95C9F7FE8}" srcOrd="0" destOrd="0" presId="urn:microsoft.com/office/officeart/2005/8/layout/hierarchy1"/>
    <dgm:cxn modelId="{E49A93A1-6653-425D-A40D-34663E37838D}" type="presParOf" srcId="{AB6F57C5-D386-4C51-AE86-C2C95C9F7FE8}" destId="{5D3E5080-F4CE-46AA-A39B-03FC1D06A2CF}" srcOrd="0" destOrd="0" presId="urn:microsoft.com/office/officeart/2005/8/layout/hierarchy1"/>
    <dgm:cxn modelId="{FD14476D-969D-4030-A8AC-E82BDCF7786F}" type="presParOf" srcId="{AB6F57C5-D386-4C51-AE86-C2C95C9F7FE8}" destId="{66617A2D-BA5B-43C3-A12C-900391C69D6D}" srcOrd="1" destOrd="0" presId="urn:microsoft.com/office/officeart/2005/8/layout/hierarchy1"/>
    <dgm:cxn modelId="{4CDE65AE-2F8A-41EE-869D-5E0B1C984B16}" type="presParOf" srcId="{0B42852F-A39F-417C-A199-8263B4694B0F}" destId="{84C79BAE-B9AD-4D15-A59F-A4C448CA1FA0}" srcOrd="1" destOrd="0" presId="urn:microsoft.com/office/officeart/2005/8/layout/hierarchy1"/>
    <dgm:cxn modelId="{5AD97657-EE1A-496B-8467-F0B73AC2743E}" type="presParOf" srcId="{DCE2E6BC-3608-4F61-91DE-9FCE1353CD44}" destId="{28FEB907-496B-4BAA-979B-8857823E8E8D}" srcOrd="4" destOrd="0" presId="urn:microsoft.com/office/officeart/2005/8/layout/hierarchy1"/>
    <dgm:cxn modelId="{278B0451-FCA1-4E27-A311-44256D12C2F2}" type="presParOf" srcId="{DCE2E6BC-3608-4F61-91DE-9FCE1353CD44}" destId="{C9C0FDE6-E6AB-4B22-B130-C7B4A10E2761}" srcOrd="5" destOrd="0" presId="urn:microsoft.com/office/officeart/2005/8/layout/hierarchy1"/>
    <dgm:cxn modelId="{360CE793-CCED-462C-8B86-799775905965}" type="presParOf" srcId="{C9C0FDE6-E6AB-4B22-B130-C7B4A10E2761}" destId="{8397A441-3D98-4CAD-88B0-A7667E43223B}" srcOrd="0" destOrd="0" presId="urn:microsoft.com/office/officeart/2005/8/layout/hierarchy1"/>
    <dgm:cxn modelId="{240D53BC-8E70-4E75-A459-3ED349010C09}" type="presParOf" srcId="{8397A441-3D98-4CAD-88B0-A7667E43223B}" destId="{B51B4B5B-D9B3-4EF8-BDB2-987F8160731C}" srcOrd="0" destOrd="0" presId="urn:microsoft.com/office/officeart/2005/8/layout/hierarchy1"/>
    <dgm:cxn modelId="{767E307A-E7A5-464F-90B5-07D710205A60}" type="presParOf" srcId="{8397A441-3D98-4CAD-88B0-A7667E43223B}" destId="{77258BE3-9532-48A7-8D41-C3380094AE6D}" srcOrd="1" destOrd="0" presId="urn:microsoft.com/office/officeart/2005/8/layout/hierarchy1"/>
    <dgm:cxn modelId="{757D7FA9-350F-4088-B0EA-C03D1D7296A4}" type="presParOf" srcId="{C9C0FDE6-E6AB-4B22-B130-C7B4A10E2761}" destId="{E311B1D6-DB76-4561-B0FB-FD3753CD48C1}"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072" cy="496412"/>
          </a:xfrm>
          <a:prstGeom prst="rect">
            <a:avLst/>
          </a:prstGeom>
        </p:spPr>
        <p:txBody>
          <a:bodyPr vert="horz" lIns="92034" tIns="46017" rIns="92034" bIns="46017"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51002" y="1"/>
            <a:ext cx="2945072" cy="496412"/>
          </a:xfrm>
          <a:prstGeom prst="rect">
            <a:avLst/>
          </a:prstGeom>
        </p:spPr>
        <p:txBody>
          <a:bodyPr vert="horz" lIns="92034" tIns="46017" rIns="92034" bIns="46017" rtlCol="0"/>
          <a:lstStyle>
            <a:lvl1pPr algn="r" eaLnBrk="1" fontAlgn="auto" hangingPunct="1">
              <a:spcBef>
                <a:spcPts val="0"/>
              </a:spcBef>
              <a:spcAft>
                <a:spcPts val="0"/>
              </a:spcAft>
              <a:defRPr sz="1200">
                <a:latin typeface="+mn-lt"/>
              </a:defRPr>
            </a:lvl1pPr>
          </a:lstStyle>
          <a:p>
            <a:pPr>
              <a:defRPr/>
            </a:pPr>
            <a:fld id="{CEA048A2-6040-42D5-A351-F8383F92E6B2}" type="datetimeFigureOut">
              <a:rPr lang="ru-RU"/>
              <a:pPr>
                <a:defRPr/>
              </a:pPr>
              <a:t>30.05.2018</a:t>
            </a:fld>
            <a:endParaRPr lang="ru-RU"/>
          </a:p>
        </p:txBody>
      </p:sp>
      <p:sp>
        <p:nvSpPr>
          <p:cNvPr id="4" name="Нижний колонтитул 3"/>
          <p:cNvSpPr>
            <a:spLocks noGrp="1"/>
          </p:cNvSpPr>
          <p:nvPr>
            <p:ph type="ftr" sz="quarter" idx="2"/>
          </p:nvPr>
        </p:nvSpPr>
        <p:spPr>
          <a:xfrm>
            <a:off x="0" y="9428630"/>
            <a:ext cx="2945072" cy="496411"/>
          </a:xfrm>
          <a:prstGeom prst="rect">
            <a:avLst/>
          </a:prstGeom>
        </p:spPr>
        <p:txBody>
          <a:bodyPr vert="horz" lIns="92034" tIns="46017" rIns="92034" bIns="46017" rtlCol="0" anchor="b"/>
          <a:lstStyle>
            <a:lvl1pPr algn="l" eaLnBrk="1" fontAlgn="auto" hangingPunct="1">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51002" y="9428630"/>
            <a:ext cx="2945072" cy="496411"/>
          </a:xfrm>
          <a:prstGeom prst="rect">
            <a:avLst/>
          </a:prstGeom>
        </p:spPr>
        <p:txBody>
          <a:bodyPr vert="horz" wrap="square" lIns="92034" tIns="46017" rIns="92034" bIns="46017" numCol="1" anchor="b" anchorCtr="0" compatLnSpc="1">
            <a:prstTxWarp prst="textNoShape">
              <a:avLst/>
            </a:prstTxWarp>
          </a:bodyPr>
          <a:lstStyle>
            <a:lvl1pPr algn="r" eaLnBrk="1" hangingPunct="1">
              <a:defRPr sz="1200"/>
            </a:lvl1pPr>
          </a:lstStyle>
          <a:p>
            <a:pPr>
              <a:defRPr/>
            </a:pPr>
            <a:fld id="{07FDAAF0-3822-43D7-A13D-8223A8E1DE7B}" type="slidenum">
              <a:rPr lang="ru-RU" altLang="ru-RU"/>
              <a:pPr>
                <a:defRPr/>
              </a:pPr>
              <a:t>‹#›</a:t>
            </a:fld>
            <a:endParaRPr lang="ru-RU" altLang="ru-RU"/>
          </a:p>
        </p:txBody>
      </p:sp>
    </p:spTree>
    <p:extLst>
      <p:ext uri="{BB962C8B-B14F-4D97-AF65-F5344CB8AC3E}">
        <p14:creationId xmlns:p14="http://schemas.microsoft.com/office/powerpoint/2010/main" val="28701531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673" cy="496412"/>
          </a:xfrm>
          <a:prstGeom prst="rect">
            <a:avLst/>
          </a:prstGeom>
        </p:spPr>
        <p:txBody>
          <a:bodyPr vert="horz" lIns="91961" tIns="45980" rIns="91961" bIns="4598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402" y="1"/>
            <a:ext cx="2946672" cy="496412"/>
          </a:xfrm>
          <a:prstGeom prst="rect">
            <a:avLst/>
          </a:prstGeom>
        </p:spPr>
        <p:txBody>
          <a:bodyPr vert="horz" lIns="91961" tIns="45980" rIns="91961" bIns="45980" rtlCol="0"/>
          <a:lstStyle>
            <a:lvl1pPr algn="r" eaLnBrk="1" fontAlgn="auto" hangingPunct="1">
              <a:spcBef>
                <a:spcPts val="0"/>
              </a:spcBef>
              <a:spcAft>
                <a:spcPts val="0"/>
              </a:spcAft>
              <a:defRPr sz="1200">
                <a:latin typeface="+mn-lt"/>
              </a:defRPr>
            </a:lvl1pPr>
          </a:lstStyle>
          <a:p>
            <a:pPr>
              <a:defRPr/>
            </a:pPr>
            <a:fld id="{E34FBFE0-BC0F-4750-85D7-02FBC42999D1}" type="datetimeFigureOut">
              <a:rPr lang="ru-RU"/>
              <a:pPr>
                <a:defRPr/>
              </a:pPr>
              <a:t>30.05.2018</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961" tIns="45980" rIns="91961" bIns="45980" rtlCol="0" anchor="ctr"/>
          <a:lstStyle/>
          <a:p>
            <a:pPr lvl="0"/>
            <a:endParaRPr lang="ru-RU" noProof="0"/>
          </a:p>
        </p:txBody>
      </p:sp>
      <p:sp>
        <p:nvSpPr>
          <p:cNvPr id="5" name="Заметки 4"/>
          <p:cNvSpPr>
            <a:spLocks noGrp="1"/>
          </p:cNvSpPr>
          <p:nvPr>
            <p:ph type="body" sz="quarter" idx="3"/>
          </p:nvPr>
        </p:nvSpPr>
        <p:spPr>
          <a:xfrm>
            <a:off x="678648" y="4715113"/>
            <a:ext cx="5440381" cy="4467706"/>
          </a:xfrm>
          <a:prstGeom prst="rect">
            <a:avLst/>
          </a:prstGeom>
        </p:spPr>
        <p:txBody>
          <a:bodyPr vert="horz" lIns="91961" tIns="45980" rIns="91961" bIns="4598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630"/>
            <a:ext cx="2946673" cy="496411"/>
          </a:xfrm>
          <a:prstGeom prst="rect">
            <a:avLst/>
          </a:prstGeom>
        </p:spPr>
        <p:txBody>
          <a:bodyPr vert="horz" lIns="91961" tIns="45980" rIns="91961" bIns="4598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402" y="9428630"/>
            <a:ext cx="2946672" cy="496411"/>
          </a:xfrm>
          <a:prstGeom prst="rect">
            <a:avLst/>
          </a:prstGeom>
        </p:spPr>
        <p:txBody>
          <a:bodyPr vert="horz" wrap="square" lIns="91961" tIns="45980" rIns="91961" bIns="45980" numCol="1" anchor="b" anchorCtr="0" compatLnSpc="1">
            <a:prstTxWarp prst="textNoShape">
              <a:avLst/>
            </a:prstTxWarp>
          </a:bodyPr>
          <a:lstStyle>
            <a:lvl1pPr algn="r" eaLnBrk="1" hangingPunct="1">
              <a:defRPr sz="1200"/>
            </a:lvl1pPr>
          </a:lstStyle>
          <a:p>
            <a:pPr>
              <a:defRPr/>
            </a:pPr>
            <a:fld id="{34A85089-B8DA-4241-A05C-62A7243365E8}" type="slidenum">
              <a:rPr lang="ru-RU" altLang="ru-RU"/>
              <a:pPr>
                <a:defRPr/>
              </a:pPr>
              <a:t>‹#›</a:t>
            </a:fld>
            <a:endParaRPr lang="ru-RU" altLang="ru-RU"/>
          </a:p>
        </p:txBody>
      </p:sp>
    </p:spTree>
    <p:extLst>
      <p:ext uri="{BB962C8B-B14F-4D97-AF65-F5344CB8AC3E}">
        <p14:creationId xmlns:p14="http://schemas.microsoft.com/office/powerpoint/2010/main" val="904567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61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79" indent="-287607">
              <a:defRPr>
                <a:solidFill>
                  <a:schemeClr val="tx1"/>
                </a:solidFill>
                <a:latin typeface="Calibri" panose="020F0502020204030204" pitchFamily="34" charset="0"/>
              </a:defRPr>
            </a:lvl2pPr>
            <a:lvl3pPr marL="1150430" indent="-230086">
              <a:defRPr>
                <a:solidFill>
                  <a:schemeClr val="tx1"/>
                </a:solidFill>
                <a:latin typeface="Calibri" panose="020F0502020204030204" pitchFamily="34" charset="0"/>
              </a:defRPr>
            </a:lvl3pPr>
            <a:lvl4pPr marL="1610601" indent="-230086">
              <a:defRPr>
                <a:solidFill>
                  <a:schemeClr val="tx1"/>
                </a:solidFill>
                <a:latin typeface="Calibri" panose="020F0502020204030204" pitchFamily="34" charset="0"/>
              </a:defRPr>
            </a:lvl4pPr>
            <a:lvl5pPr marL="2070773" indent="-230086">
              <a:defRPr>
                <a:solidFill>
                  <a:schemeClr val="tx1"/>
                </a:solidFill>
                <a:latin typeface="Calibri" panose="020F0502020204030204" pitchFamily="34" charset="0"/>
              </a:defRPr>
            </a:lvl5pPr>
            <a:lvl6pPr marL="2530945" indent="-230086" eaLnBrk="0" fontAlgn="base" hangingPunct="0">
              <a:spcBef>
                <a:spcPct val="0"/>
              </a:spcBef>
              <a:spcAft>
                <a:spcPct val="0"/>
              </a:spcAft>
              <a:defRPr>
                <a:solidFill>
                  <a:schemeClr val="tx1"/>
                </a:solidFill>
                <a:latin typeface="Calibri" panose="020F0502020204030204" pitchFamily="34" charset="0"/>
              </a:defRPr>
            </a:lvl6pPr>
            <a:lvl7pPr marL="2991117" indent="-230086" eaLnBrk="0" fontAlgn="base" hangingPunct="0">
              <a:spcBef>
                <a:spcPct val="0"/>
              </a:spcBef>
              <a:spcAft>
                <a:spcPct val="0"/>
              </a:spcAft>
              <a:defRPr>
                <a:solidFill>
                  <a:schemeClr val="tx1"/>
                </a:solidFill>
                <a:latin typeface="Calibri" panose="020F0502020204030204" pitchFamily="34" charset="0"/>
              </a:defRPr>
            </a:lvl7pPr>
            <a:lvl8pPr marL="3451289" indent="-230086" eaLnBrk="0" fontAlgn="base" hangingPunct="0">
              <a:spcBef>
                <a:spcPct val="0"/>
              </a:spcBef>
              <a:spcAft>
                <a:spcPct val="0"/>
              </a:spcAft>
              <a:defRPr>
                <a:solidFill>
                  <a:schemeClr val="tx1"/>
                </a:solidFill>
                <a:latin typeface="Calibri" panose="020F0502020204030204" pitchFamily="34" charset="0"/>
              </a:defRPr>
            </a:lvl8pPr>
            <a:lvl9pPr marL="3911460" indent="-230086" eaLnBrk="0" fontAlgn="base" hangingPunct="0">
              <a:spcBef>
                <a:spcPct val="0"/>
              </a:spcBef>
              <a:spcAft>
                <a:spcPct val="0"/>
              </a:spcAft>
              <a:defRPr>
                <a:solidFill>
                  <a:schemeClr val="tx1"/>
                </a:solidFill>
                <a:latin typeface="Calibri" panose="020F0502020204030204" pitchFamily="34" charset="0"/>
              </a:defRPr>
            </a:lvl9pPr>
          </a:lstStyle>
          <a:p>
            <a:fld id="{9C1FDC67-1514-4CDA-919B-1934F8418928}" type="slidenum">
              <a:rPr lang="ru-RU" altLang="ru-RU" smtClean="0"/>
              <a:pPr/>
              <a:t>1</a:t>
            </a:fld>
            <a:endParaRPr lang="ru-RU" altLang="ru-RU" smtClean="0"/>
          </a:p>
        </p:txBody>
      </p:sp>
    </p:spTree>
    <p:extLst>
      <p:ext uri="{BB962C8B-B14F-4D97-AF65-F5344CB8AC3E}">
        <p14:creationId xmlns:p14="http://schemas.microsoft.com/office/powerpoint/2010/main" val="89578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378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79" indent="-287607">
              <a:defRPr>
                <a:solidFill>
                  <a:schemeClr val="tx1"/>
                </a:solidFill>
                <a:latin typeface="Calibri" panose="020F0502020204030204" pitchFamily="34" charset="0"/>
              </a:defRPr>
            </a:lvl2pPr>
            <a:lvl3pPr marL="1150430" indent="-230086">
              <a:defRPr>
                <a:solidFill>
                  <a:schemeClr val="tx1"/>
                </a:solidFill>
                <a:latin typeface="Calibri" panose="020F0502020204030204" pitchFamily="34" charset="0"/>
              </a:defRPr>
            </a:lvl3pPr>
            <a:lvl4pPr marL="1610601" indent="-230086">
              <a:defRPr>
                <a:solidFill>
                  <a:schemeClr val="tx1"/>
                </a:solidFill>
                <a:latin typeface="Calibri" panose="020F0502020204030204" pitchFamily="34" charset="0"/>
              </a:defRPr>
            </a:lvl4pPr>
            <a:lvl5pPr marL="2070773" indent="-230086">
              <a:defRPr>
                <a:solidFill>
                  <a:schemeClr val="tx1"/>
                </a:solidFill>
                <a:latin typeface="Calibri" panose="020F0502020204030204" pitchFamily="34" charset="0"/>
              </a:defRPr>
            </a:lvl5pPr>
            <a:lvl6pPr marL="2530945" indent="-230086" eaLnBrk="0" fontAlgn="base" hangingPunct="0">
              <a:spcBef>
                <a:spcPct val="0"/>
              </a:spcBef>
              <a:spcAft>
                <a:spcPct val="0"/>
              </a:spcAft>
              <a:defRPr>
                <a:solidFill>
                  <a:schemeClr val="tx1"/>
                </a:solidFill>
                <a:latin typeface="Calibri" panose="020F0502020204030204" pitchFamily="34" charset="0"/>
              </a:defRPr>
            </a:lvl6pPr>
            <a:lvl7pPr marL="2991117" indent="-230086" eaLnBrk="0" fontAlgn="base" hangingPunct="0">
              <a:spcBef>
                <a:spcPct val="0"/>
              </a:spcBef>
              <a:spcAft>
                <a:spcPct val="0"/>
              </a:spcAft>
              <a:defRPr>
                <a:solidFill>
                  <a:schemeClr val="tx1"/>
                </a:solidFill>
                <a:latin typeface="Calibri" panose="020F0502020204030204" pitchFamily="34" charset="0"/>
              </a:defRPr>
            </a:lvl7pPr>
            <a:lvl8pPr marL="3451289" indent="-230086" eaLnBrk="0" fontAlgn="base" hangingPunct="0">
              <a:spcBef>
                <a:spcPct val="0"/>
              </a:spcBef>
              <a:spcAft>
                <a:spcPct val="0"/>
              </a:spcAft>
              <a:defRPr>
                <a:solidFill>
                  <a:schemeClr val="tx1"/>
                </a:solidFill>
                <a:latin typeface="Calibri" panose="020F0502020204030204" pitchFamily="34" charset="0"/>
              </a:defRPr>
            </a:lvl8pPr>
            <a:lvl9pPr marL="3911460" indent="-230086" eaLnBrk="0" fontAlgn="base" hangingPunct="0">
              <a:spcBef>
                <a:spcPct val="0"/>
              </a:spcBef>
              <a:spcAft>
                <a:spcPct val="0"/>
              </a:spcAft>
              <a:defRPr>
                <a:solidFill>
                  <a:schemeClr val="tx1"/>
                </a:solidFill>
                <a:latin typeface="Calibri" panose="020F0502020204030204" pitchFamily="34" charset="0"/>
              </a:defRPr>
            </a:lvl9pPr>
          </a:lstStyle>
          <a:p>
            <a:fld id="{AA6F1821-50C0-4BCA-A934-FE48ED504796}" type="slidenum">
              <a:rPr lang="ru-RU" altLang="ru-RU" smtClean="0"/>
              <a:pPr/>
              <a:t>18</a:t>
            </a:fld>
            <a:endParaRPr lang="ru-RU" altLang="ru-RU" smtClean="0"/>
          </a:p>
        </p:txBody>
      </p:sp>
    </p:spTree>
    <p:extLst>
      <p:ext uri="{BB962C8B-B14F-4D97-AF65-F5344CB8AC3E}">
        <p14:creationId xmlns:p14="http://schemas.microsoft.com/office/powerpoint/2010/main" val="282763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79" indent="-287607">
              <a:defRPr>
                <a:solidFill>
                  <a:schemeClr val="tx1"/>
                </a:solidFill>
                <a:latin typeface="Calibri" panose="020F0502020204030204" pitchFamily="34" charset="0"/>
              </a:defRPr>
            </a:lvl2pPr>
            <a:lvl3pPr marL="1150430" indent="-230086">
              <a:defRPr>
                <a:solidFill>
                  <a:schemeClr val="tx1"/>
                </a:solidFill>
                <a:latin typeface="Calibri" panose="020F0502020204030204" pitchFamily="34" charset="0"/>
              </a:defRPr>
            </a:lvl3pPr>
            <a:lvl4pPr marL="1610601" indent="-230086">
              <a:defRPr>
                <a:solidFill>
                  <a:schemeClr val="tx1"/>
                </a:solidFill>
                <a:latin typeface="Calibri" panose="020F0502020204030204" pitchFamily="34" charset="0"/>
              </a:defRPr>
            </a:lvl4pPr>
            <a:lvl5pPr marL="2070773" indent="-230086">
              <a:defRPr>
                <a:solidFill>
                  <a:schemeClr val="tx1"/>
                </a:solidFill>
                <a:latin typeface="Calibri" panose="020F0502020204030204" pitchFamily="34" charset="0"/>
              </a:defRPr>
            </a:lvl5pPr>
            <a:lvl6pPr marL="2530945" indent="-230086" eaLnBrk="0" fontAlgn="base" hangingPunct="0">
              <a:spcBef>
                <a:spcPct val="0"/>
              </a:spcBef>
              <a:spcAft>
                <a:spcPct val="0"/>
              </a:spcAft>
              <a:defRPr>
                <a:solidFill>
                  <a:schemeClr val="tx1"/>
                </a:solidFill>
                <a:latin typeface="Calibri" panose="020F0502020204030204" pitchFamily="34" charset="0"/>
              </a:defRPr>
            </a:lvl6pPr>
            <a:lvl7pPr marL="2991117" indent="-230086" eaLnBrk="0" fontAlgn="base" hangingPunct="0">
              <a:spcBef>
                <a:spcPct val="0"/>
              </a:spcBef>
              <a:spcAft>
                <a:spcPct val="0"/>
              </a:spcAft>
              <a:defRPr>
                <a:solidFill>
                  <a:schemeClr val="tx1"/>
                </a:solidFill>
                <a:latin typeface="Calibri" panose="020F0502020204030204" pitchFamily="34" charset="0"/>
              </a:defRPr>
            </a:lvl7pPr>
            <a:lvl8pPr marL="3451289" indent="-230086" eaLnBrk="0" fontAlgn="base" hangingPunct="0">
              <a:spcBef>
                <a:spcPct val="0"/>
              </a:spcBef>
              <a:spcAft>
                <a:spcPct val="0"/>
              </a:spcAft>
              <a:defRPr>
                <a:solidFill>
                  <a:schemeClr val="tx1"/>
                </a:solidFill>
                <a:latin typeface="Calibri" panose="020F0502020204030204" pitchFamily="34" charset="0"/>
              </a:defRPr>
            </a:lvl8pPr>
            <a:lvl9pPr marL="3911460" indent="-230086" eaLnBrk="0" fontAlgn="base" hangingPunct="0">
              <a:spcBef>
                <a:spcPct val="0"/>
              </a:spcBef>
              <a:spcAft>
                <a:spcPct val="0"/>
              </a:spcAft>
              <a:defRPr>
                <a:solidFill>
                  <a:schemeClr val="tx1"/>
                </a:solidFill>
                <a:latin typeface="Calibri" panose="020F0502020204030204" pitchFamily="34" charset="0"/>
              </a:defRPr>
            </a:lvl9pPr>
          </a:lstStyle>
          <a:p>
            <a:fld id="{7D1B3A4B-94FC-477A-AF58-0CD3D016619A}" type="slidenum">
              <a:rPr lang="ru-RU" altLang="ru-RU" smtClean="0"/>
              <a:pPr/>
              <a:t>19</a:t>
            </a:fld>
            <a:endParaRPr lang="ru-RU" altLang="ru-RU" smtClean="0"/>
          </a:p>
        </p:txBody>
      </p:sp>
    </p:spTree>
    <p:extLst>
      <p:ext uri="{BB962C8B-B14F-4D97-AF65-F5344CB8AC3E}">
        <p14:creationId xmlns:p14="http://schemas.microsoft.com/office/powerpoint/2010/main" val="336078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79" indent="-287607">
              <a:defRPr>
                <a:solidFill>
                  <a:schemeClr val="tx1"/>
                </a:solidFill>
                <a:latin typeface="Calibri" panose="020F0502020204030204" pitchFamily="34" charset="0"/>
              </a:defRPr>
            </a:lvl2pPr>
            <a:lvl3pPr marL="1150430" indent="-230086">
              <a:defRPr>
                <a:solidFill>
                  <a:schemeClr val="tx1"/>
                </a:solidFill>
                <a:latin typeface="Calibri" panose="020F0502020204030204" pitchFamily="34" charset="0"/>
              </a:defRPr>
            </a:lvl3pPr>
            <a:lvl4pPr marL="1610601" indent="-230086">
              <a:defRPr>
                <a:solidFill>
                  <a:schemeClr val="tx1"/>
                </a:solidFill>
                <a:latin typeface="Calibri" panose="020F0502020204030204" pitchFamily="34" charset="0"/>
              </a:defRPr>
            </a:lvl4pPr>
            <a:lvl5pPr marL="2070773" indent="-230086">
              <a:defRPr>
                <a:solidFill>
                  <a:schemeClr val="tx1"/>
                </a:solidFill>
                <a:latin typeface="Calibri" panose="020F0502020204030204" pitchFamily="34" charset="0"/>
              </a:defRPr>
            </a:lvl5pPr>
            <a:lvl6pPr marL="2530945" indent="-230086" eaLnBrk="0" fontAlgn="base" hangingPunct="0">
              <a:spcBef>
                <a:spcPct val="0"/>
              </a:spcBef>
              <a:spcAft>
                <a:spcPct val="0"/>
              </a:spcAft>
              <a:defRPr>
                <a:solidFill>
                  <a:schemeClr val="tx1"/>
                </a:solidFill>
                <a:latin typeface="Calibri" panose="020F0502020204030204" pitchFamily="34" charset="0"/>
              </a:defRPr>
            </a:lvl6pPr>
            <a:lvl7pPr marL="2991117" indent="-230086" eaLnBrk="0" fontAlgn="base" hangingPunct="0">
              <a:spcBef>
                <a:spcPct val="0"/>
              </a:spcBef>
              <a:spcAft>
                <a:spcPct val="0"/>
              </a:spcAft>
              <a:defRPr>
                <a:solidFill>
                  <a:schemeClr val="tx1"/>
                </a:solidFill>
                <a:latin typeface="Calibri" panose="020F0502020204030204" pitchFamily="34" charset="0"/>
              </a:defRPr>
            </a:lvl7pPr>
            <a:lvl8pPr marL="3451289" indent="-230086" eaLnBrk="0" fontAlgn="base" hangingPunct="0">
              <a:spcBef>
                <a:spcPct val="0"/>
              </a:spcBef>
              <a:spcAft>
                <a:spcPct val="0"/>
              </a:spcAft>
              <a:defRPr>
                <a:solidFill>
                  <a:schemeClr val="tx1"/>
                </a:solidFill>
                <a:latin typeface="Calibri" panose="020F0502020204030204" pitchFamily="34" charset="0"/>
              </a:defRPr>
            </a:lvl8pPr>
            <a:lvl9pPr marL="3911460" indent="-230086" eaLnBrk="0" fontAlgn="base" hangingPunct="0">
              <a:spcBef>
                <a:spcPct val="0"/>
              </a:spcBef>
              <a:spcAft>
                <a:spcPct val="0"/>
              </a:spcAft>
              <a:defRPr>
                <a:solidFill>
                  <a:schemeClr val="tx1"/>
                </a:solidFill>
                <a:latin typeface="Calibri" panose="020F0502020204030204" pitchFamily="34" charset="0"/>
              </a:defRPr>
            </a:lvl9pPr>
          </a:lstStyle>
          <a:p>
            <a:fld id="{D982E43B-AAD6-45C1-8EFE-21BFBEB5763B}" type="slidenum">
              <a:rPr lang="ru-RU" altLang="ru-RU" smtClean="0"/>
              <a:pPr/>
              <a:t>20</a:t>
            </a:fld>
            <a:endParaRPr lang="ru-RU" altLang="ru-RU" smtClean="0"/>
          </a:p>
        </p:txBody>
      </p:sp>
    </p:spTree>
    <p:extLst>
      <p:ext uri="{BB962C8B-B14F-4D97-AF65-F5344CB8AC3E}">
        <p14:creationId xmlns:p14="http://schemas.microsoft.com/office/powerpoint/2010/main" val="191356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4"/>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9AA796-F07B-4A54-809D-765561DA10B9}" type="slidenum">
              <a:rPr lang="ru-RU" altLang="ru-RU"/>
              <a:pPr>
                <a:defRPr/>
              </a:pPr>
              <a:t>‹#›</a:t>
            </a:fld>
            <a:endParaRPr lang="ru-RU" altLang="ru-RU"/>
          </a:p>
        </p:txBody>
      </p:sp>
    </p:spTree>
    <p:extLst>
      <p:ext uri="{BB962C8B-B14F-4D97-AF65-F5344CB8AC3E}">
        <p14:creationId xmlns:p14="http://schemas.microsoft.com/office/powerpoint/2010/main" val="310411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EDDD0E-ED73-40FE-B82F-C097C4494817}" type="slidenum">
              <a:rPr lang="ru-RU" altLang="ru-RU"/>
              <a:pPr>
                <a:defRPr/>
              </a:pPr>
              <a:t>‹#›</a:t>
            </a:fld>
            <a:endParaRPr lang="ru-RU" altLang="ru-RU"/>
          </a:p>
        </p:txBody>
      </p:sp>
    </p:spTree>
    <p:extLst>
      <p:ext uri="{BB962C8B-B14F-4D97-AF65-F5344CB8AC3E}">
        <p14:creationId xmlns:p14="http://schemas.microsoft.com/office/powerpoint/2010/main" val="103746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4"/>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4"/>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689C8B-477C-459F-A14E-CCE8F0B0E4B7}" type="slidenum">
              <a:rPr lang="ru-RU" altLang="ru-RU"/>
              <a:pPr>
                <a:defRPr/>
              </a:pPr>
              <a:t>‹#›</a:t>
            </a:fld>
            <a:endParaRPr lang="ru-RU" altLang="ru-RU"/>
          </a:p>
        </p:txBody>
      </p:sp>
    </p:spTree>
    <p:extLst>
      <p:ext uri="{BB962C8B-B14F-4D97-AF65-F5344CB8AC3E}">
        <p14:creationId xmlns:p14="http://schemas.microsoft.com/office/powerpoint/2010/main" val="1954923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pic>
        <p:nvPicPr>
          <p:cNvPr id="3" name="Picture 2" descr="C:\Users\V_Korshkov\Desktop\Автодор лого.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20250" y="71438"/>
            <a:ext cx="24384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Заголовок 1"/>
          <p:cNvSpPr>
            <a:spLocks noGrp="1"/>
          </p:cNvSpPr>
          <p:nvPr>
            <p:ph type="title"/>
          </p:nvPr>
        </p:nvSpPr>
        <p:spPr>
          <a:xfrm>
            <a:off x="285718" y="288925"/>
            <a:ext cx="11504084" cy="990600"/>
          </a:xfrm>
        </p:spPr>
        <p:txBody>
          <a:bodyPr/>
          <a:lstStyle>
            <a:lvl1pPr>
              <a:defRPr sz="2000">
                <a:latin typeface="PromtImperial" pitchFamily="34" charset="0"/>
              </a:defRPr>
            </a:lvl1pPr>
          </a:lstStyle>
          <a:p>
            <a:r>
              <a:rPr lang="ru-RU" dirty="0" smtClean="0"/>
              <a:t>Образец заголовка</a:t>
            </a:r>
            <a:endParaRPr lang="ru-RU" dirty="0"/>
          </a:p>
        </p:txBody>
      </p:sp>
      <p:sp>
        <p:nvSpPr>
          <p:cNvPr id="4" name="Rectangle 3"/>
          <p:cNvSpPr>
            <a:spLocks noGrp="1" noChangeArrowheads="1"/>
          </p:cNvSpPr>
          <p:nvPr>
            <p:ph type="sldNum" sz="quarter" idx="10"/>
          </p:nvPr>
        </p:nvSpPr>
        <p:spPr/>
        <p:txBody>
          <a:bodyPr/>
          <a:lstStyle>
            <a:lvl1pPr>
              <a:defRPr b="1"/>
            </a:lvl1pPr>
          </a:lstStyle>
          <a:p>
            <a:pPr>
              <a:defRPr/>
            </a:pPr>
            <a:fld id="{8A88AF7F-5258-492E-8B1C-7F5881D04C57}" type="slidenum">
              <a:rPr lang="ru-RU" altLang="ru-RU"/>
              <a:pPr>
                <a:defRPr/>
              </a:pPr>
              <a:t>‹#›</a:t>
            </a:fld>
            <a:endParaRPr lang="ru-RU" altLang="ru-RU"/>
          </a:p>
        </p:txBody>
      </p:sp>
    </p:spTree>
    <p:extLst>
      <p:ext uri="{BB962C8B-B14F-4D97-AF65-F5344CB8AC3E}">
        <p14:creationId xmlns:p14="http://schemas.microsoft.com/office/powerpoint/2010/main" val="248446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E545FD-E41F-4600-BDC2-333A82678563}" type="slidenum">
              <a:rPr lang="ru-RU" altLang="ru-RU"/>
              <a:pPr>
                <a:defRPr/>
              </a:pPr>
              <a:t>‹#›</a:t>
            </a:fld>
            <a:endParaRPr lang="ru-RU" altLang="ru-RU"/>
          </a:p>
        </p:txBody>
      </p:sp>
    </p:spTree>
    <p:extLst>
      <p:ext uri="{BB962C8B-B14F-4D97-AF65-F5344CB8AC3E}">
        <p14:creationId xmlns:p14="http://schemas.microsoft.com/office/powerpoint/2010/main" val="148111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6"/>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E249C58-835E-4E04-8219-7D98CBAF14E1}" type="slidenum">
              <a:rPr lang="ru-RU" altLang="ru-RU"/>
              <a:pPr>
                <a:defRPr/>
              </a:pPr>
              <a:t>‹#›</a:t>
            </a:fld>
            <a:endParaRPr lang="ru-RU" altLang="ru-RU"/>
          </a:p>
        </p:txBody>
      </p:sp>
    </p:spTree>
    <p:extLst>
      <p:ext uri="{BB962C8B-B14F-4D97-AF65-F5344CB8AC3E}">
        <p14:creationId xmlns:p14="http://schemas.microsoft.com/office/powerpoint/2010/main" val="407117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BE4021A-6695-4505-AC2A-F7C088C4FE87}" type="slidenum">
              <a:rPr lang="ru-RU" altLang="ru-RU"/>
              <a:pPr>
                <a:defRPr/>
              </a:pPr>
              <a:t>‹#›</a:t>
            </a:fld>
            <a:endParaRPr lang="ru-RU" altLang="ru-RU"/>
          </a:p>
        </p:txBody>
      </p:sp>
    </p:spTree>
    <p:extLst>
      <p:ext uri="{BB962C8B-B14F-4D97-AF65-F5344CB8AC3E}">
        <p14:creationId xmlns:p14="http://schemas.microsoft.com/office/powerpoint/2010/main" val="351040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6" y="153511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9B96384-08E2-48E2-A195-D833FFBD35AA}" type="slidenum">
              <a:rPr lang="ru-RU" altLang="ru-RU"/>
              <a:pPr>
                <a:defRPr/>
              </a:pPr>
              <a:t>‹#›</a:t>
            </a:fld>
            <a:endParaRPr lang="ru-RU" altLang="ru-RU"/>
          </a:p>
        </p:txBody>
      </p:sp>
    </p:spTree>
    <p:extLst>
      <p:ext uri="{BB962C8B-B14F-4D97-AF65-F5344CB8AC3E}">
        <p14:creationId xmlns:p14="http://schemas.microsoft.com/office/powerpoint/2010/main" val="36959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ECFC0B5-3A9B-4A91-9FE8-271711946E2F}" type="slidenum">
              <a:rPr lang="ru-RU" altLang="ru-RU"/>
              <a:pPr>
                <a:defRPr/>
              </a:pPr>
              <a:t>‹#›</a:t>
            </a:fld>
            <a:endParaRPr lang="ru-RU" altLang="ru-RU"/>
          </a:p>
        </p:txBody>
      </p:sp>
    </p:spTree>
    <p:extLst>
      <p:ext uri="{BB962C8B-B14F-4D97-AF65-F5344CB8AC3E}">
        <p14:creationId xmlns:p14="http://schemas.microsoft.com/office/powerpoint/2010/main" val="272609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56D3454-22D9-44D1-BC8D-8A6F3644BE40}" type="slidenum">
              <a:rPr lang="ru-RU" altLang="ru-RU"/>
              <a:pPr>
                <a:defRPr/>
              </a:pPr>
              <a:t>‹#›</a:t>
            </a:fld>
            <a:endParaRPr lang="ru-RU" altLang="ru-RU"/>
          </a:p>
        </p:txBody>
      </p:sp>
    </p:spTree>
    <p:extLst>
      <p:ext uri="{BB962C8B-B14F-4D97-AF65-F5344CB8AC3E}">
        <p14:creationId xmlns:p14="http://schemas.microsoft.com/office/powerpoint/2010/main" val="15296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9" y="273053"/>
            <a:ext cx="4011084"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9"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4D18FB3-4BF3-40AA-BCD4-57EBF1E08FA4}" type="slidenum">
              <a:rPr lang="ru-RU" altLang="ru-RU"/>
              <a:pPr>
                <a:defRPr/>
              </a:pPr>
              <a:t>‹#›</a:t>
            </a:fld>
            <a:endParaRPr lang="ru-RU" altLang="ru-RU"/>
          </a:p>
        </p:txBody>
      </p:sp>
    </p:spTree>
    <p:extLst>
      <p:ext uri="{BB962C8B-B14F-4D97-AF65-F5344CB8AC3E}">
        <p14:creationId xmlns:p14="http://schemas.microsoft.com/office/powerpoint/2010/main" val="396105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4"/>
            <a:ext cx="73152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ru-RU" noProof="0"/>
          </a:p>
        </p:txBody>
      </p:sp>
      <p:sp>
        <p:nvSpPr>
          <p:cNvPr id="4" name="Текст 3"/>
          <p:cNvSpPr>
            <a:spLocks noGrp="1"/>
          </p:cNvSpPr>
          <p:nvPr>
            <p:ph type="body" sz="half" idx="2"/>
          </p:nvPr>
        </p:nvSpPr>
        <p:spPr>
          <a:xfrm>
            <a:off x="2389717" y="5367343"/>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203B85-DA05-4DAE-81B8-97DEE1165BFA}" type="slidenum">
              <a:rPr lang="ru-RU" altLang="ru-RU"/>
              <a:pPr>
                <a:defRPr/>
              </a:pPr>
              <a:t>‹#›</a:t>
            </a:fld>
            <a:endParaRPr lang="ru-RU" altLang="ru-RU"/>
          </a:p>
        </p:txBody>
      </p:sp>
    </p:spTree>
    <p:extLst>
      <p:ext uri="{BB962C8B-B14F-4D97-AF65-F5344CB8AC3E}">
        <p14:creationId xmlns:p14="http://schemas.microsoft.com/office/powerpoint/2010/main" val="101355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9B14D0F-78DF-412A-956C-100DCB973B6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Lst>
  <p:hf hdr="0" ftr="0" dt="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4.jpeg"/><Relationship Id="rId5" Type="http://schemas.openxmlformats.org/officeDocument/2006/relationships/slideLayout" Target="../slideLayouts/slideLayout7.xml"/><Relationship Id="rId4"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4"/>
          <p:cNvSpPr>
            <a:spLocks noChangeArrowheads="1"/>
          </p:cNvSpPr>
          <p:nvPr>
            <p:custDataLst>
              <p:tags r:id="rId1"/>
            </p:custDataLst>
          </p:nvPr>
        </p:nvSpPr>
        <p:spPr bwMode="auto">
          <a:xfrm flipV="1">
            <a:off x="0" y="5848350"/>
            <a:ext cx="12192000" cy="1025525"/>
          </a:xfrm>
          <a:prstGeom prst="rect">
            <a:avLst/>
          </a:prstGeom>
          <a:gradFill rotWithShape="1">
            <a:gsLst>
              <a:gs pos="0">
                <a:srgbClr val="E1561C"/>
              </a:gs>
              <a:gs pos="49001">
                <a:srgbClr val="E1561C"/>
              </a:gs>
              <a:gs pos="100000">
                <a:srgbClr val="EB8921"/>
              </a:gs>
            </a:gsLst>
            <a:lin ang="189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68" tIns="41533" rIns="83068" bIns="41533" anchor="ctr"/>
          <a:lstStyle>
            <a:lvl1pPr defTabSz="830263">
              <a:defRPr>
                <a:solidFill>
                  <a:schemeClr val="tx1"/>
                </a:solidFill>
                <a:latin typeface="Calibri" panose="020F0502020204030204" pitchFamily="34" charset="0"/>
              </a:defRPr>
            </a:lvl1pPr>
            <a:lvl2pPr marL="742950" indent="-285750" defTabSz="830263">
              <a:defRPr>
                <a:solidFill>
                  <a:schemeClr val="tx1"/>
                </a:solidFill>
                <a:latin typeface="Calibri" panose="020F0502020204030204" pitchFamily="34" charset="0"/>
              </a:defRPr>
            </a:lvl2pPr>
            <a:lvl3pPr marL="1143000" indent="-228600" defTabSz="830263">
              <a:defRPr>
                <a:solidFill>
                  <a:schemeClr val="tx1"/>
                </a:solidFill>
                <a:latin typeface="Calibri" panose="020F0502020204030204" pitchFamily="34" charset="0"/>
              </a:defRPr>
            </a:lvl3pPr>
            <a:lvl4pPr marL="1600200" indent="-228600" defTabSz="830263">
              <a:defRPr>
                <a:solidFill>
                  <a:schemeClr val="tx1"/>
                </a:solidFill>
                <a:latin typeface="Calibri" panose="020F0502020204030204" pitchFamily="34" charset="0"/>
              </a:defRPr>
            </a:lvl4pPr>
            <a:lvl5pPr marL="2057400" indent="-228600" defTabSz="830263">
              <a:defRPr>
                <a:solidFill>
                  <a:schemeClr val="tx1"/>
                </a:solidFill>
                <a:latin typeface="Calibri" panose="020F0502020204030204" pitchFamily="34" charset="0"/>
              </a:defRPr>
            </a:lvl5pPr>
            <a:lvl6pPr marL="2514600" indent="-228600" defTabSz="830263" eaLnBrk="0" fontAlgn="base" hangingPunct="0">
              <a:spcBef>
                <a:spcPct val="0"/>
              </a:spcBef>
              <a:spcAft>
                <a:spcPct val="0"/>
              </a:spcAft>
              <a:defRPr>
                <a:solidFill>
                  <a:schemeClr val="tx1"/>
                </a:solidFill>
                <a:latin typeface="Calibri" panose="020F0502020204030204" pitchFamily="34" charset="0"/>
              </a:defRPr>
            </a:lvl6pPr>
            <a:lvl7pPr marL="2971800" indent="-228600" defTabSz="830263" eaLnBrk="0" fontAlgn="base" hangingPunct="0">
              <a:spcBef>
                <a:spcPct val="0"/>
              </a:spcBef>
              <a:spcAft>
                <a:spcPct val="0"/>
              </a:spcAft>
              <a:defRPr>
                <a:solidFill>
                  <a:schemeClr val="tx1"/>
                </a:solidFill>
                <a:latin typeface="Calibri" panose="020F0502020204030204" pitchFamily="34" charset="0"/>
              </a:defRPr>
            </a:lvl7pPr>
            <a:lvl8pPr marL="3429000" indent="-228600" defTabSz="830263" eaLnBrk="0" fontAlgn="base" hangingPunct="0">
              <a:spcBef>
                <a:spcPct val="0"/>
              </a:spcBef>
              <a:spcAft>
                <a:spcPct val="0"/>
              </a:spcAft>
              <a:defRPr>
                <a:solidFill>
                  <a:schemeClr val="tx1"/>
                </a:solidFill>
                <a:latin typeface="Calibri" panose="020F0502020204030204" pitchFamily="34" charset="0"/>
              </a:defRPr>
            </a:lvl8pPr>
            <a:lvl9pPr marL="3886200" indent="-228600" defTabSz="83026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sp>
        <p:nvSpPr>
          <p:cNvPr id="5123" name="Нижний колонтитул 2"/>
          <p:cNvSpPr txBox="1">
            <a:spLocks/>
          </p:cNvSpPr>
          <p:nvPr/>
        </p:nvSpPr>
        <p:spPr bwMode="auto">
          <a:xfrm>
            <a:off x="9096375" y="5857875"/>
            <a:ext cx="25542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19" tIns="50260" rIns="100519" bIns="50260" anchor="ctr"/>
          <a:lstStyle>
            <a:lvl1pPr defTabSz="830263">
              <a:defRPr>
                <a:solidFill>
                  <a:schemeClr val="tx1"/>
                </a:solidFill>
                <a:latin typeface="Calibri" panose="020F0502020204030204" pitchFamily="34" charset="0"/>
              </a:defRPr>
            </a:lvl1pPr>
            <a:lvl2pPr marL="742950" indent="-285750" defTabSz="830263">
              <a:defRPr>
                <a:solidFill>
                  <a:schemeClr val="tx1"/>
                </a:solidFill>
                <a:latin typeface="Calibri" panose="020F0502020204030204" pitchFamily="34" charset="0"/>
              </a:defRPr>
            </a:lvl2pPr>
            <a:lvl3pPr marL="1143000" indent="-228600" defTabSz="830263">
              <a:defRPr>
                <a:solidFill>
                  <a:schemeClr val="tx1"/>
                </a:solidFill>
                <a:latin typeface="Calibri" panose="020F0502020204030204" pitchFamily="34" charset="0"/>
              </a:defRPr>
            </a:lvl3pPr>
            <a:lvl4pPr marL="1600200" indent="-228600" defTabSz="830263">
              <a:defRPr>
                <a:solidFill>
                  <a:schemeClr val="tx1"/>
                </a:solidFill>
                <a:latin typeface="Calibri" panose="020F0502020204030204" pitchFamily="34" charset="0"/>
              </a:defRPr>
            </a:lvl4pPr>
            <a:lvl5pPr marL="2057400" indent="-228600" defTabSz="830263">
              <a:defRPr>
                <a:solidFill>
                  <a:schemeClr val="tx1"/>
                </a:solidFill>
                <a:latin typeface="Calibri" panose="020F0502020204030204" pitchFamily="34" charset="0"/>
              </a:defRPr>
            </a:lvl5pPr>
            <a:lvl6pPr marL="2514600" indent="-228600" defTabSz="830263" eaLnBrk="0" fontAlgn="base" hangingPunct="0">
              <a:spcBef>
                <a:spcPct val="0"/>
              </a:spcBef>
              <a:spcAft>
                <a:spcPct val="0"/>
              </a:spcAft>
              <a:defRPr>
                <a:solidFill>
                  <a:schemeClr val="tx1"/>
                </a:solidFill>
                <a:latin typeface="Calibri" panose="020F0502020204030204" pitchFamily="34" charset="0"/>
              </a:defRPr>
            </a:lvl6pPr>
            <a:lvl7pPr marL="2971800" indent="-228600" defTabSz="830263" eaLnBrk="0" fontAlgn="base" hangingPunct="0">
              <a:spcBef>
                <a:spcPct val="0"/>
              </a:spcBef>
              <a:spcAft>
                <a:spcPct val="0"/>
              </a:spcAft>
              <a:defRPr>
                <a:solidFill>
                  <a:schemeClr val="tx1"/>
                </a:solidFill>
                <a:latin typeface="Calibri" panose="020F0502020204030204" pitchFamily="34" charset="0"/>
              </a:defRPr>
            </a:lvl7pPr>
            <a:lvl8pPr marL="3429000" indent="-228600" defTabSz="830263" eaLnBrk="0" fontAlgn="base" hangingPunct="0">
              <a:spcBef>
                <a:spcPct val="0"/>
              </a:spcBef>
              <a:spcAft>
                <a:spcPct val="0"/>
              </a:spcAft>
              <a:defRPr>
                <a:solidFill>
                  <a:schemeClr val="tx1"/>
                </a:solidFill>
                <a:latin typeface="Calibri" panose="020F0502020204030204" pitchFamily="34" charset="0"/>
              </a:defRPr>
            </a:lvl8pPr>
            <a:lvl9pPr marL="3886200" indent="-228600" defTabSz="83026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ru-RU" altLang="ru-RU" sz="2000" b="1">
                <a:solidFill>
                  <a:srgbClr val="FFFFFF"/>
                </a:solidFill>
                <a:latin typeface="Tahoma" panose="020B0604030504040204" pitchFamily="34" charset="0"/>
                <a:cs typeface="Tahoma" panose="020B0604030504040204" pitchFamily="34" charset="0"/>
              </a:rPr>
              <a:t>Ю.А. Рюмин</a:t>
            </a:r>
            <a:endParaRPr lang="ru-RU" altLang="ru-RU" sz="2000" b="1">
              <a:solidFill>
                <a:srgbClr val="000000"/>
              </a:solidFill>
              <a:latin typeface="Times New Roman" panose="02020603050405020304" pitchFamily="18" charset="0"/>
              <a:cs typeface="Times New Roman" panose="02020603050405020304" pitchFamily="18" charset="0"/>
            </a:endParaRPr>
          </a:p>
        </p:txBody>
      </p:sp>
      <p:sp>
        <p:nvSpPr>
          <p:cNvPr id="5124" name="TextBox 12"/>
          <p:cNvSpPr txBox="1">
            <a:spLocks noChangeArrowheads="1"/>
          </p:cNvSpPr>
          <p:nvPr/>
        </p:nvSpPr>
        <p:spPr bwMode="auto">
          <a:xfrm>
            <a:off x="141664" y="4879766"/>
            <a:ext cx="11706225" cy="69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53" tIns="41528" rIns="83053" bIns="4152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sz="2000" b="1" dirty="0">
                <a:solidFill>
                  <a:srgbClr val="002060"/>
                </a:solidFill>
                <a:latin typeface="Tahoma" panose="020B0604030504040204" pitchFamily="34" charset="0"/>
                <a:ea typeface="Tahoma" panose="020B0604030504040204" pitchFamily="34" charset="0"/>
                <a:cs typeface="Tahoma" panose="020B0604030504040204" pitchFamily="34" charset="0"/>
              </a:rPr>
              <a:t>ГОСТ Р 58137-2018 «Дороги автомобильные общего пользования. Руководство по оценке риска в течение жизненного цикла» как механизм внедрения инноваций</a:t>
            </a:r>
            <a:r>
              <a:rPr lang="ru-RU" altLang="ru-RU"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5125" name="Picture 2"/>
          <p:cNvPicPr>
            <a:picLocks noChangeAspect="1" noChangeArrowheads="1"/>
          </p:cNvPicPr>
          <p:nvPr/>
        </p:nvPicPr>
        <p:blipFill>
          <a:blip r:embed="rId4">
            <a:extLst>
              <a:ext uri="{28A0092B-C50C-407E-A947-70E740481C1C}">
                <a14:useLocalDpi xmlns:a14="http://schemas.microsoft.com/office/drawing/2010/main" val="0"/>
              </a:ext>
            </a:extLst>
          </a:blip>
          <a:srcRect l="14345" t="25301" r="2354" b="1353"/>
          <a:stretch>
            <a:fillRect/>
          </a:stretch>
        </p:blipFill>
        <p:spPr bwMode="auto">
          <a:xfrm>
            <a:off x="8640763" y="896938"/>
            <a:ext cx="3465512" cy="369728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2" descr="C:\Users\Somova_MYU\Desktop\Avtodor_M-3-609.JPG"/>
          <p:cNvPicPr>
            <a:picLocks noChangeAspect="1" noChangeArrowheads="1"/>
          </p:cNvPicPr>
          <p:nvPr/>
        </p:nvPicPr>
        <p:blipFill>
          <a:blip r:embed="rId5">
            <a:extLst>
              <a:ext uri="{28A0092B-C50C-407E-A947-70E740481C1C}">
                <a14:useLocalDpi xmlns:a14="http://schemas.microsoft.com/office/drawing/2010/main" val="0"/>
              </a:ext>
            </a:extLst>
          </a:blip>
          <a:srcRect t="777" b="2766"/>
          <a:stretch>
            <a:fillRect/>
          </a:stretch>
        </p:blipFill>
        <p:spPr bwMode="auto">
          <a:xfrm>
            <a:off x="65088" y="106363"/>
            <a:ext cx="2449512" cy="17875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7" name="Рисунок 12" descr="M:\ИНВЕСТИЦИОННЫЙ ДЕПАРТАМЕНТ\Отдел маркетинга и взаимодействия с инвесторами\_В ПРОЦЕССЕ\Роуд-шоу М-11 543-684\Memo&amp;Teaser\фото на титульный без трещин.tif"/>
          <p:cNvPicPr>
            <a:picLocks noChangeAspect="1" noChangeArrowheads="1"/>
          </p:cNvPicPr>
          <p:nvPr/>
        </p:nvPicPr>
        <p:blipFill>
          <a:blip r:embed="rId6">
            <a:extLst>
              <a:ext uri="{28A0092B-C50C-407E-A947-70E740481C1C}">
                <a14:useLocalDpi xmlns:a14="http://schemas.microsoft.com/office/drawing/2010/main" val="0"/>
              </a:ext>
            </a:extLst>
          </a:blip>
          <a:srcRect l="2640"/>
          <a:stretch>
            <a:fillRect/>
          </a:stretch>
        </p:blipFill>
        <p:spPr bwMode="auto">
          <a:xfrm>
            <a:off x="65088" y="2038350"/>
            <a:ext cx="5145087" cy="258921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7" descr="C:\Users\Somova_MYU\Desktop\DSC_09981.jpg"/>
          <p:cNvPicPr>
            <a:picLocks noChangeAspect="1" noChangeArrowheads="1"/>
          </p:cNvPicPr>
          <p:nvPr/>
        </p:nvPicPr>
        <p:blipFill>
          <a:blip r:embed="rId7">
            <a:extLst>
              <a:ext uri="{28A0092B-C50C-407E-A947-70E740481C1C}">
                <a14:useLocalDpi xmlns:a14="http://schemas.microsoft.com/office/drawing/2010/main" val="0"/>
              </a:ext>
            </a:extLst>
          </a:blip>
          <a:srcRect l="25076" t="41780" r="1949"/>
          <a:stretch>
            <a:fillRect/>
          </a:stretch>
        </p:blipFill>
        <p:spPr bwMode="auto">
          <a:xfrm>
            <a:off x="5351463" y="90488"/>
            <a:ext cx="3146425" cy="3243262"/>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29" name="Прямоугольник 1"/>
          <p:cNvSpPr>
            <a:spLocks noChangeArrowheads="1"/>
          </p:cNvSpPr>
          <p:nvPr/>
        </p:nvSpPr>
        <p:spPr bwMode="auto">
          <a:xfrm>
            <a:off x="2638425" y="119063"/>
            <a:ext cx="2571750" cy="1787525"/>
          </a:xfrm>
          <a:prstGeom prst="rect">
            <a:avLst/>
          </a:prstGeom>
          <a:solidFill>
            <a:srgbClr val="F3AE1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68" tIns="41533" rIns="83068" bIns="41533" anchor="ctr"/>
          <a:lstStyle>
            <a:lvl1pPr defTabSz="830263">
              <a:defRPr>
                <a:solidFill>
                  <a:schemeClr val="tx1"/>
                </a:solidFill>
                <a:latin typeface="Calibri" panose="020F0502020204030204" pitchFamily="34" charset="0"/>
              </a:defRPr>
            </a:lvl1pPr>
            <a:lvl2pPr marL="742950" indent="-285750" defTabSz="830263">
              <a:defRPr>
                <a:solidFill>
                  <a:schemeClr val="tx1"/>
                </a:solidFill>
                <a:latin typeface="Calibri" panose="020F0502020204030204" pitchFamily="34" charset="0"/>
              </a:defRPr>
            </a:lvl2pPr>
            <a:lvl3pPr marL="1143000" indent="-228600" defTabSz="830263">
              <a:defRPr>
                <a:solidFill>
                  <a:schemeClr val="tx1"/>
                </a:solidFill>
                <a:latin typeface="Calibri" panose="020F0502020204030204" pitchFamily="34" charset="0"/>
              </a:defRPr>
            </a:lvl3pPr>
            <a:lvl4pPr marL="1600200" indent="-228600" defTabSz="830263">
              <a:defRPr>
                <a:solidFill>
                  <a:schemeClr val="tx1"/>
                </a:solidFill>
                <a:latin typeface="Calibri" panose="020F0502020204030204" pitchFamily="34" charset="0"/>
              </a:defRPr>
            </a:lvl4pPr>
            <a:lvl5pPr marL="2057400" indent="-228600" defTabSz="830263">
              <a:defRPr>
                <a:solidFill>
                  <a:schemeClr val="tx1"/>
                </a:solidFill>
                <a:latin typeface="Calibri" panose="020F0502020204030204" pitchFamily="34" charset="0"/>
              </a:defRPr>
            </a:lvl5pPr>
            <a:lvl6pPr marL="2514600" indent="-228600" defTabSz="830263" eaLnBrk="0" fontAlgn="base" hangingPunct="0">
              <a:spcBef>
                <a:spcPct val="0"/>
              </a:spcBef>
              <a:spcAft>
                <a:spcPct val="0"/>
              </a:spcAft>
              <a:defRPr>
                <a:solidFill>
                  <a:schemeClr val="tx1"/>
                </a:solidFill>
                <a:latin typeface="Calibri" panose="020F0502020204030204" pitchFamily="34" charset="0"/>
              </a:defRPr>
            </a:lvl6pPr>
            <a:lvl7pPr marL="2971800" indent="-228600" defTabSz="830263" eaLnBrk="0" fontAlgn="base" hangingPunct="0">
              <a:spcBef>
                <a:spcPct val="0"/>
              </a:spcBef>
              <a:spcAft>
                <a:spcPct val="0"/>
              </a:spcAft>
              <a:defRPr>
                <a:solidFill>
                  <a:schemeClr val="tx1"/>
                </a:solidFill>
                <a:latin typeface="Calibri" panose="020F0502020204030204" pitchFamily="34" charset="0"/>
              </a:defRPr>
            </a:lvl7pPr>
            <a:lvl8pPr marL="3429000" indent="-228600" defTabSz="830263" eaLnBrk="0" fontAlgn="base" hangingPunct="0">
              <a:spcBef>
                <a:spcPct val="0"/>
              </a:spcBef>
              <a:spcAft>
                <a:spcPct val="0"/>
              </a:spcAft>
              <a:defRPr>
                <a:solidFill>
                  <a:schemeClr val="tx1"/>
                </a:solidFill>
                <a:latin typeface="Calibri" panose="020F0502020204030204" pitchFamily="34" charset="0"/>
              </a:defRPr>
            </a:lvl8pPr>
            <a:lvl9pPr marL="3886200" indent="-228600" defTabSz="83026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400" b="1">
                <a:solidFill>
                  <a:schemeClr val="bg1"/>
                </a:solidFill>
                <a:latin typeface="Tahoma" panose="020B0604030504040204" pitchFamily="34" charset="0"/>
                <a:cs typeface="Tahoma" panose="020B0604030504040204" pitchFamily="34" charset="0"/>
              </a:rPr>
              <a:t>ТРАНСПОРТНАЯ </a:t>
            </a:r>
            <a:endParaRPr lang="en-US" altLang="ru-RU" sz="1400" b="1">
              <a:solidFill>
                <a:schemeClr val="bg1"/>
              </a:solidFill>
              <a:latin typeface="Tahoma" panose="020B0604030504040204" pitchFamily="34" charset="0"/>
              <a:cs typeface="Tahoma" panose="020B0604030504040204" pitchFamily="34" charset="0"/>
            </a:endParaRPr>
          </a:p>
          <a:p>
            <a:pPr algn="ctr" eaLnBrk="1" hangingPunct="1"/>
            <a:r>
              <a:rPr lang="ru-RU" altLang="ru-RU" sz="1400" b="1">
                <a:solidFill>
                  <a:schemeClr val="bg1"/>
                </a:solidFill>
                <a:latin typeface="Tahoma" panose="020B0604030504040204" pitchFamily="34" charset="0"/>
                <a:cs typeface="Tahoma" panose="020B0604030504040204" pitchFamily="34" charset="0"/>
              </a:rPr>
              <a:t>ИНФРАСТРУКТУРА</a:t>
            </a:r>
          </a:p>
        </p:txBody>
      </p:sp>
      <p:sp>
        <p:nvSpPr>
          <p:cNvPr id="5130" name="Прямоугольник 16"/>
          <p:cNvSpPr>
            <a:spLocks noChangeArrowheads="1"/>
          </p:cNvSpPr>
          <p:nvPr/>
        </p:nvSpPr>
        <p:spPr bwMode="auto">
          <a:xfrm>
            <a:off x="8640763" y="100013"/>
            <a:ext cx="3465512" cy="708025"/>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68" tIns="41533" rIns="83068" bIns="41533" anchor="b"/>
          <a:lstStyle>
            <a:lvl1pPr defTabSz="830263">
              <a:defRPr>
                <a:solidFill>
                  <a:schemeClr val="tx1"/>
                </a:solidFill>
                <a:latin typeface="Calibri" panose="020F0502020204030204" pitchFamily="34" charset="0"/>
              </a:defRPr>
            </a:lvl1pPr>
            <a:lvl2pPr marL="742950" indent="-285750" defTabSz="830263">
              <a:defRPr>
                <a:solidFill>
                  <a:schemeClr val="tx1"/>
                </a:solidFill>
                <a:latin typeface="Calibri" panose="020F0502020204030204" pitchFamily="34" charset="0"/>
              </a:defRPr>
            </a:lvl2pPr>
            <a:lvl3pPr marL="1143000" indent="-228600" defTabSz="830263">
              <a:defRPr>
                <a:solidFill>
                  <a:schemeClr val="tx1"/>
                </a:solidFill>
                <a:latin typeface="Calibri" panose="020F0502020204030204" pitchFamily="34" charset="0"/>
              </a:defRPr>
            </a:lvl3pPr>
            <a:lvl4pPr marL="1600200" indent="-228600" defTabSz="830263">
              <a:defRPr>
                <a:solidFill>
                  <a:schemeClr val="tx1"/>
                </a:solidFill>
                <a:latin typeface="Calibri" panose="020F0502020204030204" pitchFamily="34" charset="0"/>
              </a:defRPr>
            </a:lvl4pPr>
            <a:lvl5pPr marL="2057400" indent="-228600" defTabSz="830263">
              <a:defRPr>
                <a:solidFill>
                  <a:schemeClr val="tx1"/>
                </a:solidFill>
                <a:latin typeface="Calibri" panose="020F0502020204030204" pitchFamily="34" charset="0"/>
              </a:defRPr>
            </a:lvl5pPr>
            <a:lvl6pPr marL="2514600" indent="-228600" defTabSz="830263" eaLnBrk="0" fontAlgn="base" hangingPunct="0">
              <a:spcBef>
                <a:spcPct val="0"/>
              </a:spcBef>
              <a:spcAft>
                <a:spcPct val="0"/>
              </a:spcAft>
              <a:defRPr>
                <a:solidFill>
                  <a:schemeClr val="tx1"/>
                </a:solidFill>
                <a:latin typeface="Calibri" panose="020F0502020204030204" pitchFamily="34" charset="0"/>
              </a:defRPr>
            </a:lvl6pPr>
            <a:lvl7pPr marL="2971800" indent="-228600" defTabSz="830263" eaLnBrk="0" fontAlgn="base" hangingPunct="0">
              <a:spcBef>
                <a:spcPct val="0"/>
              </a:spcBef>
              <a:spcAft>
                <a:spcPct val="0"/>
              </a:spcAft>
              <a:defRPr>
                <a:solidFill>
                  <a:schemeClr val="tx1"/>
                </a:solidFill>
                <a:latin typeface="Calibri" panose="020F0502020204030204" pitchFamily="34" charset="0"/>
              </a:defRPr>
            </a:lvl7pPr>
            <a:lvl8pPr marL="3429000" indent="-228600" defTabSz="830263" eaLnBrk="0" fontAlgn="base" hangingPunct="0">
              <a:spcBef>
                <a:spcPct val="0"/>
              </a:spcBef>
              <a:spcAft>
                <a:spcPct val="0"/>
              </a:spcAft>
              <a:defRPr>
                <a:solidFill>
                  <a:schemeClr val="tx1"/>
                </a:solidFill>
                <a:latin typeface="Calibri" panose="020F0502020204030204" pitchFamily="34" charset="0"/>
              </a:defRPr>
            </a:lvl8pPr>
            <a:lvl9pPr marL="3886200" indent="-228600" defTabSz="83026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400" b="1">
                <a:solidFill>
                  <a:schemeClr val="bg1"/>
                </a:solidFill>
                <a:latin typeface="Tahoma" panose="020B0604030504040204" pitchFamily="34" charset="0"/>
                <a:cs typeface="Tahoma" panose="020B0604030504040204" pitchFamily="34" charset="0"/>
              </a:rPr>
              <a:t>ГОСУДАРСТВЕННО-</a:t>
            </a:r>
          </a:p>
          <a:p>
            <a:pPr algn="ctr" eaLnBrk="1" hangingPunct="1"/>
            <a:r>
              <a:rPr lang="ru-RU" altLang="ru-RU" sz="1400" b="1">
                <a:solidFill>
                  <a:schemeClr val="bg1"/>
                </a:solidFill>
                <a:latin typeface="Tahoma" panose="020B0604030504040204" pitchFamily="34" charset="0"/>
                <a:cs typeface="Tahoma" panose="020B0604030504040204" pitchFamily="34" charset="0"/>
              </a:rPr>
              <a:t>ЧАСТНОЕ </a:t>
            </a:r>
          </a:p>
          <a:p>
            <a:pPr algn="ctr" eaLnBrk="1" hangingPunct="1"/>
            <a:r>
              <a:rPr lang="ru-RU" altLang="ru-RU" sz="1400" b="1">
                <a:solidFill>
                  <a:schemeClr val="bg1"/>
                </a:solidFill>
                <a:latin typeface="Tahoma" panose="020B0604030504040204" pitchFamily="34" charset="0"/>
                <a:cs typeface="Tahoma" panose="020B0604030504040204" pitchFamily="34" charset="0"/>
              </a:rPr>
              <a:t>ПАРТНЕРСТВО</a:t>
            </a:r>
          </a:p>
        </p:txBody>
      </p:sp>
      <p:sp>
        <p:nvSpPr>
          <p:cNvPr id="5131" name="Прямоугольник 18"/>
          <p:cNvSpPr>
            <a:spLocks noChangeArrowheads="1"/>
          </p:cNvSpPr>
          <p:nvPr/>
        </p:nvSpPr>
        <p:spPr bwMode="auto">
          <a:xfrm>
            <a:off x="5341938" y="3479800"/>
            <a:ext cx="3155950" cy="1133475"/>
          </a:xfrm>
          <a:prstGeom prst="rect">
            <a:avLst/>
          </a:prstGeom>
          <a:solidFill>
            <a:srgbClr val="EB892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68" tIns="41533" rIns="83068" bIns="41533"/>
          <a:lstStyle>
            <a:lvl1pPr defTabSz="830263">
              <a:defRPr>
                <a:solidFill>
                  <a:schemeClr val="tx1"/>
                </a:solidFill>
                <a:latin typeface="Calibri" panose="020F0502020204030204" pitchFamily="34" charset="0"/>
              </a:defRPr>
            </a:lvl1pPr>
            <a:lvl2pPr marL="742950" indent="-285750" defTabSz="830263">
              <a:defRPr>
                <a:solidFill>
                  <a:schemeClr val="tx1"/>
                </a:solidFill>
                <a:latin typeface="Calibri" panose="020F0502020204030204" pitchFamily="34" charset="0"/>
              </a:defRPr>
            </a:lvl2pPr>
            <a:lvl3pPr marL="1143000" indent="-228600" defTabSz="830263">
              <a:defRPr>
                <a:solidFill>
                  <a:schemeClr val="tx1"/>
                </a:solidFill>
                <a:latin typeface="Calibri" panose="020F0502020204030204" pitchFamily="34" charset="0"/>
              </a:defRPr>
            </a:lvl3pPr>
            <a:lvl4pPr marL="1600200" indent="-228600" defTabSz="830263">
              <a:defRPr>
                <a:solidFill>
                  <a:schemeClr val="tx1"/>
                </a:solidFill>
                <a:latin typeface="Calibri" panose="020F0502020204030204" pitchFamily="34" charset="0"/>
              </a:defRPr>
            </a:lvl4pPr>
            <a:lvl5pPr marL="2057400" indent="-228600" defTabSz="830263">
              <a:defRPr>
                <a:solidFill>
                  <a:schemeClr val="tx1"/>
                </a:solidFill>
                <a:latin typeface="Calibri" panose="020F0502020204030204" pitchFamily="34" charset="0"/>
              </a:defRPr>
            </a:lvl5pPr>
            <a:lvl6pPr marL="2514600" indent="-228600" defTabSz="830263" eaLnBrk="0" fontAlgn="base" hangingPunct="0">
              <a:spcBef>
                <a:spcPct val="0"/>
              </a:spcBef>
              <a:spcAft>
                <a:spcPct val="0"/>
              </a:spcAft>
              <a:defRPr>
                <a:solidFill>
                  <a:schemeClr val="tx1"/>
                </a:solidFill>
                <a:latin typeface="Calibri" panose="020F0502020204030204" pitchFamily="34" charset="0"/>
              </a:defRPr>
            </a:lvl6pPr>
            <a:lvl7pPr marL="2971800" indent="-228600" defTabSz="830263" eaLnBrk="0" fontAlgn="base" hangingPunct="0">
              <a:spcBef>
                <a:spcPct val="0"/>
              </a:spcBef>
              <a:spcAft>
                <a:spcPct val="0"/>
              </a:spcAft>
              <a:defRPr>
                <a:solidFill>
                  <a:schemeClr val="tx1"/>
                </a:solidFill>
                <a:latin typeface="Calibri" panose="020F0502020204030204" pitchFamily="34" charset="0"/>
              </a:defRPr>
            </a:lvl7pPr>
            <a:lvl8pPr marL="3429000" indent="-228600" defTabSz="830263" eaLnBrk="0" fontAlgn="base" hangingPunct="0">
              <a:spcBef>
                <a:spcPct val="0"/>
              </a:spcBef>
              <a:spcAft>
                <a:spcPct val="0"/>
              </a:spcAft>
              <a:defRPr>
                <a:solidFill>
                  <a:schemeClr val="tx1"/>
                </a:solidFill>
                <a:latin typeface="Calibri" panose="020F0502020204030204" pitchFamily="34" charset="0"/>
              </a:defRPr>
            </a:lvl8pPr>
            <a:lvl9pPr marL="3886200" indent="-228600" defTabSz="83026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ru-RU" altLang="ru-RU" sz="1300" b="1">
              <a:solidFill>
                <a:schemeClr val="bg1"/>
              </a:solidFill>
              <a:latin typeface="Tahoma" panose="020B0604030504040204" pitchFamily="34" charset="0"/>
              <a:cs typeface="Tahoma" panose="020B0604030504040204" pitchFamily="34" charset="0"/>
            </a:endParaRPr>
          </a:p>
          <a:p>
            <a:pPr algn="ctr" eaLnBrk="1" hangingPunct="1"/>
            <a:endParaRPr lang="ru-RU" altLang="ru-RU" sz="600" b="1">
              <a:solidFill>
                <a:schemeClr val="bg1"/>
              </a:solidFill>
              <a:latin typeface="Tahoma" panose="020B0604030504040204" pitchFamily="34" charset="0"/>
              <a:cs typeface="Tahoma" panose="020B0604030504040204" pitchFamily="34" charset="0"/>
            </a:endParaRPr>
          </a:p>
          <a:p>
            <a:pPr algn="ctr" eaLnBrk="1" hangingPunct="1"/>
            <a:r>
              <a:rPr lang="ru-RU" altLang="ru-RU" sz="1400" b="1">
                <a:solidFill>
                  <a:schemeClr val="bg1"/>
                </a:solidFill>
                <a:latin typeface="Tahoma" panose="020B0604030504040204" pitchFamily="34" charset="0"/>
                <a:cs typeface="Tahoma" panose="020B0604030504040204" pitchFamily="34" charset="0"/>
              </a:rPr>
              <a:t>МАГИСТРАЛЬНЫЕ</a:t>
            </a:r>
          </a:p>
          <a:p>
            <a:pPr algn="ctr" eaLnBrk="1" hangingPunct="1"/>
            <a:r>
              <a:rPr lang="ru-RU" altLang="ru-RU" sz="1400" b="1">
                <a:solidFill>
                  <a:schemeClr val="bg1"/>
                </a:solidFill>
                <a:latin typeface="Tahoma" panose="020B0604030504040204" pitchFamily="34" charset="0"/>
                <a:cs typeface="Tahoma" panose="020B0604030504040204" pitchFamily="34" charset="0"/>
              </a:rPr>
              <a:t>ДОРОГИ</a:t>
            </a:r>
          </a:p>
        </p:txBody>
      </p:sp>
      <p:sp>
        <p:nvSpPr>
          <p:cNvPr id="5132" name="Нижний колонтитул 2"/>
          <p:cNvSpPr txBox="1">
            <a:spLocks/>
          </p:cNvSpPr>
          <p:nvPr/>
        </p:nvSpPr>
        <p:spPr bwMode="auto">
          <a:xfrm>
            <a:off x="3781425" y="6343650"/>
            <a:ext cx="39925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19" tIns="50260" rIns="100519" bIns="50260" anchor="ctr"/>
          <a:lstStyle>
            <a:lvl1pPr defTabSz="830263">
              <a:defRPr>
                <a:solidFill>
                  <a:schemeClr val="tx1"/>
                </a:solidFill>
                <a:latin typeface="Calibri" panose="020F0502020204030204" pitchFamily="34" charset="0"/>
              </a:defRPr>
            </a:lvl1pPr>
            <a:lvl2pPr marL="742950" indent="-285750" defTabSz="830263">
              <a:defRPr>
                <a:solidFill>
                  <a:schemeClr val="tx1"/>
                </a:solidFill>
                <a:latin typeface="Calibri" panose="020F0502020204030204" pitchFamily="34" charset="0"/>
              </a:defRPr>
            </a:lvl2pPr>
            <a:lvl3pPr marL="1143000" indent="-228600" defTabSz="830263">
              <a:defRPr>
                <a:solidFill>
                  <a:schemeClr val="tx1"/>
                </a:solidFill>
                <a:latin typeface="Calibri" panose="020F0502020204030204" pitchFamily="34" charset="0"/>
              </a:defRPr>
            </a:lvl3pPr>
            <a:lvl4pPr marL="1600200" indent="-228600" defTabSz="830263">
              <a:defRPr>
                <a:solidFill>
                  <a:schemeClr val="tx1"/>
                </a:solidFill>
                <a:latin typeface="Calibri" panose="020F0502020204030204" pitchFamily="34" charset="0"/>
              </a:defRPr>
            </a:lvl4pPr>
            <a:lvl5pPr marL="2057400" indent="-228600" defTabSz="830263">
              <a:defRPr>
                <a:solidFill>
                  <a:schemeClr val="tx1"/>
                </a:solidFill>
                <a:latin typeface="Calibri" panose="020F0502020204030204" pitchFamily="34" charset="0"/>
              </a:defRPr>
            </a:lvl5pPr>
            <a:lvl6pPr marL="2514600" indent="-228600" defTabSz="830263" eaLnBrk="0" fontAlgn="base" hangingPunct="0">
              <a:spcBef>
                <a:spcPct val="0"/>
              </a:spcBef>
              <a:spcAft>
                <a:spcPct val="0"/>
              </a:spcAft>
              <a:defRPr>
                <a:solidFill>
                  <a:schemeClr val="tx1"/>
                </a:solidFill>
                <a:latin typeface="Calibri" panose="020F0502020204030204" pitchFamily="34" charset="0"/>
              </a:defRPr>
            </a:lvl6pPr>
            <a:lvl7pPr marL="2971800" indent="-228600" defTabSz="830263" eaLnBrk="0" fontAlgn="base" hangingPunct="0">
              <a:spcBef>
                <a:spcPct val="0"/>
              </a:spcBef>
              <a:spcAft>
                <a:spcPct val="0"/>
              </a:spcAft>
              <a:defRPr>
                <a:solidFill>
                  <a:schemeClr val="tx1"/>
                </a:solidFill>
                <a:latin typeface="Calibri" panose="020F0502020204030204" pitchFamily="34" charset="0"/>
              </a:defRPr>
            </a:lvl7pPr>
            <a:lvl8pPr marL="3429000" indent="-228600" defTabSz="830263" eaLnBrk="0" fontAlgn="base" hangingPunct="0">
              <a:spcBef>
                <a:spcPct val="0"/>
              </a:spcBef>
              <a:spcAft>
                <a:spcPct val="0"/>
              </a:spcAft>
              <a:defRPr>
                <a:solidFill>
                  <a:schemeClr val="tx1"/>
                </a:solidFill>
                <a:latin typeface="Calibri" panose="020F0502020204030204" pitchFamily="34" charset="0"/>
              </a:defRPr>
            </a:lvl8pPr>
            <a:lvl9pPr marL="3886200" indent="-228600" defTabSz="83026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ru-RU" altLang="ru-RU" sz="1600" dirty="0">
                <a:solidFill>
                  <a:srgbClr val="FFFFFF"/>
                </a:solidFill>
                <a:latin typeface="Tahoma" panose="020B0604030504040204" pitchFamily="34" charset="0"/>
                <a:cs typeface="Tahoma" panose="020B0604030504040204" pitchFamily="34" charset="0"/>
              </a:rPr>
              <a:t> </a:t>
            </a:r>
            <a:r>
              <a:rPr lang="ru-RU" altLang="ru-RU" sz="1600" dirty="0" smtClean="0">
                <a:solidFill>
                  <a:srgbClr val="FFFFFF"/>
                </a:solidFill>
                <a:latin typeface="Tahoma" panose="020B0604030504040204" pitchFamily="34" charset="0"/>
                <a:cs typeface="Tahoma" panose="020B0604030504040204" pitchFamily="34" charset="0"/>
              </a:rPr>
              <a:t>31 мая </a:t>
            </a:r>
            <a:r>
              <a:rPr lang="ru-RU" altLang="ru-RU" sz="1600" dirty="0">
                <a:solidFill>
                  <a:srgbClr val="FFFFFF"/>
                </a:solidFill>
                <a:latin typeface="Tahoma" panose="020B0604030504040204" pitchFamily="34" charset="0"/>
                <a:cs typeface="Tahoma" panose="020B0604030504040204" pitchFamily="34" charset="0"/>
              </a:rPr>
              <a:t>2018 г., </a:t>
            </a:r>
            <a:r>
              <a:rPr lang="ru-RU" altLang="ru-RU" sz="1600" dirty="0" smtClean="0">
                <a:solidFill>
                  <a:srgbClr val="FFFFFF"/>
                </a:solidFill>
                <a:latin typeface="Tahoma" panose="020B0604030504040204" pitchFamily="34" charset="0"/>
                <a:cs typeface="Tahoma" panose="020B0604030504040204" pitchFamily="34" charset="0"/>
              </a:rPr>
              <a:t>Сочи</a:t>
            </a:r>
            <a:endParaRPr lang="ru-RU" altLang="ru-RU" sz="16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5818020" y="3679130"/>
            <a:ext cx="6134062" cy="3042297"/>
          </a:xfrm>
          <a:prstGeom prst="rect">
            <a:avLst/>
          </a:prstGeom>
        </p:spPr>
      </p:pic>
      <p:sp>
        <p:nvSpPr>
          <p:cNvPr id="17410"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1741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Прямоугольник 5"/>
          <p:cNvSpPr>
            <a:spLocks noChangeArrowheads="1"/>
          </p:cNvSpPr>
          <p:nvPr/>
        </p:nvSpPr>
        <p:spPr bwMode="auto">
          <a:xfrm>
            <a:off x="1801813" y="989799"/>
            <a:ext cx="9786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u-RU" altLang="ru-RU" b="1" dirty="0">
                <a:solidFill>
                  <a:srgbClr val="E1561C"/>
                </a:solidFill>
                <a:latin typeface="Arial" panose="020B0604020202020204" pitchFamily="34" charset="0"/>
              </a:rPr>
              <a:t>Исходные данные для оценки риска при проектировании автомобильных дорог</a:t>
            </a:r>
          </a:p>
        </p:txBody>
      </p:sp>
      <p:sp>
        <p:nvSpPr>
          <p:cNvPr id="17414" name="Заголовок 2"/>
          <p:cNvSpPr>
            <a:spLocks noGrp="1"/>
          </p:cNvSpPr>
          <p:nvPr>
            <p:ph type="title"/>
          </p:nvPr>
        </p:nvSpPr>
        <p:spPr>
          <a:xfrm>
            <a:off x="334963" y="20638"/>
            <a:ext cx="9017000" cy="776287"/>
          </a:xfrm>
        </p:spPr>
        <p:txBody>
          <a:bodyPr/>
          <a:lstStyle/>
          <a:p>
            <a:pPr algn="l" eaLnBrk="1" hangingPunct="1"/>
            <a:r>
              <a:rPr lang="ru-RU" altLang="ru-RU" sz="1800" smtClean="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sp>
        <p:nvSpPr>
          <p:cNvPr id="17415" name="Прямоугольник 10"/>
          <p:cNvSpPr>
            <a:spLocks noChangeArrowheads="1"/>
          </p:cNvSpPr>
          <p:nvPr/>
        </p:nvSpPr>
        <p:spPr bwMode="auto">
          <a:xfrm>
            <a:off x="398464" y="1561675"/>
            <a:ext cx="11444977"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ts val="600"/>
              </a:spcBef>
              <a:buFont typeface="Wingdings" panose="05000000000000000000" pitchFamily="2" charset="2"/>
              <a:buChar char="q"/>
            </a:pP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Результаты инженерных изысканий;</a:t>
            </a:r>
          </a:p>
          <a:p>
            <a:pPr algn="just">
              <a:spcBef>
                <a:spcPts val="600"/>
              </a:spcBef>
              <a:buFont typeface="Wingdings" panose="05000000000000000000" pitchFamily="2" charset="2"/>
              <a:buChar char="q"/>
            </a:pP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Сведения по объектам-аналогам, опубликованные данные;</a:t>
            </a:r>
          </a:p>
          <a:p>
            <a:pPr algn="just">
              <a:spcBef>
                <a:spcPts val="600"/>
              </a:spcBef>
              <a:buFont typeface="Wingdings" panose="05000000000000000000" pitchFamily="2" charset="2"/>
              <a:buChar char="q"/>
            </a:pP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Аналитические материалы научно-исследовательских организаций;</a:t>
            </a:r>
          </a:p>
          <a:p>
            <a:pPr algn="just">
              <a:spcBef>
                <a:spcPts val="600"/>
              </a:spcBef>
              <a:buFont typeface="Wingdings" panose="05000000000000000000" pitchFamily="2" charset="2"/>
              <a:buChar char="q"/>
            </a:pP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Сведения, приведенные в автоматизированных информационных системах и базах данных в сфере дорожного хозяйства, рейтинговых агентств, страховых компаний</a:t>
            </a:r>
            <a:r>
              <a:rPr lang="ru-RU"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p>
          <a:p>
            <a:pPr algn="just">
              <a:spcBef>
                <a:spcPts val="600"/>
              </a:spcBef>
              <a:buFont typeface="Wingdings" panose="05000000000000000000" pitchFamily="2" charset="2"/>
              <a:buChar char="q"/>
            </a:pP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Требования, методы проектирования и испытаний, содержащиеся в нормативных документах иностранных </a:t>
            </a:r>
            <a:r>
              <a:rPr lang="ru-RU"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государств;</a:t>
            </a:r>
          </a:p>
          <a:p>
            <a:pPr algn="just">
              <a:spcBef>
                <a:spcPts val="600"/>
              </a:spcBef>
              <a:buFont typeface="Wingdings" panose="05000000000000000000" pitchFamily="2" charset="2"/>
              <a:buChar char="q"/>
            </a:pPr>
            <a:r>
              <a:rPr lang="ru-RU"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Нормативные </a:t>
            </a: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значения допусков, предельных отклонений параметров, размеров и др</a:t>
            </a:r>
            <a:r>
              <a:rPr lang="ru-RU"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p>
          <a:p>
            <a:pPr algn="just">
              <a:spcBef>
                <a:spcPts val="600"/>
              </a:spcBef>
              <a:buFont typeface="Wingdings" panose="05000000000000000000" pitchFamily="2" charset="2"/>
              <a:buChar char="q"/>
            </a:pPr>
            <a:r>
              <a:rPr lang="ru-RU"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Результаты </a:t>
            </a: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анализа </a:t>
            </a:r>
            <a:r>
              <a:rPr lang="ru-RU" altLang="ru-RU" sz="1400" dirty="0" err="1">
                <a:solidFill>
                  <a:srgbClr val="002060"/>
                </a:solidFill>
                <a:latin typeface="Arial" panose="020B0604020202020204" pitchFamily="34" charset="0"/>
                <a:ea typeface="Calibri" panose="020F0502020204030204" pitchFamily="34" charset="0"/>
                <a:cs typeface="Arial" panose="020B0604020202020204" pitchFamily="34" charset="0"/>
              </a:rPr>
              <a:t>правоприменения</a:t>
            </a: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 и судебно-технических </a:t>
            </a:r>
            <a:r>
              <a:rPr lang="ru-RU"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экспертиз</a:t>
            </a:r>
            <a:r>
              <a:rPr lang="en-US"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2"/>
          <p:cNvSpPr/>
          <p:nvPr/>
        </p:nvSpPr>
        <p:spPr>
          <a:xfrm>
            <a:off x="398464" y="3839222"/>
            <a:ext cx="6096000" cy="1477328"/>
          </a:xfrm>
          <a:prstGeom prst="rect">
            <a:avLst/>
          </a:prstGeom>
        </p:spPr>
        <p:txBody>
          <a:bodyPr>
            <a:spAutoFit/>
          </a:bodyPr>
          <a:lstStyle/>
          <a:p>
            <a:pPr algn="just">
              <a:spcBef>
                <a:spcPts val="600"/>
              </a:spcBef>
              <a:buFont typeface="Wingdings" panose="05000000000000000000" pitchFamily="2" charset="2"/>
              <a:buChar char="q"/>
            </a:pPr>
            <a:r>
              <a:rPr lang="ru-RU"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  Статистическая </a:t>
            </a: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отчетность государственных органов;</a:t>
            </a:r>
          </a:p>
          <a:p>
            <a:pPr algn="just">
              <a:spcBef>
                <a:spcPts val="600"/>
              </a:spcBef>
              <a:buFont typeface="Wingdings" panose="05000000000000000000" pitchFamily="2" charset="2"/>
              <a:buChar char="q"/>
            </a:pPr>
            <a:r>
              <a:rPr lang="ru-RU"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  Реестры </a:t>
            </a: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риска дорожных организаций; </a:t>
            </a:r>
          </a:p>
          <a:p>
            <a:pPr algn="just">
              <a:spcBef>
                <a:spcPts val="600"/>
              </a:spcBef>
              <a:buFont typeface="Wingdings" panose="05000000000000000000" pitchFamily="2" charset="2"/>
              <a:buChar char="q"/>
            </a:pPr>
            <a:r>
              <a:rPr lang="ru-RU"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  Результаты </a:t>
            </a: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заводских измерений и испытаний;</a:t>
            </a:r>
          </a:p>
          <a:p>
            <a:pPr algn="just">
              <a:spcBef>
                <a:spcPts val="600"/>
              </a:spcBef>
              <a:buFont typeface="Wingdings" panose="05000000000000000000" pitchFamily="2" charset="2"/>
              <a:buChar char="q"/>
            </a:pPr>
            <a:r>
              <a:rPr lang="ru-RU"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  Инженерные</a:t>
            </a: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 имитационные и другие модели;</a:t>
            </a:r>
          </a:p>
          <a:p>
            <a:pPr algn="just">
              <a:spcBef>
                <a:spcPts val="600"/>
              </a:spcBef>
              <a:buFont typeface="Wingdings" panose="05000000000000000000" pitchFamily="2" charset="2"/>
              <a:buChar char="q"/>
            </a:pPr>
            <a:r>
              <a:rPr lang="ru-RU" altLang="ru-RU" sz="1400" dirty="0" smtClean="0">
                <a:solidFill>
                  <a:srgbClr val="002060"/>
                </a:solidFill>
                <a:latin typeface="Arial" panose="020B0604020202020204" pitchFamily="34" charset="0"/>
                <a:ea typeface="Calibri" panose="020F0502020204030204" pitchFamily="34" charset="0"/>
                <a:cs typeface="Arial" panose="020B0604020202020204" pitchFamily="34" charset="0"/>
              </a:rPr>
              <a:t>  Экспертные оценки</a:t>
            </a:r>
            <a:r>
              <a:rPr lang="ru-RU" altLang="ru-RU" sz="1400" dirty="0">
                <a:solidFill>
                  <a:srgbClr val="002060"/>
                </a:solidFill>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21509" name="Прямоугольник 5"/>
          <p:cNvSpPr>
            <a:spLocks noChangeArrowheads="1"/>
          </p:cNvSpPr>
          <p:nvPr/>
        </p:nvSpPr>
        <p:spPr bwMode="auto">
          <a:xfrm>
            <a:off x="411956" y="930222"/>
            <a:ext cx="11368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b="1" dirty="0">
                <a:solidFill>
                  <a:srgbClr val="E1561C"/>
                </a:solidFill>
                <a:latin typeface="Arial" panose="020B0604020202020204" pitchFamily="34" charset="0"/>
                <a:cs typeface="Arial" panose="020B0604020202020204" pitchFamily="34" charset="0"/>
              </a:rPr>
              <a:t>Оценка риска возникновения ДТП при проектировании автомобильных дорог</a:t>
            </a:r>
          </a:p>
        </p:txBody>
      </p:sp>
      <p:pic>
        <p:nvPicPr>
          <p:cNvPr id="215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Заголовок 2"/>
          <p:cNvSpPr>
            <a:spLocks noGrp="1"/>
          </p:cNvSpPr>
          <p:nvPr>
            <p:ph type="title"/>
          </p:nvPr>
        </p:nvSpPr>
        <p:spPr>
          <a:xfrm>
            <a:off x="334963" y="20638"/>
            <a:ext cx="9017000" cy="776287"/>
          </a:xfrm>
        </p:spPr>
        <p:txBody>
          <a:bodyPr/>
          <a:lstStyle/>
          <a:p>
            <a:pPr algn="l" eaLnBrk="1" hangingPunct="1"/>
            <a:r>
              <a:rPr lang="ru-RU" altLang="ru-RU" sz="1800" dirty="0" smtClean="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grpSp>
        <p:nvGrpSpPr>
          <p:cNvPr id="3" name="Группа 2"/>
          <p:cNvGrpSpPr/>
          <p:nvPr/>
        </p:nvGrpSpPr>
        <p:grpSpPr>
          <a:xfrm>
            <a:off x="305611" y="1433406"/>
            <a:ext cx="8320024" cy="4696542"/>
            <a:chOff x="398463" y="1397000"/>
            <a:chExt cx="11444287" cy="4696542"/>
          </a:xfrm>
        </p:grpSpPr>
        <p:sp>
          <p:nvSpPr>
            <p:cNvPr id="18" name="Прямоугольник 17"/>
            <p:cNvSpPr/>
            <p:nvPr/>
          </p:nvSpPr>
          <p:spPr>
            <a:xfrm>
              <a:off x="1435100" y="5343525"/>
              <a:ext cx="8605838" cy="482600"/>
            </a:xfrm>
            <a:prstGeom prst="rect">
              <a:avLst/>
            </a:prstGeom>
            <a:noFill/>
            <a:ln>
              <a:noFill/>
            </a:ln>
          </p:spPr>
          <p:txBody>
            <a:bodyPr lIns="71991" tIns="35995" rIns="71991" bIns="35995"/>
            <a:lstStyle/>
            <a:p>
              <a:pPr eaLnBrk="1" fontAlgn="auto" hangingPunct="1">
                <a:spcBef>
                  <a:spcPts val="0"/>
                </a:spcBef>
                <a:spcAft>
                  <a:spcPts val="0"/>
                </a:spcAft>
                <a:defRPr/>
              </a:pPr>
              <a:endParaRPr lang="ru-RU" sz="1400" b="1" dirty="0">
                <a:solidFill>
                  <a:srgbClr val="EE3900"/>
                </a:solidFill>
                <a:latin typeface="PromtImperial" pitchFamily="34" charset="0"/>
                <a:ea typeface="+mj-ea"/>
                <a:cs typeface="+mj-cs"/>
              </a:endParaRPr>
            </a:p>
          </p:txBody>
        </p:sp>
        <p:sp>
          <p:nvSpPr>
            <p:cNvPr id="2" name="Прямоугольник 1"/>
            <p:cNvSpPr/>
            <p:nvPr/>
          </p:nvSpPr>
          <p:spPr>
            <a:xfrm>
              <a:off x="398463" y="1397000"/>
              <a:ext cx="11444287" cy="4696542"/>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10000"/>
                </a:lnSpc>
                <a:spcBef>
                  <a:spcPts val="0"/>
                </a:spcBef>
                <a:defRPr/>
              </a:pPr>
              <a:r>
                <a:rPr lang="ru-RU" altLang="ru-RU" sz="13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Четыре качественных уровня риска возникновения ДТП (оптимальный, допустимый, практически возможный и критический), устанавливаемые на основе комплекса следующих параметров (показателей)</a:t>
              </a:r>
              <a:r>
                <a:rPr lang="en-US" altLang="ru-RU" sz="13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ru-RU" altLang="ru-RU" sz="1300" b="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10000"/>
                </a:lnSpc>
                <a:spcBef>
                  <a:spcPts val="0"/>
                </a:spcBef>
                <a:buFont typeface="Wingdings" panose="05000000000000000000" pitchFamily="2" charset="2"/>
                <a:buChar char="q"/>
                <a:defRPr/>
              </a:pPr>
              <a:r>
                <a:rPr lang="ru-RU" altLang="ru-RU" sz="1300" dirty="0" smtClean="0">
                  <a:latin typeface="Arial" panose="020B0604020202020204" pitchFamily="34" charset="0"/>
                  <a:ea typeface="Calibri" panose="020F0502020204030204" pitchFamily="34" charset="0"/>
                  <a:cs typeface="Arial" panose="020B0604020202020204" pitchFamily="34" charset="0"/>
                </a:rPr>
                <a:t>  Граничные значения вероятного количества ДТП с пострадавшими на 1 млн авт.-км</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p>
            <a:p>
              <a:pPr>
                <a:lnSpc>
                  <a:spcPct val="110000"/>
                </a:lnSpc>
                <a:spcBef>
                  <a:spcPts val="0"/>
                </a:spcBef>
                <a:buFont typeface="Wingdings" panose="05000000000000000000" pitchFamily="2" charset="2"/>
                <a:buChar char="q"/>
                <a:defRPr/>
              </a:pPr>
              <a:r>
                <a:rPr lang="ru-RU" altLang="ru-RU" sz="1300" dirty="0" smtClean="0">
                  <a:latin typeface="Arial" panose="020B0604020202020204" pitchFamily="34" charset="0"/>
                  <a:ea typeface="Calibri" panose="020F0502020204030204" pitchFamily="34" charset="0"/>
                  <a:cs typeface="Arial" panose="020B0604020202020204" pitchFamily="34" charset="0"/>
                </a:rPr>
                <a:t>  Разница между фактической скоростью 85%-ной обеспеченности </a:t>
              </a:r>
              <a:r>
                <a:rPr lang="ru-RU" altLang="ru-RU" sz="1300" i="1" dirty="0" smtClean="0">
                  <a:latin typeface="Arial" panose="020B0604020202020204" pitchFamily="34" charset="0"/>
                  <a:ea typeface="Calibri" panose="020F0502020204030204" pitchFamily="34" charset="0"/>
                  <a:cs typeface="Arial" panose="020B0604020202020204" pitchFamily="34" charset="0"/>
                </a:rPr>
                <a:t>V</a:t>
              </a:r>
              <a:r>
                <a:rPr lang="ru-RU" altLang="ru-RU" sz="1300" baseline="-25000" dirty="0" smtClean="0">
                  <a:latin typeface="Arial" panose="020B0604020202020204" pitchFamily="34" charset="0"/>
                  <a:ea typeface="Calibri" panose="020F0502020204030204" pitchFamily="34" charset="0"/>
                  <a:cs typeface="Arial" panose="020B0604020202020204" pitchFamily="34" charset="0"/>
                </a:rPr>
                <a:t>85</a:t>
              </a:r>
              <a:r>
                <a:rPr lang="ru-RU" altLang="ru-RU" sz="1300" dirty="0" smtClean="0">
                  <a:latin typeface="Arial" panose="020B0604020202020204" pitchFamily="34" charset="0"/>
                  <a:ea typeface="Calibri" panose="020F0502020204030204" pitchFamily="34" charset="0"/>
                  <a:cs typeface="Arial" panose="020B0604020202020204" pitchFamily="34" charset="0"/>
                </a:rPr>
                <a:t> и расчетной скоростью </a:t>
              </a:r>
              <a:r>
                <a:rPr lang="ru-RU" altLang="ru-RU" sz="1300" i="1" dirty="0" smtClean="0">
                  <a:latin typeface="Arial" panose="020B0604020202020204" pitchFamily="34" charset="0"/>
                  <a:ea typeface="Calibri" panose="020F0502020204030204" pitchFamily="34" charset="0"/>
                  <a:cs typeface="Arial" panose="020B0604020202020204" pitchFamily="34" charset="0"/>
                </a:rPr>
                <a:t>V</a:t>
              </a:r>
              <a:r>
                <a:rPr lang="en-US" altLang="ru-RU" sz="1300" baseline="-25000" dirty="0" smtClean="0">
                  <a:latin typeface="Arial" panose="020B0604020202020204" pitchFamily="34" charset="0"/>
                  <a:ea typeface="Calibri" panose="020F0502020204030204" pitchFamily="34" charset="0"/>
                  <a:cs typeface="Arial" panose="020B0604020202020204" pitchFamily="34" charset="0"/>
                </a:rPr>
                <a:t>R</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p>
            <a:p>
              <a:pPr>
                <a:lnSpc>
                  <a:spcPct val="110000"/>
                </a:lnSpc>
                <a:spcBef>
                  <a:spcPts val="0"/>
                </a:spcBef>
                <a:buFont typeface="Wingdings" panose="05000000000000000000" pitchFamily="2" charset="2"/>
                <a:buChar char="q"/>
                <a:defRPr/>
              </a:pPr>
              <a:r>
                <a:rPr lang="ru-RU" altLang="ru-RU" sz="1300" dirty="0" smtClean="0">
                  <a:latin typeface="Arial" panose="020B0604020202020204" pitchFamily="34" charset="0"/>
                  <a:ea typeface="Calibri" panose="020F0502020204030204" pitchFamily="34" charset="0"/>
                  <a:cs typeface="Arial" panose="020B0604020202020204" pitchFamily="34" charset="0"/>
                </a:rPr>
                <a:t>  Разница между скоростью 85%-ной обеспеченности </a:t>
              </a:r>
              <a:r>
                <a:rPr lang="ru-RU" altLang="ru-RU" sz="1300" i="1" dirty="0" smtClean="0">
                  <a:latin typeface="Arial" panose="020B0604020202020204" pitchFamily="34" charset="0"/>
                  <a:ea typeface="Calibri" panose="020F0502020204030204" pitchFamily="34" charset="0"/>
                  <a:cs typeface="Arial" panose="020B0604020202020204" pitchFamily="34" charset="0"/>
                </a:rPr>
                <a:t>V</a:t>
              </a:r>
              <a:r>
                <a:rPr lang="ru-RU" altLang="ru-RU" sz="1300" baseline="-25000" dirty="0" smtClean="0">
                  <a:latin typeface="Arial" panose="020B0604020202020204" pitchFamily="34" charset="0"/>
                  <a:ea typeface="Calibri" panose="020F0502020204030204" pitchFamily="34" charset="0"/>
                  <a:cs typeface="Arial" panose="020B0604020202020204" pitchFamily="34" charset="0"/>
                </a:rPr>
                <a:t>85</a:t>
              </a:r>
              <a:r>
                <a:rPr lang="ru-RU" altLang="ru-RU" sz="1300" dirty="0" smtClean="0">
                  <a:latin typeface="Arial" panose="020B0604020202020204" pitchFamily="34" charset="0"/>
                  <a:ea typeface="Calibri" panose="020F0502020204030204" pitchFamily="34" charset="0"/>
                  <a:cs typeface="Arial" panose="020B0604020202020204" pitchFamily="34" charset="0"/>
                </a:rPr>
                <a:t> на смежных участках дороги</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p>
            <a:p>
              <a:pPr>
                <a:lnSpc>
                  <a:spcPct val="110000"/>
                </a:lnSpc>
                <a:spcBef>
                  <a:spcPts val="0"/>
                </a:spcBef>
                <a:buFont typeface="Wingdings" panose="05000000000000000000" pitchFamily="2" charset="2"/>
                <a:buChar char="q"/>
                <a:defRPr/>
              </a:pPr>
              <a:r>
                <a:rPr lang="ru-RU" altLang="ru-RU" sz="1300" dirty="0" smtClean="0">
                  <a:latin typeface="Arial" panose="020B0604020202020204" pitchFamily="34" charset="0"/>
                  <a:ea typeface="Calibri" panose="020F0502020204030204" pitchFamily="34" charset="0"/>
                  <a:cs typeface="Arial" panose="020B0604020202020204" pitchFamily="34" charset="0"/>
                </a:rPr>
                <a:t>  Разница между требуемым и фактическим значениями коэффициента поперечного сцепления</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p>
            <a:p>
              <a:pPr>
                <a:lnSpc>
                  <a:spcPct val="110000"/>
                </a:lnSpc>
                <a:spcBef>
                  <a:spcPts val="0"/>
                </a:spcBef>
                <a:buFont typeface="Wingdings" panose="05000000000000000000" pitchFamily="2" charset="2"/>
                <a:buChar char="q"/>
                <a:defRPr/>
              </a:pPr>
              <a:r>
                <a:rPr lang="ru-RU" altLang="ru-RU" sz="1300" dirty="0" smtClean="0">
                  <a:latin typeface="Arial" panose="020B0604020202020204" pitchFamily="34" charset="0"/>
                  <a:ea typeface="Calibri" panose="020F0502020204030204" pitchFamily="34" charset="0"/>
                  <a:cs typeface="Arial" panose="020B0604020202020204" pitchFamily="34" charset="0"/>
                </a:rPr>
                <a:t>  Геометрические элементы автомобильных дорог</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indent="442913">
                <a:lnSpc>
                  <a:spcPct val="110000"/>
                </a:lnSpc>
                <a:spcBef>
                  <a:spcPts val="0"/>
                </a:spcBef>
                <a:defRPr/>
              </a:pPr>
              <a:r>
                <a:rPr lang="en-US" altLang="ru-RU" sz="1300" dirty="0" smtClean="0">
                  <a:latin typeface="Arial" panose="020B0604020202020204" pitchFamily="34" charset="0"/>
                  <a:ea typeface="Calibri" panose="020F0502020204030204" pitchFamily="34" charset="0"/>
                  <a:cs typeface="Arial" panose="020B0604020202020204" pitchFamily="34" charset="0"/>
                </a:rPr>
                <a:t>- </a:t>
              </a:r>
              <a:r>
                <a:rPr lang="ru-RU" altLang="ru-RU" sz="1300" dirty="0" smtClean="0">
                  <a:latin typeface="Arial" panose="020B0604020202020204" pitchFamily="34" charset="0"/>
                  <a:ea typeface="Calibri" panose="020F0502020204030204" pitchFamily="34" charset="0"/>
                  <a:cs typeface="Arial" panose="020B0604020202020204" pitchFamily="34" charset="0"/>
                </a:rPr>
                <a:t>ширина полосы движения, м</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indent="442913">
                <a:lnSpc>
                  <a:spcPct val="110000"/>
                </a:lnSpc>
                <a:spcBef>
                  <a:spcPts val="0"/>
                </a:spcBef>
                <a:defRPr/>
              </a:pPr>
              <a:r>
                <a:rPr lang="en-US" altLang="ru-RU" sz="1300" dirty="0" smtClean="0">
                  <a:latin typeface="Arial" panose="020B0604020202020204" pitchFamily="34" charset="0"/>
                  <a:ea typeface="Calibri" panose="020F0502020204030204" pitchFamily="34" charset="0"/>
                  <a:cs typeface="Arial" panose="020B0604020202020204" pitchFamily="34" charset="0"/>
                </a:rPr>
                <a:t>- </a:t>
              </a:r>
              <a:r>
                <a:rPr lang="ru-RU" altLang="ru-RU" sz="1300" dirty="0" smtClean="0">
                  <a:latin typeface="Arial" panose="020B0604020202020204" pitchFamily="34" charset="0"/>
                  <a:ea typeface="Calibri" panose="020F0502020204030204" pitchFamily="34" charset="0"/>
                  <a:cs typeface="Arial" panose="020B0604020202020204" pitchFamily="34" charset="0"/>
                </a:rPr>
                <a:t>ширина центральной разделительной полосы (при наличии, без дорожных ограждений), м</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indent="442913">
                <a:lnSpc>
                  <a:spcPct val="110000"/>
                </a:lnSpc>
                <a:spcBef>
                  <a:spcPts val="0"/>
                </a:spcBef>
                <a:defRPr/>
              </a:pPr>
              <a:r>
                <a:rPr lang="en-US" altLang="ru-RU" sz="1300" dirty="0" smtClean="0">
                  <a:latin typeface="Arial" panose="020B0604020202020204" pitchFamily="34" charset="0"/>
                  <a:ea typeface="Calibri" panose="020F0502020204030204" pitchFamily="34" charset="0"/>
                  <a:cs typeface="Arial" panose="020B0604020202020204" pitchFamily="34" charset="0"/>
                </a:rPr>
                <a:t>- </a:t>
              </a:r>
              <a:r>
                <a:rPr lang="ru-RU" altLang="ru-RU" sz="1300" dirty="0" smtClean="0">
                  <a:latin typeface="Arial" panose="020B0604020202020204" pitchFamily="34" charset="0"/>
                  <a:ea typeface="Calibri" panose="020F0502020204030204" pitchFamily="34" charset="0"/>
                  <a:cs typeface="Arial" panose="020B0604020202020204" pitchFamily="34" charset="0"/>
                </a:rPr>
                <a:t>ширина укрепленных обочин, м</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indent="442913">
                <a:lnSpc>
                  <a:spcPct val="110000"/>
                </a:lnSpc>
                <a:spcBef>
                  <a:spcPts val="0"/>
                </a:spcBef>
                <a:defRPr/>
              </a:pPr>
              <a:r>
                <a:rPr lang="en-US" altLang="ru-RU" sz="1300" dirty="0" smtClean="0">
                  <a:latin typeface="Arial" panose="020B0604020202020204" pitchFamily="34" charset="0"/>
                  <a:ea typeface="Calibri" panose="020F0502020204030204" pitchFamily="34" charset="0"/>
                  <a:cs typeface="Arial" panose="020B0604020202020204" pitchFamily="34" charset="0"/>
                </a:rPr>
                <a:t>- </a:t>
              </a:r>
              <a:r>
                <a:rPr lang="ru-RU" altLang="ru-RU" sz="1300" dirty="0" smtClean="0">
                  <a:latin typeface="Arial" panose="020B0604020202020204" pitchFamily="34" charset="0"/>
                  <a:ea typeface="Calibri" panose="020F0502020204030204" pitchFamily="34" charset="0"/>
                  <a:cs typeface="Arial" panose="020B0604020202020204" pitchFamily="34" charset="0"/>
                </a:rPr>
                <a:t>радиусы кривых в плане, м</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indent="442913">
                <a:lnSpc>
                  <a:spcPct val="110000"/>
                </a:lnSpc>
                <a:spcBef>
                  <a:spcPts val="0"/>
                </a:spcBef>
                <a:defRPr/>
              </a:pPr>
              <a:r>
                <a:rPr lang="en-US" altLang="ru-RU" sz="1300" dirty="0" smtClean="0">
                  <a:latin typeface="Arial" panose="020B0604020202020204" pitchFamily="34" charset="0"/>
                  <a:ea typeface="Calibri" panose="020F0502020204030204" pitchFamily="34" charset="0"/>
                  <a:cs typeface="Arial" panose="020B0604020202020204" pitchFamily="34" charset="0"/>
                </a:rPr>
                <a:t>- </a:t>
              </a:r>
              <a:r>
                <a:rPr lang="ru-RU" altLang="ru-RU" sz="1300" dirty="0" smtClean="0">
                  <a:latin typeface="Arial" panose="020B0604020202020204" pitchFamily="34" charset="0"/>
                  <a:ea typeface="Calibri" panose="020F0502020204030204" pitchFamily="34" charset="0"/>
                  <a:cs typeface="Arial" panose="020B0604020202020204" pitchFamily="34" charset="0"/>
                </a:rPr>
                <a:t>расстояние видимости для остановки, м</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indent="442913">
                <a:lnSpc>
                  <a:spcPct val="110000"/>
                </a:lnSpc>
                <a:spcBef>
                  <a:spcPts val="0"/>
                </a:spcBef>
                <a:defRPr/>
              </a:pPr>
              <a:r>
                <a:rPr lang="en-US" altLang="ru-RU" sz="1300" dirty="0" smtClean="0">
                  <a:latin typeface="Arial" panose="020B0604020202020204" pitchFamily="34" charset="0"/>
                  <a:ea typeface="Calibri" panose="020F0502020204030204" pitchFamily="34" charset="0"/>
                  <a:cs typeface="Arial" panose="020B0604020202020204" pitchFamily="34" charset="0"/>
                </a:rPr>
                <a:t>- </a:t>
              </a:r>
              <a:r>
                <a:rPr lang="ru-RU" altLang="ru-RU" sz="1300" dirty="0" smtClean="0">
                  <a:latin typeface="Arial" panose="020B0604020202020204" pitchFamily="34" charset="0"/>
                  <a:ea typeface="Calibri" panose="020F0502020204030204" pitchFamily="34" charset="0"/>
                  <a:cs typeface="Arial" panose="020B0604020202020204" pitchFamily="34" charset="0"/>
                </a:rPr>
                <a:t>расстояние видимости встречного автомобиля, м (для двухполосных дорог)</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indent="442913">
                <a:lnSpc>
                  <a:spcPct val="110000"/>
                </a:lnSpc>
                <a:spcBef>
                  <a:spcPts val="0"/>
                </a:spcBef>
                <a:defRPr/>
              </a:pPr>
              <a:r>
                <a:rPr lang="ru-RU" altLang="ru-RU" sz="1300" dirty="0" smtClean="0">
                  <a:latin typeface="Arial" panose="020B0604020202020204" pitchFamily="34" charset="0"/>
                  <a:ea typeface="Calibri" panose="020F0502020204030204" pitchFamily="34" charset="0"/>
                  <a:cs typeface="Arial" panose="020B0604020202020204" pitchFamily="34" charset="0"/>
                </a:rPr>
                <a:t>- величина продольного уклона, ‰</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indent="442913">
                <a:lnSpc>
                  <a:spcPct val="110000"/>
                </a:lnSpc>
                <a:spcBef>
                  <a:spcPts val="0"/>
                </a:spcBef>
                <a:defRPr/>
              </a:pPr>
              <a:r>
                <a:rPr lang="ru-RU" altLang="ru-RU" sz="1300" dirty="0" smtClean="0">
                  <a:latin typeface="Arial" panose="020B0604020202020204" pitchFamily="34" charset="0"/>
                  <a:ea typeface="Calibri" panose="020F0502020204030204" pitchFamily="34" charset="0"/>
                  <a:cs typeface="Arial" panose="020B0604020202020204" pitchFamily="34" charset="0"/>
                </a:rPr>
                <a:t>- кривизна плана трассы, </a:t>
              </a:r>
              <a:r>
                <a:rPr lang="en-US" altLang="ru-RU" sz="1300" dirty="0" smtClean="0">
                  <a:latin typeface="Arial" panose="020B0604020202020204" pitchFamily="34" charset="0"/>
                  <a:ea typeface="Calibri" panose="020F0502020204030204" pitchFamily="34" charset="0"/>
                  <a:cs typeface="Arial" panose="020B0604020202020204" pitchFamily="34" charset="0"/>
                </a:rPr>
                <a:t>               ;</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indent="442913">
                <a:lnSpc>
                  <a:spcPct val="110000"/>
                </a:lnSpc>
                <a:spcBef>
                  <a:spcPts val="0"/>
                </a:spcBef>
                <a:defRPr/>
              </a:pPr>
              <a:r>
                <a:rPr lang="ru-RU" altLang="ru-RU" sz="1300" dirty="0" smtClean="0">
                  <a:latin typeface="Arial" panose="020B0604020202020204" pitchFamily="34" charset="0"/>
                  <a:ea typeface="Calibri" panose="020F0502020204030204" pitchFamily="34" charset="0"/>
                  <a:cs typeface="Arial" panose="020B0604020202020204" pitchFamily="34" charset="0"/>
                </a:rPr>
                <a:t>- количество пересечений (примыканий) в одном уровне на 1 км на дорогах вне пределов населенных пунктов</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a:lnSpc>
                  <a:spcPct val="110000"/>
                </a:lnSpc>
                <a:spcBef>
                  <a:spcPts val="0"/>
                </a:spcBef>
                <a:buFont typeface="Wingdings" panose="05000000000000000000" pitchFamily="2" charset="2"/>
                <a:buChar char="q"/>
                <a:defRPr/>
              </a:pPr>
              <a:r>
                <a:rPr lang="ru-RU" altLang="ru-RU" sz="1300" dirty="0" smtClean="0">
                  <a:latin typeface="Arial" panose="020B0604020202020204" pitchFamily="34" charset="0"/>
                  <a:ea typeface="Calibri" panose="020F0502020204030204" pitchFamily="34" charset="0"/>
                  <a:cs typeface="Arial" panose="020B0604020202020204" pitchFamily="34" charset="0"/>
                </a:rPr>
                <a:t>  Показатели состояния автомобильных дорог</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indent="442913">
                <a:lnSpc>
                  <a:spcPct val="110000"/>
                </a:lnSpc>
                <a:spcBef>
                  <a:spcPts val="0"/>
                </a:spcBef>
                <a:defRPr/>
              </a:pPr>
              <a:r>
                <a:rPr lang="ru-RU" altLang="ru-RU" sz="1300" dirty="0" smtClean="0">
                  <a:latin typeface="Arial" panose="020B0604020202020204" pitchFamily="34" charset="0"/>
                  <a:ea typeface="Calibri" panose="020F0502020204030204" pitchFamily="34" charset="0"/>
                  <a:cs typeface="Arial" panose="020B0604020202020204" pitchFamily="34" charset="0"/>
                </a:rPr>
                <a:t>- коэффициент продольного сцепления покрытия проезжей части</a:t>
              </a:r>
              <a:r>
                <a:rPr lang="en-US" altLang="ru-RU" sz="1300" dirty="0" smtClean="0">
                  <a:latin typeface="Arial" panose="020B0604020202020204" pitchFamily="34" charset="0"/>
                  <a:ea typeface="Calibri" panose="020F0502020204030204" pitchFamily="34" charset="0"/>
                  <a:cs typeface="Arial" panose="020B0604020202020204" pitchFamily="34" charset="0"/>
                </a:rPr>
                <a:t>;</a:t>
              </a:r>
              <a:endParaRPr lang="ru-RU" altLang="ru-RU" sz="1300" dirty="0" smtClean="0">
                <a:latin typeface="Arial" panose="020B0604020202020204" pitchFamily="34" charset="0"/>
                <a:ea typeface="Calibri" panose="020F0502020204030204" pitchFamily="34" charset="0"/>
                <a:cs typeface="Arial" panose="020B0604020202020204" pitchFamily="34" charset="0"/>
              </a:endParaRPr>
            </a:p>
            <a:p>
              <a:pPr indent="442913">
                <a:lnSpc>
                  <a:spcPct val="110000"/>
                </a:lnSpc>
                <a:spcBef>
                  <a:spcPts val="0"/>
                </a:spcBef>
                <a:defRPr/>
              </a:pPr>
              <a:r>
                <a:rPr lang="ru-RU" altLang="ru-RU" sz="1300" dirty="0" smtClean="0">
                  <a:latin typeface="Arial" panose="020B0604020202020204" pitchFamily="34" charset="0"/>
                  <a:ea typeface="Calibri" panose="020F0502020204030204" pitchFamily="34" charset="0"/>
                  <a:cs typeface="Arial" panose="020B0604020202020204" pitchFamily="34" charset="0"/>
                </a:rPr>
                <a:t>- ровность дорожного покрытия (по показателю IRI), м/км.</a:t>
              </a:r>
            </a:p>
          </p:txBody>
        </p:sp>
        <p:pic>
          <p:nvPicPr>
            <p:cNvPr id="21513" name="Рисунок 17" descr="base_44_19051_1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1392" y="4687139"/>
              <a:ext cx="87947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58" name="Picture 2" descr="ÐÐ´Ð½Ð¸Ð¼ Ð¸Ð· ÑÐ°ÐºÑÐ¾ÑÐ¾Ð² Ð´Ð¾ÑÐ¾Ð¶Ð½Ð¾Ð³Ð¾ ÑÐ¸ÑÐºÐ° ÑÑÐ°Ð½Ð¾Ð²ÑÑÑÑ Ð²Ð¾Ð´Ð¸ÑÐµÐ»Ð¸ Ð°Ð²ÑÐ¾Ð±ÑÑÐ¾Ð². ÐÐ° ÑÐ¾ÑÐ¾: ÐÐ¢Ð Ñ Ð°Ð²ÑÐ¾Ð±ÑÑÐ¾Ð¼ Ð½Ð° ÑÑÐ°ÑÑÐµ ÐÐµÑÐ»Ð°Ð½ - ÐÐ»Ð°Ð´Ð¸ÐºÐ°Ð²ÐºÐ°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6058" y="1660980"/>
            <a:ext cx="3291895" cy="2068089"/>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ÐÐ¸Ð°Ð³ÑÐ°Ð¼Ð¼Ð° ÑÐ°ÑÑÐµÑÐ½Ð¸Ñ Ð´Ð»Ñ ÐºÐ¾Ð»Ð¸ÑÐµÑÑÐ²Ð° Ð¿Ð¾ÑÑÑÐ°Ð´Ð°Ð²ÑÐ¸Ñ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5635" y="3834284"/>
            <a:ext cx="3402853" cy="27573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5611" y="6069768"/>
            <a:ext cx="8097837" cy="646331"/>
          </a:xfrm>
          <a:prstGeom prst="rect">
            <a:avLst/>
          </a:prstGeom>
        </p:spPr>
        <p:txBody>
          <a:bodyPr wrap="square">
            <a:spAutoFit/>
          </a:bodyPr>
          <a:lstStyle/>
          <a:p>
            <a:pPr algn="just"/>
            <a:r>
              <a:rPr lang="ru-RU" altLang="ru-RU" b="1" dirty="0" smtClean="0">
                <a:solidFill>
                  <a:srgbClr val="C00000"/>
                </a:solidFill>
                <a:latin typeface="Arial" panose="020B0604020202020204" pitchFamily="34" charset="0"/>
                <a:cs typeface="Arial" panose="020B0604020202020204" pitchFamily="34" charset="0"/>
              </a:rPr>
              <a:t>Применяют для решений </a:t>
            </a:r>
            <a:r>
              <a:rPr lang="ru-RU" altLang="ru-RU" b="1" dirty="0">
                <a:solidFill>
                  <a:srgbClr val="C00000"/>
                </a:solidFill>
                <a:latin typeface="Arial" panose="020B0604020202020204" pitchFamily="34" charset="0"/>
                <a:cs typeface="Arial" panose="020B0604020202020204" pitchFamily="34" charset="0"/>
              </a:rPr>
              <a:t>и методов, требования к которым установлены в </a:t>
            </a:r>
            <a:r>
              <a:rPr lang="ru-RU" altLang="ru-RU" b="1" dirty="0" smtClean="0">
                <a:solidFill>
                  <a:srgbClr val="C00000"/>
                </a:solidFill>
                <a:latin typeface="Arial" panose="020B0604020202020204" pitchFamily="34" charset="0"/>
                <a:cs typeface="Arial" panose="020B0604020202020204" pitchFamily="34" charset="0"/>
              </a:rPr>
              <a:t>нормах </a:t>
            </a:r>
            <a:r>
              <a:rPr lang="ru-RU" altLang="ru-RU" b="1" dirty="0">
                <a:solidFill>
                  <a:srgbClr val="C00000"/>
                </a:solidFill>
                <a:latin typeface="Arial" panose="020B0604020202020204" pitchFamily="34" charset="0"/>
                <a:cs typeface="Arial" panose="020B0604020202020204" pitchFamily="34" charset="0"/>
              </a:rPr>
              <a:t>и правилах иностранных </a:t>
            </a:r>
            <a:r>
              <a:rPr lang="ru-RU" altLang="ru-RU" b="1" dirty="0" smtClean="0">
                <a:solidFill>
                  <a:srgbClr val="C00000"/>
                </a:solidFill>
                <a:latin typeface="Arial" panose="020B0604020202020204" pitchFamily="34" charset="0"/>
                <a:cs typeface="Arial" panose="020B0604020202020204" pitchFamily="34" charset="0"/>
              </a:rPr>
              <a:t>государств.</a:t>
            </a:r>
            <a:endParaRPr lang="ru-RU" b="1" dirty="0">
              <a:solidFill>
                <a:srgbClr val="C00000"/>
              </a:solidFill>
            </a:endParaRPr>
          </a:p>
        </p:txBody>
      </p:sp>
    </p:spTree>
    <p:extLst>
      <p:ext uri="{BB962C8B-B14F-4D97-AF65-F5344CB8AC3E}">
        <p14:creationId xmlns:p14="http://schemas.microsoft.com/office/powerpoint/2010/main" val="1874503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22532" name="Прямоугольник 5"/>
          <p:cNvSpPr>
            <a:spLocks noChangeArrowheads="1"/>
          </p:cNvSpPr>
          <p:nvPr/>
        </p:nvSpPr>
        <p:spPr bwMode="auto">
          <a:xfrm>
            <a:off x="411163" y="908050"/>
            <a:ext cx="11368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b="1">
                <a:solidFill>
                  <a:srgbClr val="E1561C"/>
                </a:solidFill>
                <a:latin typeface="Arial" panose="020B0604020202020204" pitchFamily="34" charset="0"/>
                <a:cs typeface="Arial" panose="020B0604020202020204" pitchFamily="34" charset="0"/>
              </a:rPr>
              <a:t>Оценка риска при проектировании искусственных сооружений</a:t>
            </a:r>
          </a:p>
        </p:txBody>
      </p:sp>
      <p:pic>
        <p:nvPicPr>
          <p:cNvPr id="225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Заголовок 2"/>
          <p:cNvSpPr>
            <a:spLocks noGrp="1"/>
          </p:cNvSpPr>
          <p:nvPr>
            <p:ph type="title"/>
          </p:nvPr>
        </p:nvSpPr>
        <p:spPr>
          <a:xfrm>
            <a:off x="334963" y="20638"/>
            <a:ext cx="9017000" cy="776287"/>
          </a:xfrm>
        </p:spPr>
        <p:txBody>
          <a:bodyPr/>
          <a:lstStyle/>
          <a:p>
            <a:pPr algn="l" eaLnBrk="1" hangingPunct="1"/>
            <a:r>
              <a:rPr lang="ru-RU" altLang="ru-RU" sz="1800" smtClean="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graphicFrame>
        <p:nvGraphicFramePr>
          <p:cNvPr id="2" name="Таблица 1"/>
          <p:cNvGraphicFramePr>
            <a:graphicFrameLocks noGrp="1"/>
          </p:cNvGraphicFramePr>
          <p:nvPr/>
        </p:nvGraphicFramePr>
        <p:xfrm>
          <a:off x="541338" y="3321050"/>
          <a:ext cx="11237912" cy="1493837"/>
        </p:xfrm>
        <a:graphic>
          <a:graphicData uri="http://schemas.openxmlformats.org/drawingml/2006/table">
            <a:tbl>
              <a:tblPr firstRow="1" firstCol="1" bandRow="1" bandCol="1">
                <a:tableStyleId>{5C22544A-7EE6-4342-B048-85BDC9FD1C3A}</a:tableStyleId>
              </a:tblPr>
              <a:tblGrid>
                <a:gridCol w="3549758"/>
                <a:gridCol w="2574682"/>
                <a:gridCol w="2556736"/>
                <a:gridCol w="2556736"/>
              </a:tblGrid>
              <a:tr h="310581">
                <a:tc rowSpan="2">
                  <a:txBody>
                    <a:bodyPr/>
                    <a:lstStyle/>
                    <a:p>
                      <a:pPr algn="ctr">
                        <a:spcAft>
                          <a:spcPts val="0"/>
                        </a:spcAft>
                      </a:pPr>
                      <a:r>
                        <a:rPr lang="ru-RU" sz="1400" dirty="0">
                          <a:effectLst/>
                        </a:rPr>
                        <a:t>Математическое ожидание числа рискующих (человек), находящихся на сооружении в произвольный момент времени в течение года </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77" marR="68577" marT="0" marB="0" anchor="ctr"/>
                </a:tc>
                <a:tc gridSpan="3">
                  <a:txBody>
                    <a:bodyPr/>
                    <a:lstStyle/>
                    <a:p>
                      <a:pPr algn="ctr">
                        <a:spcAft>
                          <a:spcPts val="0"/>
                        </a:spcAft>
                      </a:pPr>
                      <a:r>
                        <a:rPr lang="ru-RU" sz="1400" dirty="0">
                          <a:effectLst/>
                        </a:rPr>
                        <a:t>Количественная оценка частоты разрушения сооружения при уровне вреда, 1/год, не более</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77" marR="68577" marT="0" marB="0" anchor="ctr"/>
                </a:tc>
                <a:tc hMerge="1">
                  <a:txBody>
                    <a:bodyPr/>
                    <a:lstStyle/>
                    <a:p>
                      <a:endParaRPr lang="ru-RU"/>
                    </a:p>
                  </a:txBody>
                  <a:tcPr/>
                </a:tc>
                <a:tc hMerge="1">
                  <a:txBody>
                    <a:bodyPr/>
                    <a:lstStyle/>
                    <a:p>
                      <a:endParaRPr lang="ru-RU"/>
                    </a:p>
                  </a:txBody>
                  <a:tcPr/>
                </a:tc>
              </a:tr>
              <a:tr h="543041">
                <a:tc vMerge="1">
                  <a:txBody>
                    <a:bodyPr/>
                    <a:lstStyle/>
                    <a:p>
                      <a:endParaRPr lang="ru-RU"/>
                    </a:p>
                  </a:txBody>
                  <a:tcPr/>
                </a:tc>
                <a:tc>
                  <a:txBody>
                    <a:bodyPr/>
                    <a:lstStyle/>
                    <a:p>
                      <a:pPr algn="ctr">
                        <a:spcAft>
                          <a:spcPts val="0"/>
                        </a:spcAft>
                      </a:pPr>
                      <a:r>
                        <a:rPr lang="en-US" sz="1400">
                          <a:effectLst/>
                        </a:rPr>
                        <a:t>U1</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nchor="ctr"/>
                </a:tc>
                <a:tc>
                  <a:txBody>
                    <a:bodyPr/>
                    <a:lstStyle/>
                    <a:p>
                      <a:pPr algn="ctr">
                        <a:spcAft>
                          <a:spcPts val="0"/>
                        </a:spcAft>
                      </a:pPr>
                      <a:r>
                        <a:rPr lang="en-US" sz="1400">
                          <a:effectLst/>
                        </a:rPr>
                        <a:t>U2 </a:t>
                      </a:r>
                      <a:r>
                        <a:rPr lang="ru-RU" sz="1400">
                          <a:effectLst/>
                        </a:rPr>
                        <a:t>или </a:t>
                      </a:r>
                      <a:r>
                        <a:rPr lang="en-US" sz="1400">
                          <a:effectLst/>
                        </a:rPr>
                        <a:t>U3</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nchor="ctr"/>
                </a:tc>
                <a:tc>
                  <a:txBody>
                    <a:bodyPr/>
                    <a:lstStyle/>
                    <a:p>
                      <a:pPr algn="ctr">
                        <a:spcAft>
                          <a:spcPts val="0"/>
                        </a:spcAft>
                      </a:pPr>
                      <a:r>
                        <a:rPr lang="en-US" sz="1400">
                          <a:effectLst/>
                        </a:rPr>
                        <a:t>U4 </a:t>
                      </a:r>
                      <a:r>
                        <a:rPr lang="ru-RU" sz="1400">
                          <a:effectLst/>
                        </a:rPr>
                        <a:t>или </a:t>
                      </a:r>
                      <a:r>
                        <a:rPr lang="en-US" sz="1400">
                          <a:effectLst/>
                        </a:rPr>
                        <a:t>U5</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nchor="ctr"/>
                </a:tc>
              </a:tr>
              <a:tr h="213405">
                <a:tc>
                  <a:txBody>
                    <a:bodyPr/>
                    <a:lstStyle/>
                    <a:p>
                      <a:pPr algn="ctr">
                        <a:spcAft>
                          <a:spcPts val="0"/>
                        </a:spcAft>
                      </a:pPr>
                      <a:r>
                        <a:rPr lang="ru-RU" sz="1400">
                          <a:effectLst/>
                        </a:rPr>
                        <a:t>Высокое (&gt; 10)</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tc>
                <a:tc>
                  <a:txBody>
                    <a:bodyPr/>
                    <a:lstStyle/>
                    <a:p>
                      <a:pPr algn="ctr">
                        <a:spcAft>
                          <a:spcPts val="0"/>
                        </a:spcAft>
                      </a:pPr>
                      <a:r>
                        <a:rPr lang="ru-RU" sz="1400">
                          <a:effectLst/>
                        </a:rPr>
                        <a:t>10</a:t>
                      </a:r>
                      <a:r>
                        <a:rPr lang="ru-RU" sz="1400" baseline="30000">
                          <a:effectLst/>
                        </a:rPr>
                        <a:t>-7</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tc>
                <a:tc>
                  <a:txBody>
                    <a:bodyPr/>
                    <a:lstStyle/>
                    <a:p>
                      <a:pPr algn="ctr">
                        <a:spcAft>
                          <a:spcPts val="0"/>
                        </a:spcAft>
                      </a:pPr>
                      <a:r>
                        <a:rPr lang="ru-RU" sz="1400">
                          <a:effectLst/>
                        </a:rPr>
                        <a:t>10</a:t>
                      </a:r>
                      <a:r>
                        <a:rPr lang="ru-RU" sz="1400" baseline="30000">
                          <a:effectLst/>
                        </a:rPr>
                        <a:t>-6</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tc>
                <a:tc>
                  <a:txBody>
                    <a:bodyPr/>
                    <a:lstStyle/>
                    <a:p>
                      <a:pPr algn="ctr">
                        <a:spcAft>
                          <a:spcPts val="0"/>
                        </a:spcAft>
                      </a:pPr>
                      <a:r>
                        <a:rPr lang="ru-RU" sz="1400">
                          <a:effectLst/>
                        </a:rPr>
                        <a:t>10</a:t>
                      </a:r>
                      <a:r>
                        <a:rPr lang="ru-RU" sz="1400" baseline="30000">
                          <a:effectLst/>
                        </a:rPr>
                        <a:t>-5</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tc>
              </a:tr>
              <a:tr h="213405">
                <a:tc>
                  <a:txBody>
                    <a:bodyPr/>
                    <a:lstStyle/>
                    <a:p>
                      <a:pPr algn="ctr">
                        <a:spcAft>
                          <a:spcPts val="0"/>
                        </a:spcAft>
                      </a:pPr>
                      <a:r>
                        <a:rPr lang="ru-RU" sz="1400">
                          <a:effectLst/>
                        </a:rPr>
                        <a:t>Среднее (от </a:t>
                      </a:r>
                      <a:r>
                        <a:rPr lang="en-US" sz="1400">
                          <a:effectLst/>
                        </a:rPr>
                        <a:t>0,1</a:t>
                      </a:r>
                      <a:r>
                        <a:rPr lang="ru-RU" sz="1400">
                          <a:effectLst/>
                        </a:rPr>
                        <a:t> до 10)</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tc>
                <a:tc>
                  <a:txBody>
                    <a:bodyPr/>
                    <a:lstStyle/>
                    <a:p>
                      <a:pPr algn="ctr">
                        <a:spcAft>
                          <a:spcPts val="0"/>
                        </a:spcAft>
                      </a:pPr>
                      <a:r>
                        <a:rPr lang="ru-RU" sz="1400" dirty="0">
                          <a:effectLst/>
                        </a:rPr>
                        <a:t>10</a:t>
                      </a:r>
                      <a:r>
                        <a:rPr lang="ru-RU" sz="1400" baseline="30000" dirty="0">
                          <a:effectLst/>
                        </a:rPr>
                        <a:t>-6</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77" marR="68577" marT="0" marB="0"/>
                </a:tc>
                <a:tc>
                  <a:txBody>
                    <a:bodyPr/>
                    <a:lstStyle/>
                    <a:p>
                      <a:pPr algn="ctr">
                        <a:spcAft>
                          <a:spcPts val="0"/>
                        </a:spcAft>
                      </a:pPr>
                      <a:r>
                        <a:rPr lang="ru-RU" sz="1400">
                          <a:effectLst/>
                        </a:rPr>
                        <a:t>10</a:t>
                      </a:r>
                      <a:r>
                        <a:rPr lang="ru-RU" sz="1400" baseline="30000">
                          <a:effectLst/>
                        </a:rPr>
                        <a:t>-5</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tc>
                <a:tc>
                  <a:txBody>
                    <a:bodyPr/>
                    <a:lstStyle/>
                    <a:p>
                      <a:pPr algn="ctr">
                        <a:spcAft>
                          <a:spcPts val="0"/>
                        </a:spcAft>
                      </a:pPr>
                      <a:r>
                        <a:rPr lang="ru-RU" sz="1400">
                          <a:effectLst/>
                        </a:rPr>
                        <a:t>10</a:t>
                      </a:r>
                      <a:r>
                        <a:rPr lang="ru-RU" sz="1400" baseline="300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tc>
              </a:tr>
              <a:tr h="213405">
                <a:tc>
                  <a:txBody>
                    <a:bodyPr/>
                    <a:lstStyle/>
                    <a:p>
                      <a:pPr algn="ctr">
                        <a:spcAft>
                          <a:spcPts val="0"/>
                        </a:spcAft>
                      </a:pPr>
                      <a:r>
                        <a:rPr lang="ru-RU" sz="1400">
                          <a:effectLst/>
                        </a:rPr>
                        <a:t>Низкое (&lt; 0,1)</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tc>
                <a:tc>
                  <a:txBody>
                    <a:bodyPr/>
                    <a:lstStyle/>
                    <a:p>
                      <a:pPr algn="ctr">
                        <a:spcAft>
                          <a:spcPts val="0"/>
                        </a:spcAft>
                      </a:pPr>
                      <a:r>
                        <a:rPr lang="ru-RU" sz="1400" dirty="0">
                          <a:effectLst/>
                        </a:rPr>
                        <a:t>10</a:t>
                      </a:r>
                      <a:r>
                        <a:rPr lang="ru-RU" sz="1400" baseline="30000" dirty="0">
                          <a:effectLst/>
                        </a:rPr>
                        <a:t>-5</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77" marR="68577" marT="0" marB="0"/>
                </a:tc>
                <a:tc>
                  <a:txBody>
                    <a:bodyPr/>
                    <a:lstStyle/>
                    <a:p>
                      <a:pPr algn="ctr">
                        <a:spcAft>
                          <a:spcPts val="0"/>
                        </a:spcAft>
                      </a:pPr>
                      <a:r>
                        <a:rPr lang="ru-RU" sz="1400">
                          <a:effectLst/>
                        </a:rPr>
                        <a:t>10</a:t>
                      </a:r>
                      <a:r>
                        <a:rPr lang="ru-RU" sz="1400" baseline="300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77" marR="68577" marT="0" marB="0"/>
                </a:tc>
                <a:tc>
                  <a:txBody>
                    <a:bodyPr/>
                    <a:lstStyle/>
                    <a:p>
                      <a:pPr algn="ctr">
                        <a:spcAft>
                          <a:spcPts val="0"/>
                        </a:spcAft>
                      </a:pPr>
                      <a:r>
                        <a:rPr lang="ru-RU" sz="1400" dirty="0">
                          <a:effectLst/>
                        </a:rPr>
                        <a:t>10</a:t>
                      </a:r>
                      <a:r>
                        <a:rPr lang="ru-RU" sz="1400" baseline="30000" dirty="0">
                          <a:effectLst/>
                        </a:rPr>
                        <a:t>-3</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77" marR="68577" marT="0" marB="0"/>
                </a:tc>
              </a:tr>
            </a:tbl>
          </a:graphicData>
        </a:graphic>
      </p:graphicFrame>
      <p:sp>
        <p:nvSpPr>
          <p:cNvPr id="22567" name="Прямоугольник 2"/>
          <p:cNvSpPr>
            <a:spLocks noChangeArrowheads="1"/>
          </p:cNvSpPr>
          <p:nvPr/>
        </p:nvSpPr>
        <p:spPr bwMode="auto">
          <a:xfrm>
            <a:off x="541338" y="5191125"/>
            <a:ext cx="11237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ru-RU" altLang="ru-RU" sz="1600">
                <a:solidFill>
                  <a:srgbClr val="000000"/>
                </a:solidFill>
                <a:latin typeface="Arial" panose="020B0604020202020204" pitchFamily="34" charset="0"/>
                <a:ea typeface="Calibri" panose="020F0502020204030204" pitchFamily="34" charset="0"/>
                <a:cs typeface="Calibri" panose="020F0502020204030204" pitchFamily="34" charset="0"/>
              </a:rPr>
              <a:t>Допустимый индивидуальный риск летального и нелетального исхода для участников дорожного движения, находящихся в произвольный момент времени на мостовом сооружении, вследствие его разрушения, при проектировании должен составлять не более </a:t>
            </a:r>
            <a:r>
              <a:rPr lang="en-US" altLang="ru-RU" sz="1600" i="1">
                <a:solidFill>
                  <a:srgbClr val="000000"/>
                </a:solidFill>
                <a:latin typeface="Arial" panose="020B0604020202020204" pitchFamily="34" charset="0"/>
                <a:ea typeface="Calibri" panose="020F0502020204030204" pitchFamily="34" charset="0"/>
                <a:cs typeface="Calibri" panose="020F0502020204030204" pitchFamily="34" charset="0"/>
              </a:rPr>
              <a:t>R</a:t>
            </a:r>
            <a:r>
              <a:rPr lang="ru-RU" altLang="ru-RU" sz="1600">
                <a:solidFill>
                  <a:srgbClr val="000000"/>
                </a:solidFill>
                <a:latin typeface="Arial" panose="020B0604020202020204" pitchFamily="34" charset="0"/>
                <a:ea typeface="Calibri" panose="020F0502020204030204" pitchFamily="34" charset="0"/>
                <a:cs typeface="Calibri" panose="020F0502020204030204" pitchFamily="34" charset="0"/>
              </a:rPr>
              <a:t> = 10</a:t>
            </a:r>
            <a:r>
              <a:rPr lang="ru-RU" altLang="ru-RU" sz="1600" baseline="30000">
                <a:solidFill>
                  <a:srgbClr val="000000"/>
                </a:solidFill>
                <a:latin typeface="Arial" panose="020B0604020202020204" pitchFamily="34" charset="0"/>
                <a:ea typeface="Calibri" panose="020F0502020204030204" pitchFamily="34" charset="0"/>
                <a:cs typeface="Calibri" panose="020F0502020204030204" pitchFamily="34" charset="0"/>
              </a:rPr>
              <a:t>-5</a:t>
            </a:r>
            <a:r>
              <a:rPr lang="ru-RU" altLang="ru-RU" sz="1600">
                <a:solidFill>
                  <a:srgbClr val="000000"/>
                </a:solidFill>
                <a:latin typeface="Arial" panose="020B0604020202020204" pitchFamily="34" charset="0"/>
                <a:ea typeface="Calibri" panose="020F0502020204030204" pitchFamily="34" charset="0"/>
                <a:cs typeface="Calibri" panose="020F0502020204030204" pitchFamily="34" charset="0"/>
              </a:rPr>
              <a:t> 1/год.</a:t>
            </a:r>
            <a:endParaRPr lang="ru-RU" altLang="ru-RU" sz="1600"/>
          </a:p>
        </p:txBody>
      </p:sp>
      <p:sp>
        <p:nvSpPr>
          <p:cNvPr id="22568" name="Прямоугольник 5"/>
          <p:cNvSpPr>
            <a:spLocks noChangeArrowheads="1"/>
          </p:cNvSpPr>
          <p:nvPr/>
        </p:nvSpPr>
        <p:spPr bwMode="auto">
          <a:xfrm>
            <a:off x="4440238" y="1398588"/>
            <a:ext cx="2676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b="1">
                <a:solidFill>
                  <a:srgbClr val="002060"/>
                </a:solidFill>
                <a:latin typeface="Arial" panose="020B0604020202020204" pitchFamily="34" charset="0"/>
                <a:cs typeface="Arial" panose="020B0604020202020204" pitchFamily="34" charset="0"/>
              </a:rPr>
              <a:t>Мостовые сооружения</a:t>
            </a:r>
          </a:p>
        </p:txBody>
      </p:sp>
      <p:sp>
        <p:nvSpPr>
          <p:cNvPr id="22569" name="Rectangle 9"/>
          <p:cNvSpPr>
            <a:spLocks noChangeArrowheads="1"/>
          </p:cNvSpPr>
          <p:nvPr/>
        </p:nvSpPr>
        <p:spPr bwMode="auto">
          <a:xfrm>
            <a:off x="1792288" y="365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ru-RU" altLang="ru-RU"/>
          </a:p>
        </p:txBody>
      </p:sp>
      <p:sp>
        <p:nvSpPr>
          <p:cNvPr id="22570" name="Прямоугольник 6"/>
          <p:cNvSpPr>
            <a:spLocks noChangeArrowheads="1"/>
          </p:cNvSpPr>
          <p:nvPr/>
        </p:nvSpPr>
        <p:spPr bwMode="auto">
          <a:xfrm>
            <a:off x="411163" y="1825625"/>
            <a:ext cx="114950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ru-RU" altLang="ru-RU" sz="1600" dirty="0">
                <a:solidFill>
                  <a:srgbClr val="000000"/>
                </a:solidFill>
                <a:latin typeface="Arial" panose="020B0604020202020204" pitchFamily="34" charset="0"/>
                <a:ea typeface="Calibri" panose="020F0502020204030204" pitchFamily="34" charset="0"/>
                <a:cs typeface="Calibri" panose="020F0502020204030204" pitchFamily="34" charset="0"/>
              </a:rPr>
              <a:t>В общем случае основания и фундаменты, опоры, пролетные строения, опорные части, элементы мостового полотна, эксплуатационные обустройства должны быть запроектированы и сооружены таким образом, чтобы при учете потребительских свойств и при надлежащей эксплуатации они обладали долговечностью с учетом оценки риска достижения предельного состояния, выражающегося в полном или частичном разрушении и сопровождающегося гибелью или травматизмом </a:t>
            </a:r>
            <a:r>
              <a:rPr lang="ru-RU" altLang="ru-RU" sz="1600" dirty="0" smtClean="0">
                <a:solidFill>
                  <a:srgbClr val="000000"/>
                </a:solidFill>
                <a:latin typeface="Arial" panose="020B0604020202020204" pitchFamily="34" charset="0"/>
                <a:ea typeface="Calibri" panose="020F0502020204030204" pitchFamily="34" charset="0"/>
                <a:cs typeface="Calibri" panose="020F0502020204030204" pitchFamily="34" charset="0"/>
              </a:rPr>
              <a:t>людей</a:t>
            </a:r>
            <a:r>
              <a:rPr lang="en-US" altLang="ru-RU" sz="1600" dirty="0" smtClean="0">
                <a:solidFill>
                  <a:srgbClr val="000000"/>
                </a:solidFill>
                <a:latin typeface="Arial" panose="020B0604020202020204" pitchFamily="34" charset="0"/>
                <a:ea typeface="Calibri" panose="020F0502020204030204" pitchFamily="34" charset="0"/>
                <a:cs typeface="Calibri" panose="020F0502020204030204" pitchFamily="34" charset="0"/>
              </a:rPr>
              <a:t>:</a:t>
            </a:r>
            <a:endParaRPr lang="ru-RU" altLang="ru-RU" sz="1600" dirty="0"/>
          </a:p>
        </p:txBody>
      </p:sp>
    </p:spTree>
    <p:extLst>
      <p:ext uri="{BB962C8B-B14F-4D97-AF65-F5344CB8AC3E}">
        <p14:creationId xmlns:p14="http://schemas.microsoft.com/office/powerpoint/2010/main" val="228139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24580" name="Прямоугольник 5"/>
          <p:cNvSpPr>
            <a:spLocks noChangeArrowheads="1"/>
          </p:cNvSpPr>
          <p:nvPr/>
        </p:nvSpPr>
        <p:spPr bwMode="auto">
          <a:xfrm>
            <a:off x="484188" y="884238"/>
            <a:ext cx="11368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b="1">
                <a:solidFill>
                  <a:srgbClr val="E1561C"/>
                </a:solidFill>
                <a:latin typeface="Arial" panose="020B0604020202020204" pitchFamily="34" charset="0"/>
                <a:cs typeface="Arial" panose="020B0604020202020204" pitchFamily="34" charset="0"/>
              </a:rPr>
              <a:t>Оценка риска при проектировании искусственных сооружений</a:t>
            </a:r>
          </a:p>
        </p:txBody>
      </p:sp>
      <p:pic>
        <p:nvPicPr>
          <p:cNvPr id="245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Заголовок 2"/>
          <p:cNvSpPr>
            <a:spLocks noGrp="1"/>
          </p:cNvSpPr>
          <p:nvPr>
            <p:ph type="title"/>
          </p:nvPr>
        </p:nvSpPr>
        <p:spPr>
          <a:xfrm>
            <a:off x="334963" y="20638"/>
            <a:ext cx="9017000" cy="776287"/>
          </a:xfrm>
        </p:spPr>
        <p:txBody>
          <a:bodyPr/>
          <a:lstStyle/>
          <a:p>
            <a:pPr algn="l" eaLnBrk="1" hangingPunct="1"/>
            <a:r>
              <a:rPr lang="ru-RU" altLang="ru-RU" sz="1800" smtClean="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sp>
        <p:nvSpPr>
          <p:cNvPr id="24583" name="Прямоугольник 5"/>
          <p:cNvSpPr>
            <a:spLocks noChangeArrowheads="1"/>
          </p:cNvSpPr>
          <p:nvPr/>
        </p:nvSpPr>
        <p:spPr bwMode="auto">
          <a:xfrm>
            <a:off x="4413250" y="1341438"/>
            <a:ext cx="2676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b="1">
                <a:solidFill>
                  <a:srgbClr val="002060"/>
                </a:solidFill>
                <a:latin typeface="Arial" panose="020B0604020202020204" pitchFamily="34" charset="0"/>
                <a:cs typeface="Arial" panose="020B0604020202020204" pitchFamily="34" charset="0"/>
              </a:rPr>
              <a:t>Тоннели</a:t>
            </a:r>
          </a:p>
        </p:txBody>
      </p:sp>
      <p:graphicFrame>
        <p:nvGraphicFramePr>
          <p:cNvPr id="4" name="Таблица 3"/>
          <p:cNvGraphicFramePr>
            <a:graphicFrameLocks noGrp="1"/>
          </p:cNvGraphicFramePr>
          <p:nvPr/>
        </p:nvGraphicFramePr>
        <p:xfrm>
          <a:off x="747611" y="4872400"/>
          <a:ext cx="4457903" cy="1494506"/>
        </p:xfrm>
        <a:graphic>
          <a:graphicData uri="http://schemas.openxmlformats.org/drawingml/2006/table">
            <a:tbl>
              <a:tblPr firstRow="1" firstCol="1" bandRow="1" bandCol="1">
                <a:tableStyleId>{5C22544A-7EE6-4342-B048-85BDC9FD1C3A}</a:tableStyleId>
              </a:tblPr>
              <a:tblGrid>
                <a:gridCol w="2346571"/>
                <a:gridCol w="2111332"/>
              </a:tblGrid>
              <a:tr h="400071">
                <a:tc>
                  <a:txBody>
                    <a:bodyPr/>
                    <a:lstStyle/>
                    <a:p>
                      <a:pPr algn="ctr">
                        <a:spcAft>
                          <a:spcPts val="0"/>
                        </a:spcAft>
                      </a:pPr>
                      <a:r>
                        <a:rPr lang="ru-RU" sz="1200" dirty="0">
                          <a:effectLst/>
                        </a:rPr>
                        <a:t>Опасное событие</a:t>
                      </a:r>
                      <a:endParaRPr lang="ru-RU"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spcAft>
                          <a:spcPts val="0"/>
                        </a:spcAft>
                      </a:pPr>
                      <a:r>
                        <a:rPr lang="ru-RU" sz="1200" dirty="0">
                          <a:effectLst/>
                        </a:rPr>
                        <a:t>Количественная оценка, человек/год, не более</a:t>
                      </a:r>
                      <a:endParaRPr lang="ru-RU"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255419">
                <a:tc>
                  <a:txBody>
                    <a:bodyPr/>
                    <a:lstStyle/>
                    <a:p>
                      <a:pPr algn="ctr">
                        <a:spcAft>
                          <a:spcPts val="0"/>
                        </a:spcAft>
                      </a:pPr>
                      <a:r>
                        <a:rPr lang="ru-RU" sz="1200">
                          <a:effectLst/>
                        </a:rPr>
                        <a:t>Пожар</a:t>
                      </a:r>
                      <a:endParaRPr lang="ru-RU"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endParaRPr lang="ru-RU" sz="1800"/>
                    </a:p>
                  </a:txBody>
                  <a:tcPr marL="68580" marR="68580" marT="0" marB="0">
                    <a:blipFill rotWithShape="0">
                      <a:blip r:embed="rId4"/>
                      <a:stretch>
                        <a:fillRect l="-100546" t="-216667" r="-1093" b="-397222"/>
                      </a:stretch>
                    </a:blipFill>
                  </a:tcPr>
                </a:tc>
              </a:tr>
              <a:tr h="340559">
                <a:tc>
                  <a:txBody>
                    <a:bodyPr/>
                    <a:lstStyle/>
                    <a:p>
                      <a:pPr algn="ctr">
                        <a:spcAft>
                          <a:spcPts val="0"/>
                        </a:spcAft>
                      </a:pPr>
                      <a:r>
                        <a:rPr lang="ru-RU" sz="1200" dirty="0">
                          <a:effectLst/>
                        </a:rPr>
                        <a:t>Пожар с последующим взрывом</a:t>
                      </a:r>
                      <a:endParaRPr lang="ru-RU"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endParaRPr lang="ru-RU" sz="1800" dirty="0"/>
                    </a:p>
                  </a:txBody>
                  <a:tcPr marL="68580" marR="68580" marT="0" marB="0">
                    <a:blipFill rotWithShape="0">
                      <a:blip r:embed="rId4"/>
                      <a:stretch>
                        <a:fillRect l="-100546" t="-190000" r="-1093" b="-138333"/>
                      </a:stretch>
                    </a:blipFill>
                  </a:tcPr>
                </a:tc>
              </a:tr>
              <a:tr h="205236">
                <a:tc>
                  <a:txBody>
                    <a:bodyPr/>
                    <a:lstStyle/>
                    <a:p>
                      <a:pPr algn="ctr">
                        <a:spcAft>
                          <a:spcPts val="0"/>
                        </a:spcAft>
                      </a:pPr>
                      <a:r>
                        <a:rPr lang="ru-RU" sz="1200">
                          <a:effectLst/>
                        </a:rPr>
                        <a:t>Взрыв</a:t>
                      </a:r>
                      <a:endParaRPr lang="ru-RU"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ru-RU" sz="1200">
                          <a:effectLst/>
                        </a:rPr>
                        <a:t>10</a:t>
                      </a:r>
                      <a:r>
                        <a:rPr lang="ru-RU" sz="1200" baseline="30000">
                          <a:effectLst/>
                        </a:rPr>
                        <a:t>-6</a:t>
                      </a:r>
                      <a:endParaRPr lang="ru-RU"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55419">
                <a:tc>
                  <a:txBody>
                    <a:bodyPr/>
                    <a:lstStyle/>
                    <a:p>
                      <a:pPr algn="ctr">
                        <a:spcAft>
                          <a:spcPts val="0"/>
                        </a:spcAft>
                      </a:pPr>
                      <a:r>
                        <a:rPr lang="ru-RU" sz="1200" dirty="0">
                          <a:effectLst/>
                        </a:rPr>
                        <a:t>Токсический эффект</a:t>
                      </a:r>
                      <a:endParaRPr lang="ru-RU"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endParaRPr lang="ru-RU" sz="1800" dirty="0"/>
                    </a:p>
                  </a:txBody>
                  <a:tcPr marL="68580" marR="68580" marT="0" marB="0">
                    <a:blipFill rotWithShape="0">
                      <a:blip r:embed="rId4"/>
                      <a:stretch>
                        <a:fillRect l="-100546" t="-586111" r="-1093" b="-27778"/>
                      </a:stretch>
                    </a:blipFill>
                  </a:tcPr>
                </a:tc>
              </a:tr>
            </a:tbl>
          </a:graphicData>
        </a:graphic>
      </p:graphicFrame>
      <p:sp>
        <p:nvSpPr>
          <p:cNvPr id="24585" name="Rectangle 9"/>
          <p:cNvSpPr>
            <a:spLocks noChangeArrowheads="1"/>
          </p:cNvSpPr>
          <p:nvPr/>
        </p:nvSpPr>
        <p:spPr bwMode="auto">
          <a:xfrm>
            <a:off x="1792288" y="365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ru-RU" altLang="ru-RU"/>
          </a:p>
        </p:txBody>
      </p:sp>
      <p:pic>
        <p:nvPicPr>
          <p:cNvPr id="24586" name="Рисунок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2609850"/>
            <a:ext cx="5813425"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0"/>
          <p:cNvSpPr>
            <a:spLocks noChangeArrowheads="1"/>
          </p:cNvSpPr>
          <p:nvPr/>
        </p:nvSpPr>
        <p:spPr bwMode="auto">
          <a:xfrm>
            <a:off x="6565900" y="6026150"/>
            <a:ext cx="52498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2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ru-RU" sz="1200" i="1">
                <a:solidFill>
                  <a:srgbClr val="000000"/>
                </a:solidFill>
                <a:latin typeface="Arial" panose="020B0604020202020204" pitchFamily="34" charset="0"/>
                <a:ea typeface="Calibri" panose="020F0502020204030204" pitchFamily="34" charset="0"/>
                <a:cs typeface="Arial" panose="020B0604020202020204" pitchFamily="34" charset="0"/>
              </a:rPr>
              <a:t>P</a:t>
            </a:r>
            <a:r>
              <a:rPr lang="ru-RU" altLang="ru-RU" sz="1200">
                <a:solidFill>
                  <a:srgbClr val="000000"/>
                </a:solidFill>
                <a:latin typeface="Arial" panose="020B0604020202020204" pitchFamily="34" charset="0"/>
                <a:ea typeface="Calibri" panose="020F0502020204030204" pitchFamily="34" charset="0"/>
                <a:cs typeface="Arial" panose="020B0604020202020204" pitchFamily="34" charset="0"/>
              </a:rPr>
              <a:t> = 0,1 </a:t>
            </a:r>
            <a:r>
              <a:rPr lang="ru-RU" altLang="ru-RU" sz="1200" i="1">
                <a:solidFill>
                  <a:srgbClr val="000000"/>
                </a:solidFill>
                <a:ea typeface="Calibri" panose="020F0502020204030204" pitchFamily="34" charset="0"/>
                <a:cs typeface="Arial" panose="020B0604020202020204" pitchFamily="34" charset="0"/>
              </a:rPr>
              <a:t>·</a:t>
            </a:r>
            <a:r>
              <a:rPr lang="ru-RU" altLang="ru-RU" sz="1200" i="1">
                <a:solidFill>
                  <a:srgbClr val="000000"/>
                </a:solidFill>
                <a:latin typeface="Cambria Math" panose="02040503050406030204" pitchFamily="18" charset="0"/>
                <a:ea typeface="Calibri" panose="020F0502020204030204" pitchFamily="34" charset="0"/>
                <a:cs typeface="Arial" panose="020B0604020202020204" pitchFamily="34" charset="0"/>
              </a:rPr>
              <a:t> </a:t>
            </a:r>
            <a:r>
              <a:rPr lang="ru-RU" altLang="ru-RU" sz="1200" i="1">
                <a:solidFill>
                  <a:srgbClr val="000000"/>
                </a:solidFill>
                <a:latin typeface="Arial" panose="020B0604020202020204" pitchFamily="34" charset="0"/>
                <a:ea typeface="Calibri" panose="020F0502020204030204" pitchFamily="34" charset="0"/>
                <a:cs typeface="Arial" panose="020B0604020202020204" pitchFamily="34" charset="0"/>
              </a:rPr>
              <a:t>N</a:t>
            </a:r>
            <a:r>
              <a:rPr lang="ru-RU" altLang="ru-RU" sz="1200" baseline="30000">
                <a:solidFill>
                  <a:srgbClr val="000000"/>
                </a:solidFill>
                <a:latin typeface="Arial" panose="020B0604020202020204" pitchFamily="34" charset="0"/>
                <a:ea typeface="Calibri" panose="020F0502020204030204" pitchFamily="34" charset="0"/>
                <a:cs typeface="Arial" panose="020B0604020202020204" pitchFamily="34" charset="0"/>
              </a:rPr>
              <a:t>-2</a:t>
            </a:r>
            <a:r>
              <a:rPr lang="ru-RU" altLang="ru-RU" sz="1200">
                <a:solidFill>
                  <a:srgbClr val="000000"/>
                </a:solidFill>
                <a:latin typeface="Arial" panose="020B0604020202020204" pitchFamily="34" charset="0"/>
                <a:ea typeface="Calibri" panose="020F0502020204030204" pitchFamily="34" charset="0"/>
                <a:cs typeface="Arial" panose="020B0604020202020204" pitchFamily="34" charset="0"/>
              </a:rPr>
              <a:t>, 1/(км</a:t>
            </a:r>
            <a:r>
              <a:rPr lang="ru-RU" altLang="ru-RU" sz="1200">
                <a:solidFill>
                  <a:srgbClr val="000000"/>
                </a:solidFill>
                <a:ea typeface="Calibri" panose="020F0502020204030204" pitchFamily="34" charset="0"/>
                <a:cs typeface="Arial" panose="020B0604020202020204" pitchFamily="34" charset="0"/>
              </a:rPr>
              <a:t>·</a:t>
            </a:r>
            <a:r>
              <a:rPr lang="ru-RU" altLang="ru-RU" sz="1200">
                <a:solidFill>
                  <a:srgbClr val="000000"/>
                </a:solidFill>
                <a:latin typeface="Arial" panose="020B0604020202020204" pitchFamily="34" charset="0"/>
                <a:ea typeface="Calibri" panose="020F0502020204030204" pitchFamily="34" charset="0"/>
                <a:cs typeface="Arial" panose="020B0604020202020204" pitchFamily="34" charset="0"/>
              </a:rPr>
              <a:t>год), для числа летальных исходов 10 ≤ </a:t>
            </a:r>
            <a:r>
              <a:rPr lang="ru-RU" altLang="ru-RU" sz="1200" i="1">
                <a:solidFill>
                  <a:srgbClr val="000000"/>
                </a:solidFill>
                <a:latin typeface="Arial" panose="020B0604020202020204" pitchFamily="34" charset="0"/>
                <a:ea typeface="Calibri" panose="020F0502020204030204" pitchFamily="34" charset="0"/>
                <a:cs typeface="Arial" panose="020B0604020202020204" pitchFamily="34" charset="0"/>
              </a:rPr>
              <a:t>N</a:t>
            </a:r>
            <a:r>
              <a:rPr lang="ru-RU" altLang="ru-RU" sz="1200">
                <a:solidFill>
                  <a:srgbClr val="000000"/>
                </a:solidFill>
                <a:latin typeface="Arial" panose="020B0604020202020204" pitchFamily="34" charset="0"/>
                <a:ea typeface="Calibri" panose="020F0502020204030204" pitchFamily="34" charset="0"/>
                <a:cs typeface="Arial" panose="020B0604020202020204" pitchFamily="34" charset="0"/>
              </a:rPr>
              <a:t> &lt; 1000;</a:t>
            </a:r>
            <a:endParaRPr lang="ru-RU" altLang="ru-RU" sz="800">
              <a:ea typeface="Calibri" panose="020F0502020204030204" pitchFamily="34" charset="0"/>
              <a:cs typeface="Arial" panose="020B0604020202020204" pitchFamily="34" charset="0"/>
            </a:endParaRPr>
          </a:p>
          <a:p>
            <a:pPr algn="ctr"/>
            <a:r>
              <a:rPr lang="ru-RU" altLang="ru-RU" sz="120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ru-RU" sz="1200" i="1">
                <a:solidFill>
                  <a:srgbClr val="000000"/>
                </a:solidFill>
                <a:latin typeface="Arial" panose="020B0604020202020204" pitchFamily="34" charset="0"/>
                <a:ea typeface="Calibri" panose="020F0502020204030204" pitchFamily="34" charset="0"/>
                <a:cs typeface="Arial" panose="020B0604020202020204" pitchFamily="34" charset="0"/>
              </a:rPr>
              <a:t>P</a:t>
            </a:r>
            <a:r>
              <a:rPr lang="ru-RU" altLang="ru-RU" sz="1200">
                <a:solidFill>
                  <a:srgbClr val="000000"/>
                </a:solidFill>
                <a:latin typeface="Arial" panose="020B0604020202020204" pitchFamily="34" charset="0"/>
                <a:ea typeface="Calibri" panose="020F0502020204030204" pitchFamily="34" charset="0"/>
                <a:cs typeface="Arial" panose="020B0604020202020204" pitchFamily="34" charset="0"/>
              </a:rPr>
              <a:t> = 10</a:t>
            </a:r>
            <a:r>
              <a:rPr lang="ru-RU" altLang="ru-RU" sz="1200" baseline="30000">
                <a:solidFill>
                  <a:srgbClr val="000000"/>
                </a:solidFill>
                <a:latin typeface="Arial" panose="020B0604020202020204" pitchFamily="34" charset="0"/>
                <a:ea typeface="Calibri" panose="020F0502020204030204" pitchFamily="34" charset="0"/>
                <a:cs typeface="Arial" panose="020B0604020202020204" pitchFamily="34" charset="0"/>
              </a:rPr>
              <a:t>-8</a:t>
            </a:r>
            <a:r>
              <a:rPr lang="ru-RU" altLang="ru-RU" sz="1200">
                <a:solidFill>
                  <a:srgbClr val="000000"/>
                </a:solidFill>
                <a:latin typeface="Arial" panose="020B0604020202020204" pitchFamily="34" charset="0"/>
                <a:ea typeface="Calibri" panose="020F0502020204030204" pitchFamily="34" charset="0"/>
                <a:cs typeface="Arial" panose="020B0604020202020204" pitchFamily="34" charset="0"/>
              </a:rPr>
              <a:t>, 1/(км</a:t>
            </a:r>
            <a:r>
              <a:rPr lang="ru-RU" altLang="ru-RU" sz="1200">
                <a:solidFill>
                  <a:srgbClr val="000000"/>
                </a:solidFill>
                <a:ea typeface="Calibri" panose="020F0502020204030204" pitchFamily="34" charset="0"/>
                <a:cs typeface="Arial" panose="020B0604020202020204" pitchFamily="34" charset="0"/>
              </a:rPr>
              <a:t>·</a:t>
            </a:r>
            <a:r>
              <a:rPr lang="ru-RU" altLang="ru-RU" sz="1200">
                <a:solidFill>
                  <a:srgbClr val="000000"/>
                </a:solidFill>
                <a:latin typeface="Arial" panose="020B0604020202020204" pitchFamily="34" charset="0"/>
                <a:ea typeface="Calibri" panose="020F0502020204030204" pitchFamily="34" charset="0"/>
                <a:cs typeface="Arial" panose="020B0604020202020204" pitchFamily="34" charset="0"/>
              </a:rPr>
              <a:t>год), для числа летальных исходов </a:t>
            </a:r>
            <a:r>
              <a:rPr lang="ru-RU" altLang="ru-RU" sz="1200" i="1">
                <a:solidFill>
                  <a:srgbClr val="000000"/>
                </a:solidFill>
                <a:latin typeface="Arial" panose="020B0604020202020204" pitchFamily="34" charset="0"/>
                <a:ea typeface="Calibri" panose="020F0502020204030204" pitchFamily="34" charset="0"/>
                <a:cs typeface="Arial" panose="020B0604020202020204" pitchFamily="34" charset="0"/>
              </a:rPr>
              <a:t>N</a:t>
            </a:r>
            <a:r>
              <a:rPr lang="ru-RU" altLang="ru-RU" sz="1200">
                <a:solidFill>
                  <a:srgbClr val="000000"/>
                </a:solidFill>
                <a:latin typeface="Arial" panose="020B0604020202020204" pitchFamily="34" charset="0"/>
                <a:ea typeface="Calibri" panose="020F0502020204030204" pitchFamily="34" charset="0"/>
                <a:cs typeface="Arial" panose="020B0604020202020204" pitchFamily="34" charset="0"/>
              </a:rPr>
              <a:t> ≥ 1000</a:t>
            </a:r>
            <a:endParaRPr lang="ru-RU" altLang="ru-RU">
              <a:ea typeface="Calibri" panose="020F0502020204030204" pitchFamily="34" charset="0"/>
              <a:cs typeface="Arial" panose="020B0604020202020204" pitchFamily="34" charset="0"/>
            </a:endParaRPr>
          </a:p>
        </p:txBody>
      </p:sp>
      <p:sp>
        <p:nvSpPr>
          <p:cNvPr id="24588" name="Прямоугольник 1"/>
          <p:cNvSpPr>
            <a:spLocks noChangeArrowheads="1"/>
          </p:cNvSpPr>
          <p:nvPr/>
        </p:nvSpPr>
        <p:spPr bwMode="auto">
          <a:xfrm>
            <a:off x="46038" y="4046538"/>
            <a:ext cx="58610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b="1">
                <a:latin typeface="Arial" panose="020B0604020202020204" pitchFamily="34" charset="0"/>
                <a:ea typeface="Calibri" panose="020F0502020204030204" pitchFamily="34" charset="0"/>
                <a:cs typeface="Calibri" panose="020F0502020204030204" pitchFamily="34" charset="0"/>
              </a:rPr>
              <a:t>Допустимый коллективный риск для жизни и здоровья участников дорожного движения при возникновении отдельных видов опасных событий в тоннеле</a:t>
            </a:r>
            <a:endParaRPr lang="ru-RU" altLang="ru-RU" sz="1400" b="1"/>
          </a:p>
        </p:txBody>
      </p:sp>
      <p:sp>
        <p:nvSpPr>
          <p:cNvPr id="3" name="Прямоугольник 2"/>
          <p:cNvSpPr/>
          <p:nvPr/>
        </p:nvSpPr>
        <p:spPr>
          <a:xfrm>
            <a:off x="368300" y="1819275"/>
            <a:ext cx="5538788" cy="2030413"/>
          </a:xfrm>
          <a:prstGeom prst="rect">
            <a:avLst/>
          </a:prstGeom>
        </p:spPr>
        <p:txBody>
          <a:bodyPr>
            <a:spAutoFit/>
          </a:bodyPr>
          <a:lstStyle/>
          <a:p>
            <a:pPr>
              <a:defRPr/>
            </a:pPr>
            <a:r>
              <a:rPr lang="ru-RU" altLang="ru-RU" sz="1400" b="1" dirty="0">
                <a:solidFill>
                  <a:srgbClr val="002060"/>
                </a:solidFill>
                <a:latin typeface="Arial" panose="020B0604020202020204" pitchFamily="34" charset="0"/>
                <a:cs typeface="Arial" panose="020B0604020202020204" pitchFamily="34" charset="0"/>
              </a:rPr>
              <a:t>Типовой перечень основных событий по ГОСТ Р 56521-2015 «Тоннели автомобильные. Требования безопасности»</a:t>
            </a:r>
            <a:r>
              <a:rPr lang="ru-RU" sz="1400" b="1" dirty="0">
                <a:solidFill>
                  <a:srgbClr val="002060"/>
                </a:solidFill>
                <a:latin typeface="Arial" panose="020B0604020202020204" pitchFamily="34" charset="0"/>
                <a:cs typeface="Arial" panose="020B0604020202020204" pitchFamily="34" charset="0"/>
              </a:rPr>
              <a:t>, которые могут повлиять на безопасность в тоннеле</a:t>
            </a:r>
            <a:r>
              <a:rPr lang="en-US" sz="1400" b="1" dirty="0">
                <a:solidFill>
                  <a:srgbClr val="002060"/>
                </a:solidFill>
                <a:latin typeface="Arial" panose="020B0604020202020204" pitchFamily="34" charset="0"/>
                <a:cs typeface="Arial" panose="020B0604020202020204" pitchFamily="34" charset="0"/>
              </a:rPr>
              <a:t>:</a:t>
            </a:r>
            <a:endParaRPr lang="ru-RU" sz="1400" b="1" dirty="0">
              <a:solidFill>
                <a:srgbClr val="002060"/>
              </a:solidFill>
              <a:latin typeface="Arial" panose="020B0604020202020204" pitchFamily="34" charset="0"/>
              <a:cs typeface="Arial" panose="020B0604020202020204" pitchFamily="34" charset="0"/>
            </a:endParaRPr>
          </a:p>
          <a:p>
            <a:pPr indent="442913">
              <a:defRPr/>
            </a:pPr>
            <a:r>
              <a:rPr lang="ru-RU" sz="1400" dirty="0">
                <a:latin typeface="Arial" panose="020B0604020202020204" pitchFamily="34" charset="0"/>
                <a:cs typeface="Arial" panose="020B0604020202020204" pitchFamily="34" charset="0"/>
              </a:rPr>
              <a:t>- происшествия, связанные с транспортными средствами</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indent="442913">
              <a:defRPr/>
            </a:pPr>
            <a:r>
              <a:rPr lang="ru-RU" sz="1400" dirty="0">
                <a:latin typeface="Arial" panose="020B0604020202020204" pitchFamily="34" charset="0"/>
                <a:cs typeface="Arial" panose="020B0604020202020204" pitchFamily="34" charset="0"/>
              </a:rPr>
              <a:t>- происшествия, не связанные с транспортными средствами</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indent="442913">
              <a:defRPr/>
            </a:pPr>
            <a:r>
              <a:rPr lang="ru-RU" sz="1400" dirty="0">
                <a:latin typeface="Arial" panose="020B0604020202020204" pitchFamily="34" charset="0"/>
                <a:cs typeface="Arial" panose="020B0604020202020204" pitchFamily="34" charset="0"/>
              </a:rPr>
              <a:t>- транспортные заторы и пробки</a:t>
            </a:r>
            <a:r>
              <a:rPr lang="en-US"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a:p>
            <a:pPr marL="442913">
              <a:defRPr/>
            </a:pPr>
            <a:r>
              <a:rPr lang="ru-RU" sz="1400" dirty="0">
                <a:latin typeface="Arial" panose="020B0604020202020204" pitchFamily="34" charset="0"/>
                <a:cs typeface="Arial" panose="020B0604020202020204" pitchFamily="34" charset="0"/>
              </a:rPr>
              <a:t>- перевозка грузов</a:t>
            </a:r>
            <a:r>
              <a:rPr lang="en-US" sz="1400" dirty="0">
                <a:latin typeface="Arial" panose="020B0604020202020204" pitchFamily="34" charset="0"/>
                <a:cs typeface="Arial" panose="020B0604020202020204" pitchFamily="34" charset="0"/>
              </a:rPr>
              <a:t>;</a:t>
            </a:r>
            <a:r>
              <a:rPr lang="ru-RU" sz="1400" dirty="0">
                <a:latin typeface="Arial" panose="020B0604020202020204" pitchFamily="34" charset="0"/>
                <a:cs typeface="Arial" panose="020B0604020202020204" pitchFamily="34" charset="0"/>
              </a:rPr>
              <a:t/>
            </a:r>
            <a:br>
              <a:rPr lang="ru-RU"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запланированные работы в тоннеле.</a:t>
            </a:r>
          </a:p>
        </p:txBody>
      </p:sp>
      <p:sp>
        <p:nvSpPr>
          <p:cNvPr id="24590" name="Прямоугольник 4"/>
          <p:cNvSpPr>
            <a:spLocks noChangeArrowheads="1"/>
          </p:cNvSpPr>
          <p:nvPr/>
        </p:nvSpPr>
        <p:spPr bwMode="auto">
          <a:xfrm>
            <a:off x="6142038" y="1811338"/>
            <a:ext cx="60499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b="1">
                <a:latin typeface="Arial" panose="020B0604020202020204" pitchFamily="34" charset="0"/>
                <a:ea typeface="Calibri" panose="020F0502020204030204" pitchFamily="34" charset="0"/>
                <a:cs typeface="Calibri" panose="020F0502020204030204" pitchFamily="34" charset="0"/>
              </a:rPr>
              <a:t>Функция распределения числа погибших в тоннеле, соответствующая критическому (неприемлемому) уровню суммарного коллективного риска</a:t>
            </a:r>
            <a:endParaRPr lang="ru-RU" altLang="ru-RU" sz="1400" b="1"/>
          </a:p>
        </p:txBody>
      </p:sp>
    </p:spTree>
    <p:extLst>
      <p:ext uri="{BB962C8B-B14F-4D97-AF65-F5344CB8AC3E}">
        <p14:creationId xmlns:p14="http://schemas.microsoft.com/office/powerpoint/2010/main" val="3488735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26628" name="Прямоугольник 5"/>
          <p:cNvSpPr>
            <a:spLocks noChangeArrowheads="1"/>
          </p:cNvSpPr>
          <p:nvPr/>
        </p:nvSpPr>
        <p:spPr bwMode="auto">
          <a:xfrm>
            <a:off x="474663" y="933450"/>
            <a:ext cx="1053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b="1">
                <a:solidFill>
                  <a:srgbClr val="E1561C"/>
                </a:solidFill>
                <a:latin typeface="Arial" panose="020B0604020202020204" pitchFamily="34" charset="0"/>
                <a:cs typeface="Arial" panose="020B0604020202020204" pitchFamily="34" charset="0"/>
              </a:rPr>
              <a:t>Оценка экологического риска</a:t>
            </a:r>
          </a:p>
        </p:txBody>
      </p:sp>
      <p:pic>
        <p:nvPicPr>
          <p:cNvPr id="266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Заголовок 2"/>
          <p:cNvSpPr>
            <a:spLocks noGrp="1"/>
          </p:cNvSpPr>
          <p:nvPr>
            <p:ph type="title"/>
          </p:nvPr>
        </p:nvSpPr>
        <p:spPr>
          <a:xfrm>
            <a:off x="334963" y="20638"/>
            <a:ext cx="9017000" cy="776287"/>
          </a:xfrm>
        </p:spPr>
        <p:txBody>
          <a:bodyPr/>
          <a:lstStyle/>
          <a:p>
            <a:pPr algn="l" eaLnBrk="1" hangingPunct="1"/>
            <a:r>
              <a:rPr lang="ru-RU" altLang="ru-RU" sz="1800" smtClean="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graphicFrame>
        <p:nvGraphicFramePr>
          <p:cNvPr id="2" name="Таблица 1"/>
          <p:cNvGraphicFramePr>
            <a:graphicFrameLocks noGrp="1"/>
          </p:cNvGraphicFramePr>
          <p:nvPr>
            <p:extLst>
              <p:ext uri="{D42A27DB-BD31-4B8C-83A1-F6EECF244321}">
                <p14:modId xmlns:p14="http://schemas.microsoft.com/office/powerpoint/2010/main" val="2763867245"/>
              </p:ext>
            </p:extLst>
          </p:nvPr>
        </p:nvGraphicFramePr>
        <p:xfrm>
          <a:off x="334963" y="4537075"/>
          <a:ext cx="6808787" cy="954087"/>
        </p:xfrm>
        <a:graphic>
          <a:graphicData uri="http://schemas.openxmlformats.org/drawingml/2006/table">
            <a:tbl>
              <a:tblPr firstRow="1" firstCol="1" bandRow="1" bandCol="1">
                <a:tableStyleId>{5C22544A-7EE6-4342-B048-85BDC9FD1C3A}</a:tableStyleId>
              </a:tblPr>
              <a:tblGrid>
                <a:gridCol w="3442524"/>
                <a:gridCol w="3366263"/>
              </a:tblGrid>
              <a:tr h="426717">
                <a:tc>
                  <a:txBody>
                    <a:bodyPr/>
                    <a:lstStyle/>
                    <a:p>
                      <a:pPr algn="ctr">
                        <a:spcAft>
                          <a:spcPts val="0"/>
                        </a:spcAft>
                      </a:pPr>
                      <a:r>
                        <a:rPr lang="ru-RU" sz="1400" dirty="0">
                          <a:effectLst/>
                        </a:rPr>
                        <a:t>Участок автомобильной дороги</a:t>
                      </a:r>
                      <a:endParaRPr lang="ru-RU" sz="1100" dirty="0">
                        <a:effectLst/>
                        <a:latin typeface="Calibri" panose="020F0502020204030204" pitchFamily="34" charset="0"/>
                        <a:ea typeface="Calibri" panose="020F0502020204030204" pitchFamily="34" charset="0"/>
                        <a:cs typeface="Calibri" panose="020F0502020204030204" pitchFamily="34" charset="0"/>
                      </a:endParaRPr>
                    </a:p>
                  </a:txBody>
                  <a:tcPr marL="68593" marR="68593" marT="0" marB="0" anchor="ctr"/>
                </a:tc>
                <a:tc>
                  <a:txBody>
                    <a:bodyPr/>
                    <a:lstStyle/>
                    <a:p>
                      <a:pPr algn="ctr">
                        <a:spcAft>
                          <a:spcPts val="0"/>
                        </a:spcAft>
                      </a:pPr>
                      <a:r>
                        <a:rPr lang="ru-RU" sz="1400" dirty="0">
                          <a:effectLst/>
                        </a:rPr>
                        <a:t>Количественная оценка, </a:t>
                      </a:r>
                      <a:r>
                        <a:rPr lang="ru-RU" sz="1400" dirty="0" smtClean="0">
                          <a:effectLst/>
                        </a:rPr>
                        <a:t>1/год,</a:t>
                      </a:r>
                      <a:r>
                        <a:rPr lang="ru-RU" sz="1400" baseline="0" dirty="0" smtClean="0">
                          <a:effectLst/>
                        </a:rPr>
                        <a:t> </a:t>
                      </a:r>
                      <a:r>
                        <a:rPr lang="ru-RU" sz="1400" dirty="0" smtClean="0">
                          <a:effectLst/>
                        </a:rPr>
                        <a:t>не </a:t>
                      </a:r>
                      <a:r>
                        <a:rPr lang="ru-RU" sz="1400" dirty="0">
                          <a:effectLst/>
                        </a:rPr>
                        <a:t>более</a:t>
                      </a:r>
                      <a:endParaRPr lang="ru-RU" sz="1100" dirty="0">
                        <a:effectLst/>
                        <a:latin typeface="Calibri" panose="020F0502020204030204" pitchFamily="34" charset="0"/>
                        <a:ea typeface="Calibri" panose="020F0502020204030204" pitchFamily="34" charset="0"/>
                        <a:cs typeface="Calibri" panose="020F0502020204030204" pitchFamily="34" charset="0"/>
                      </a:endParaRPr>
                    </a:p>
                  </a:txBody>
                  <a:tcPr marL="68593" marR="68593" marT="0" marB="0" anchor="ctr"/>
                </a:tc>
              </a:tr>
              <a:tr h="262098">
                <a:tc>
                  <a:txBody>
                    <a:bodyPr/>
                    <a:lstStyle/>
                    <a:p>
                      <a:pPr algn="ctr">
                        <a:spcAft>
                          <a:spcPts val="0"/>
                        </a:spcAft>
                      </a:pPr>
                      <a:r>
                        <a:rPr lang="ru-RU" sz="1400">
                          <a:effectLst/>
                        </a:rPr>
                        <a:t>Существующий</a:t>
                      </a:r>
                      <a:endParaRPr lang="ru-RU" sz="1100">
                        <a:effectLst/>
                        <a:latin typeface="Calibri" panose="020F0502020204030204" pitchFamily="34" charset="0"/>
                        <a:ea typeface="Calibri" panose="020F0502020204030204" pitchFamily="34" charset="0"/>
                        <a:cs typeface="Calibri" panose="020F0502020204030204" pitchFamily="34" charset="0"/>
                      </a:endParaRPr>
                    </a:p>
                  </a:txBody>
                  <a:tcPr marL="68593" marR="68593" marT="0" marB="0" anchor="ctr"/>
                </a:tc>
                <a:tc>
                  <a:txBody>
                    <a:bodyPr/>
                    <a:lstStyle/>
                    <a:p>
                      <a:pPr algn="ctr">
                        <a:spcAft>
                          <a:spcPts val="0"/>
                        </a:spcAft>
                      </a:pPr>
                      <a:r>
                        <a:rPr lang="ru-RU" sz="1400">
                          <a:effectLst/>
                        </a:rPr>
                        <a:t>10</a:t>
                      </a:r>
                      <a:r>
                        <a:rPr lang="ru-RU" sz="1400" baseline="30000">
                          <a:effectLst/>
                        </a:rPr>
                        <a:t>-5</a:t>
                      </a:r>
                      <a:endParaRPr lang="ru-RU" sz="1100">
                        <a:effectLst/>
                        <a:latin typeface="Calibri" panose="020F0502020204030204" pitchFamily="34" charset="0"/>
                        <a:ea typeface="Calibri" panose="020F0502020204030204" pitchFamily="34" charset="0"/>
                        <a:cs typeface="Calibri" panose="020F0502020204030204" pitchFamily="34" charset="0"/>
                      </a:endParaRPr>
                    </a:p>
                  </a:txBody>
                  <a:tcPr marL="68593" marR="68593" marT="0" marB="0" anchor="ctr"/>
                </a:tc>
              </a:tr>
              <a:tr h="265272">
                <a:tc>
                  <a:txBody>
                    <a:bodyPr/>
                    <a:lstStyle/>
                    <a:p>
                      <a:pPr algn="ctr">
                        <a:spcAft>
                          <a:spcPts val="0"/>
                        </a:spcAft>
                      </a:pPr>
                      <a:r>
                        <a:rPr lang="ru-RU" sz="1400" dirty="0">
                          <a:effectLst/>
                        </a:rPr>
                        <a:t>Новое строительство</a:t>
                      </a:r>
                      <a:endParaRPr lang="ru-RU" sz="1100" dirty="0">
                        <a:effectLst/>
                        <a:latin typeface="Calibri" panose="020F0502020204030204" pitchFamily="34" charset="0"/>
                        <a:ea typeface="Calibri" panose="020F0502020204030204" pitchFamily="34" charset="0"/>
                        <a:cs typeface="Calibri" panose="020F0502020204030204" pitchFamily="34" charset="0"/>
                      </a:endParaRPr>
                    </a:p>
                  </a:txBody>
                  <a:tcPr marL="68593" marR="68593" marT="0" marB="0" anchor="ctr"/>
                </a:tc>
                <a:tc>
                  <a:txBody>
                    <a:bodyPr/>
                    <a:lstStyle/>
                    <a:p>
                      <a:pPr algn="ctr">
                        <a:spcAft>
                          <a:spcPts val="0"/>
                        </a:spcAft>
                      </a:pPr>
                      <a:r>
                        <a:rPr lang="ru-RU" sz="1400" dirty="0">
                          <a:effectLst/>
                        </a:rPr>
                        <a:t>10</a:t>
                      </a:r>
                      <a:r>
                        <a:rPr lang="ru-RU" sz="1400" baseline="30000" dirty="0">
                          <a:effectLst/>
                        </a:rPr>
                        <a:t>-6</a:t>
                      </a:r>
                      <a:endParaRPr lang="ru-RU" sz="1100" dirty="0">
                        <a:effectLst/>
                        <a:latin typeface="Calibri" panose="020F0502020204030204" pitchFamily="34" charset="0"/>
                        <a:ea typeface="Calibri" panose="020F0502020204030204" pitchFamily="34" charset="0"/>
                        <a:cs typeface="Calibri" panose="020F0502020204030204" pitchFamily="34" charset="0"/>
                      </a:endParaRPr>
                    </a:p>
                  </a:txBody>
                  <a:tcPr marL="68593" marR="68593" marT="0" marB="0" anchor="ctr"/>
                </a:tc>
              </a:tr>
            </a:tbl>
          </a:graphicData>
        </a:graphic>
      </p:graphicFrame>
      <p:sp>
        <p:nvSpPr>
          <p:cNvPr id="26645" name="Прямоугольник 10"/>
          <p:cNvSpPr>
            <a:spLocks noChangeArrowheads="1"/>
          </p:cNvSpPr>
          <p:nvPr/>
        </p:nvSpPr>
        <p:spPr bwMode="auto">
          <a:xfrm>
            <a:off x="200025" y="1493838"/>
            <a:ext cx="69437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4000"/>
              </a:lnSpc>
              <a:spcBef>
                <a:spcPts val="600"/>
              </a:spcBef>
            </a:pPr>
            <a:r>
              <a:rPr lang="ru-RU" altLang="ru-RU" sz="1400" b="1" dirty="0">
                <a:solidFill>
                  <a:srgbClr val="002060"/>
                </a:solidFill>
                <a:latin typeface="Arial" panose="020B0604020202020204" pitchFamily="34" charset="0"/>
                <a:cs typeface="Arial" panose="020B0604020202020204" pitchFamily="34" charset="0"/>
              </a:rPr>
              <a:t>Типовой перечень опасных событий приведен в</a:t>
            </a:r>
            <a:r>
              <a:rPr lang="en-US" altLang="ru-RU" sz="1400" b="1" dirty="0">
                <a:solidFill>
                  <a:srgbClr val="002060"/>
                </a:solidFill>
                <a:latin typeface="Arial" panose="020B0604020202020204" pitchFamily="34" charset="0"/>
                <a:cs typeface="Arial" panose="020B0604020202020204" pitchFamily="34" charset="0"/>
              </a:rPr>
              <a:t>:</a:t>
            </a:r>
            <a:endParaRPr lang="ru-RU" altLang="ru-RU" sz="1400" b="1" dirty="0">
              <a:solidFill>
                <a:srgbClr val="002060"/>
              </a:solidFill>
              <a:latin typeface="Arial" panose="020B0604020202020204" pitchFamily="34" charset="0"/>
              <a:cs typeface="Arial" panose="020B0604020202020204" pitchFamily="34" charset="0"/>
            </a:endParaRPr>
          </a:p>
          <a:p>
            <a:pPr algn="just">
              <a:lnSpc>
                <a:spcPct val="114000"/>
              </a:lnSpc>
              <a:spcBef>
                <a:spcPts val="600"/>
              </a:spcBef>
            </a:pPr>
            <a:r>
              <a:rPr lang="ru-RU" altLang="ru-RU" sz="1400" b="1" dirty="0">
                <a:solidFill>
                  <a:srgbClr val="E1561C"/>
                </a:solidFill>
                <a:latin typeface="Arial" panose="020B0604020202020204" pitchFamily="34" charset="0"/>
                <a:cs typeface="Arial" panose="020B0604020202020204" pitchFamily="34" charset="0"/>
              </a:rPr>
              <a:t>- загрязнение окружающей среды</a:t>
            </a:r>
            <a:r>
              <a:rPr lang="ru-RU" altLang="ru-RU" sz="1400" b="1" dirty="0">
                <a:solidFill>
                  <a:srgbClr val="002060"/>
                </a:solidFill>
                <a:latin typeface="Arial" panose="020B0604020202020204" pitchFamily="34" charset="0"/>
                <a:cs typeface="Arial" panose="020B0604020202020204" pitchFamily="34" charset="0"/>
              </a:rPr>
              <a:t> </a:t>
            </a:r>
            <a:r>
              <a:rPr lang="ru-RU" altLang="ru-RU" sz="1400" b="1" dirty="0">
                <a:latin typeface="Arial" panose="020B0604020202020204" pitchFamily="34" charset="0"/>
                <a:cs typeface="Arial" panose="020B0604020202020204" pitchFamily="34" charset="0"/>
              </a:rPr>
              <a:t>– ОДН 218.5.016.2002 «Показатели и нормы экологической безопасности автомобильной дороги»</a:t>
            </a:r>
            <a:r>
              <a:rPr lang="en-US" altLang="ru-RU" sz="1400" b="1" dirty="0">
                <a:latin typeface="Arial" panose="020B0604020202020204" pitchFamily="34" charset="0"/>
                <a:cs typeface="Arial" panose="020B0604020202020204" pitchFamily="34" charset="0"/>
              </a:rPr>
              <a:t>;</a:t>
            </a:r>
            <a:endParaRPr lang="ru-RU" altLang="ru-RU" sz="1400" b="1" dirty="0">
              <a:latin typeface="Arial" panose="020B0604020202020204" pitchFamily="34" charset="0"/>
              <a:cs typeface="Arial" panose="020B0604020202020204" pitchFamily="34" charset="0"/>
            </a:endParaRPr>
          </a:p>
          <a:p>
            <a:pPr algn="just">
              <a:lnSpc>
                <a:spcPct val="114000"/>
              </a:lnSpc>
              <a:spcBef>
                <a:spcPts val="600"/>
              </a:spcBef>
            </a:pPr>
            <a:r>
              <a:rPr lang="ru-RU" altLang="ru-RU" sz="1400" b="1" dirty="0">
                <a:solidFill>
                  <a:srgbClr val="E1561C"/>
                </a:solidFill>
                <a:latin typeface="Arial" panose="020B0604020202020204" pitchFamily="34" charset="0"/>
                <a:cs typeface="Arial" panose="020B0604020202020204" pitchFamily="34" charset="0"/>
              </a:rPr>
              <a:t>- чрезвычайные ситуации природного характера</a:t>
            </a:r>
            <a:r>
              <a:rPr lang="ru-RU" altLang="ru-RU" sz="1400" b="1" dirty="0">
                <a:solidFill>
                  <a:srgbClr val="002060"/>
                </a:solidFill>
                <a:latin typeface="Arial" panose="020B0604020202020204" pitchFamily="34" charset="0"/>
                <a:cs typeface="Arial" panose="020B0604020202020204" pitchFamily="34" charset="0"/>
              </a:rPr>
              <a:t> </a:t>
            </a:r>
            <a:r>
              <a:rPr lang="ru-RU" altLang="ru-RU" sz="1400" b="1" dirty="0">
                <a:latin typeface="Arial" panose="020B0604020202020204" pitchFamily="34" charset="0"/>
                <a:cs typeface="Arial" panose="020B0604020202020204" pitchFamily="34" charset="0"/>
              </a:rPr>
              <a:t>– ГОСТ 22.0.06-97/ГОСТ Р 22.0.06-95 «Безопасность в чрезвычайных ситуациях. Источники природных чрезвычайных ситуаций. Поражающие факторы. Номенклатура параметров поражающих воздействий».</a:t>
            </a:r>
          </a:p>
        </p:txBody>
      </p:sp>
      <p:sp>
        <p:nvSpPr>
          <p:cNvPr id="26646" name="Прямоугольник 2"/>
          <p:cNvSpPr>
            <a:spLocks noChangeArrowheads="1"/>
          </p:cNvSpPr>
          <p:nvPr/>
        </p:nvSpPr>
        <p:spPr bwMode="auto">
          <a:xfrm>
            <a:off x="542925" y="3897313"/>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b="1">
                <a:solidFill>
                  <a:srgbClr val="002060"/>
                </a:solidFill>
                <a:latin typeface="Arial" panose="020B0604020202020204" pitchFamily="34" charset="0"/>
                <a:ea typeface="Calibri" panose="020F0502020204030204" pitchFamily="34" charset="0"/>
                <a:cs typeface="Calibri" panose="020F0502020204030204" pitchFamily="34" charset="0"/>
              </a:rPr>
              <a:t>Допустимый индивидуальный риск для жизни и здоровья людей при возникновении опасных природных явлений</a:t>
            </a:r>
            <a:endParaRPr lang="ru-RU" altLang="ru-RU" sz="1400" b="1">
              <a:solidFill>
                <a:srgbClr val="002060"/>
              </a:solidFill>
            </a:endParaRPr>
          </a:p>
        </p:txBody>
      </p:sp>
      <p:pic>
        <p:nvPicPr>
          <p:cNvPr id="26647" name="Picture 26" descr="ÐÐ°ÑÑÐ¸Ð½ÐºÐ¸ Ð¿Ð¾ Ð·Ð°Ð¿ÑÐ¾ÑÑ ÑÐºÐ¾Ð»Ð¾Ð³Ð¸Ñ Ð´Ð¾ÑÐ¾Ð³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188" y="1473200"/>
            <a:ext cx="424497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28" descr="ÐÐ¾ÑÐ¾Ð¶ÐµÐµ Ð¸Ð·Ð¾Ð±ÑÐ°Ð¶ÐµÐ½Ð¸Ð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9188" y="4241800"/>
            <a:ext cx="4244975"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918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1126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163" y="180975"/>
            <a:ext cx="20050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Прямоугольник 2"/>
          <p:cNvSpPr>
            <a:spLocks noChangeArrowheads="1"/>
          </p:cNvSpPr>
          <p:nvPr/>
        </p:nvSpPr>
        <p:spPr bwMode="auto">
          <a:xfrm>
            <a:off x="4333875" y="2271713"/>
            <a:ext cx="7581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endParaRPr lang="ru-RU" altLang="ru-RU" sz="1600" b="1"/>
          </a:p>
        </p:txBody>
      </p:sp>
      <p:graphicFrame>
        <p:nvGraphicFramePr>
          <p:cNvPr id="17" name="Диаграмма 16"/>
          <p:cNvGraphicFramePr>
            <a:graphicFrameLocks/>
          </p:cNvGraphicFramePr>
          <p:nvPr>
            <p:extLst>
              <p:ext uri="{D42A27DB-BD31-4B8C-83A1-F6EECF244321}">
                <p14:modId xmlns:p14="http://schemas.microsoft.com/office/powerpoint/2010/main" val="1991570398"/>
              </p:ext>
            </p:extLst>
          </p:nvPr>
        </p:nvGraphicFramePr>
        <p:xfrm>
          <a:off x="432585" y="1331488"/>
          <a:ext cx="10911407" cy="5439887"/>
        </p:xfrm>
        <a:graphic>
          <a:graphicData uri="http://schemas.openxmlformats.org/drawingml/2006/chart">
            <c:chart xmlns:c="http://schemas.openxmlformats.org/drawingml/2006/chart" xmlns:r="http://schemas.openxmlformats.org/officeDocument/2006/relationships" r:id="rId4"/>
          </a:graphicData>
        </a:graphic>
      </p:graphicFrame>
      <p:pic>
        <p:nvPicPr>
          <p:cNvPr id="1127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2313" y="114300"/>
            <a:ext cx="243681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Заголовок 2"/>
          <p:cNvSpPr>
            <a:spLocks noGrp="1"/>
          </p:cNvSpPr>
          <p:nvPr>
            <p:ph type="title"/>
          </p:nvPr>
        </p:nvSpPr>
        <p:spPr>
          <a:xfrm>
            <a:off x="334963" y="20638"/>
            <a:ext cx="9017000" cy="776287"/>
          </a:xfrm>
        </p:spPr>
        <p:txBody>
          <a:bodyPr/>
          <a:lstStyle/>
          <a:p>
            <a:pPr algn="l" eaLnBrk="1" hangingPunct="1"/>
            <a:r>
              <a:rPr lang="ru-RU" altLang="ru-RU" sz="1800" smtClean="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sp>
        <p:nvSpPr>
          <p:cNvPr id="11" name="Прямоугольник 5"/>
          <p:cNvSpPr>
            <a:spLocks noChangeArrowheads="1"/>
          </p:cNvSpPr>
          <p:nvPr/>
        </p:nvSpPr>
        <p:spPr bwMode="auto">
          <a:xfrm>
            <a:off x="1783532" y="915344"/>
            <a:ext cx="93974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b="1" dirty="0" smtClean="0">
                <a:solidFill>
                  <a:srgbClr val="E1561C"/>
                </a:solidFill>
                <a:latin typeface="Arial" panose="020B0604020202020204" pitchFamily="34" charset="0"/>
              </a:rPr>
              <a:t>Возможность применения оценки риска для предлагаемых в настоящее время инновационных технологий</a:t>
            </a:r>
            <a:endParaRPr lang="ru-RU" altLang="ru-RU" b="1" dirty="0">
              <a:solidFill>
                <a:srgbClr val="E1561C"/>
              </a:solidFill>
              <a:latin typeface="Arial" panose="020B0604020202020204" pitchFamily="34" charset="0"/>
            </a:endParaRPr>
          </a:p>
        </p:txBody>
      </p:sp>
      <p:sp>
        <p:nvSpPr>
          <p:cNvPr id="9"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spTree>
    <p:extLst>
      <p:ext uri="{BB962C8B-B14F-4D97-AF65-F5344CB8AC3E}">
        <p14:creationId xmlns:p14="http://schemas.microsoft.com/office/powerpoint/2010/main" val="4009269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25604" name="Прямоугольник 5"/>
          <p:cNvSpPr>
            <a:spLocks noChangeArrowheads="1"/>
          </p:cNvSpPr>
          <p:nvPr/>
        </p:nvSpPr>
        <p:spPr bwMode="auto">
          <a:xfrm>
            <a:off x="484188" y="884238"/>
            <a:ext cx="11368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b="1" dirty="0">
                <a:solidFill>
                  <a:srgbClr val="E1561C"/>
                </a:solidFill>
                <a:latin typeface="Arial" panose="020B0604020202020204" pitchFamily="34" charset="0"/>
                <a:cs typeface="Arial" panose="020B0604020202020204" pitchFamily="34" charset="0"/>
              </a:rPr>
              <a:t>Оценка риска при проектировании искусственных сооружений</a:t>
            </a:r>
          </a:p>
        </p:txBody>
      </p:sp>
      <p:pic>
        <p:nvPicPr>
          <p:cNvPr id="256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Заголовок 2"/>
          <p:cNvSpPr>
            <a:spLocks noGrp="1"/>
          </p:cNvSpPr>
          <p:nvPr>
            <p:ph type="title"/>
          </p:nvPr>
        </p:nvSpPr>
        <p:spPr>
          <a:xfrm>
            <a:off x="334963" y="20638"/>
            <a:ext cx="9017000" cy="776287"/>
          </a:xfrm>
        </p:spPr>
        <p:txBody>
          <a:bodyPr/>
          <a:lstStyle/>
          <a:p>
            <a:pPr algn="l" eaLnBrk="1" hangingPunct="1"/>
            <a:r>
              <a:rPr lang="ru-RU" altLang="ru-RU" sz="1800" dirty="0" smtClean="0">
                <a:solidFill>
                  <a:srgbClr val="595959"/>
                </a:solidFill>
                <a:latin typeface="Tahoma" panose="020B0604030504040204" pitchFamily="34" charset="0"/>
                <a:cs typeface="Tahoma" panose="020B0604030504040204" pitchFamily="34" charset="0"/>
              </a:rPr>
              <a:t>Примеры оценки риска объектов дорожного хозяйства</a:t>
            </a:r>
          </a:p>
        </p:txBody>
      </p:sp>
      <p:sp>
        <p:nvSpPr>
          <p:cNvPr id="25607" name="Прямоугольник 5"/>
          <p:cNvSpPr>
            <a:spLocks noChangeArrowheads="1"/>
          </p:cNvSpPr>
          <p:nvPr/>
        </p:nvSpPr>
        <p:spPr bwMode="auto">
          <a:xfrm>
            <a:off x="4413250" y="1341438"/>
            <a:ext cx="2676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b="1">
                <a:solidFill>
                  <a:srgbClr val="002060"/>
                </a:solidFill>
                <a:latin typeface="Arial" panose="020B0604020202020204" pitchFamily="34" charset="0"/>
                <a:cs typeface="Arial" panose="020B0604020202020204" pitchFamily="34" charset="0"/>
              </a:rPr>
              <a:t>Тоннели (опыт Евросоюза)</a:t>
            </a:r>
          </a:p>
        </p:txBody>
      </p:sp>
      <p:sp>
        <p:nvSpPr>
          <p:cNvPr id="25608" name="Rectangle 9"/>
          <p:cNvSpPr>
            <a:spLocks noChangeArrowheads="1"/>
          </p:cNvSpPr>
          <p:nvPr/>
        </p:nvSpPr>
        <p:spPr bwMode="auto">
          <a:xfrm>
            <a:off x="1792288" y="365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ru-RU" altLang="ru-RU"/>
          </a:p>
        </p:txBody>
      </p:sp>
      <p:pic>
        <p:nvPicPr>
          <p:cNvPr id="25609" name="Рисунок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963" y="1682750"/>
            <a:ext cx="56959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57163" y="3954463"/>
            <a:ext cx="6181725" cy="2620962"/>
          </a:xfrm>
          <a:prstGeom prst="rect">
            <a:avLst/>
          </a:prstGeom>
        </p:spPr>
        <p:txBody>
          <a:bodyPr>
            <a:spAutoFit/>
          </a:bodyPr>
          <a:lstStyle/>
          <a:p>
            <a:pPr algn="ctr">
              <a:spcAft>
                <a:spcPts val="0"/>
              </a:spcAft>
              <a:defRPr/>
            </a:pPr>
            <a:r>
              <a:rPr lang="ru-RU" sz="1200" b="1" dirty="0">
                <a:latin typeface="+mn-lt"/>
                <a:ea typeface="Calibri" panose="020F0502020204030204" pitchFamily="34" charset="0"/>
                <a:cs typeface="Times New Roman" panose="02020603050405020304" pitchFamily="18" charset="0"/>
              </a:rPr>
              <a:t>Дерево опасных событий, связанных с распространением продуктов горения, при пожаре в тоннеле (продольная схема противодымной вентиляции с применением струйных вентиляторов)</a:t>
            </a:r>
          </a:p>
          <a:p>
            <a:pPr algn="just">
              <a:lnSpc>
                <a:spcPts val="1100"/>
              </a:lnSpc>
              <a:spcAft>
                <a:spcPts val="0"/>
              </a:spcAft>
              <a:defRPr/>
            </a:pPr>
            <a:r>
              <a:rPr lang="en-US" sz="900" i="1" dirty="0">
                <a:latin typeface="+mn-lt"/>
                <a:ea typeface="Calibri" panose="020F0502020204030204" pitchFamily="34" charset="0"/>
                <a:cs typeface="Times New Roman" panose="02020603050405020304" pitchFamily="18" charset="0"/>
              </a:rPr>
              <a:t>A</a:t>
            </a:r>
            <a:r>
              <a:rPr lang="ru-RU" sz="900" i="1" dirty="0">
                <a:latin typeface="+mn-lt"/>
                <a:ea typeface="Calibri" panose="020F0502020204030204" pitchFamily="34" charset="0"/>
                <a:cs typeface="Times New Roman" panose="02020603050405020304" pitchFamily="18" charset="0"/>
              </a:rPr>
              <a:t> – распространение продуктов горения в тоннеле при пожаре; </a:t>
            </a:r>
            <a:r>
              <a:rPr lang="en-US" sz="900" i="1" dirty="0">
                <a:latin typeface="+mn-lt"/>
                <a:ea typeface="Calibri" panose="020F0502020204030204" pitchFamily="34" charset="0"/>
                <a:cs typeface="Times New Roman" panose="02020603050405020304" pitchFamily="18" charset="0"/>
              </a:rPr>
              <a:t>B</a:t>
            </a:r>
            <a:r>
              <a:rPr lang="ru-RU" sz="900" i="1" dirty="0">
                <a:latin typeface="+mn-lt"/>
                <a:ea typeface="Calibri" panose="020F0502020204030204" pitchFamily="34" charset="0"/>
                <a:cs typeface="Times New Roman" panose="02020603050405020304" pitchFamily="18" charset="0"/>
              </a:rPr>
              <a:t>1 – распространение продуктов горения вследствие некорректной эксплуатации и нарушения работоспособности систем сигнализации; </a:t>
            </a:r>
            <a:r>
              <a:rPr lang="en-US" sz="900" i="1" dirty="0">
                <a:latin typeface="+mn-lt"/>
                <a:ea typeface="Calibri" panose="020F0502020204030204" pitchFamily="34" charset="0"/>
                <a:cs typeface="Times New Roman" panose="02020603050405020304" pitchFamily="18" charset="0"/>
              </a:rPr>
              <a:t>B</a:t>
            </a:r>
            <a:r>
              <a:rPr lang="ru-RU" sz="900" i="1" dirty="0">
                <a:latin typeface="+mn-lt"/>
                <a:ea typeface="Calibri" panose="020F0502020204030204" pitchFamily="34" charset="0"/>
                <a:cs typeface="Times New Roman" panose="02020603050405020304" pitchFamily="18" charset="0"/>
              </a:rPr>
              <a:t>2 – распространение продуктов горения в транспортных зонах; </a:t>
            </a:r>
            <a:r>
              <a:rPr lang="en-US" sz="900" i="1" dirty="0">
                <a:latin typeface="+mn-lt"/>
                <a:ea typeface="Calibri" panose="020F0502020204030204" pitchFamily="34" charset="0"/>
                <a:cs typeface="Times New Roman" panose="02020603050405020304" pitchFamily="18" charset="0"/>
              </a:rPr>
              <a:t>B</a:t>
            </a:r>
            <a:r>
              <a:rPr lang="ru-RU" sz="900" i="1" dirty="0">
                <a:latin typeface="+mn-lt"/>
                <a:ea typeface="Calibri" panose="020F0502020204030204" pitchFamily="34" charset="0"/>
                <a:cs typeface="Times New Roman" panose="02020603050405020304" pitchFamily="18" charset="0"/>
              </a:rPr>
              <a:t>3 – распространение продуктов горения на путях эвакуации; </a:t>
            </a:r>
            <a:r>
              <a:rPr lang="en-US" sz="900" i="1" dirty="0">
                <a:latin typeface="+mn-lt"/>
                <a:ea typeface="Calibri" panose="020F0502020204030204" pitchFamily="34" charset="0"/>
                <a:cs typeface="Times New Roman" panose="02020603050405020304" pitchFamily="18" charset="0"/>
              </a:rPr>
              <a:t>C</a:t>
            </a:r>
            <a:r>
              <a:rPr lang="ru-RU" sz="900" i="1" dirty="0">
                <a:latin typeface="+mn-lt"/>
                <a:ea typeface="Calibri" panose="020F0502020204030204" pitchFamily="34" charset="0"/>
                <a:cs typeface="Times New Roman" panose="02020603050405020304" pitchFamily="18" charset="0"/>
              </a:rPr>
              <a:t>1 – некорректная реакция оператора/ненадлежащее время реакции оператора в диспетчерской эксплуатирующей организации; </a:t>
            </a:r>
            <a:r>
              <a:rPr lang="en-US" sz="900" i="1" dirty="0">
                <a:latin typeface="+mn-lt"/>
                <a:ea typeface="Calibri" panose="020F0502020204030204" pitchFamily="34" charset="0"/>
                <a:cs typeface="Times New Roman" panose="02020603050405020304" pitchFamily="18" charset="0"/>
              </a:rPr>
              <a:t>C</a:t>
            </a:r>
            <a:r>
              <a:rPr lang="ru-RU" sz="900" i="1" dirty="0">
                <a:latin typeface="+mn-lt"/>
                <a:ea typeface="Calibri" panose="020F0502020204030204" pitchFamily="34" charset="0"/>
                <a:cs typeface="Times New Roman" panose="02020603050405020304" pitchFamily="18" charset="0"/>
              </a:rPr>
              <a:t>2 – отказ оборудования автоматической системы пожарной сигнализации; </a:t>
            </a:r>
            <a:r>
              <a:rPr lang="en-US" sz="900" i="1" dirty="0">
                <a:latin typeface="+mn-lt"/>
                <a:ea typeface="Calibri" panose="020F0502020204030204" pitchFamily="34" charset="0"/>
                <a:cs typeface="Times New Roman" panose="02020603050405020304" pitchFamily="18" charset="0"/>
              </a:rPr>
              <a:t>C</a:t>
            </a:r>
            <a:r>
              <a:rPr lang="ru-RU" sz="900" i="1" dirty="0">
                <a:latin typeface="+mn-lt"/>
                <a:ea typeface="Calibri" panose="020F0502020204030204" pitchFamily="34" charset="0"/>
                <a:cs typeface="Times New Roman" panose="02020603050405020304" pitchFamily="18" charset="0"/>
              </a:rPr>
              <a:t>3 – полное перекрытие тоннеля; </a:t>
            </a:r>
            <a:r>
              <a:rPr lang="en-US" sz="900" i="1" dirty="0">
                <a:latin typeface="+mn-lt"/>
                <a:ea typeface="Calibri" panose="020F0502020204030204" pitchFamily="34" charset="0"/>
                <a:cs typeface="Times New Roman" panose="02020603050405020304" pitchFamily="18" charset="0"/>
              </a:rPr>
              <a:t>C</a:t>
            </a:r>
            <a:r>
              <a:rPr lang="ru-RU" sz="900" i="1" dirty="0">
                <a:latin typeface="+mn-lt"/>
                <a:ea typeface="Calibri" panose="020F0502020204030204" pitchFamily="34" charset="0"/>
                <a:cs typeface="Times New Roman" panose="02020603050405020304" pitchFamily="18" charset="0"/>
              </a:rPr>
              <a:t>4 – перекрытие эвакуационных выходов; </a:t>
            </a:r>
            <a:r>
              <a:rPr lang="en-US" sz="900" i="1" dirty="0">
                <a:latin typeface="+mn-lt"/>
                <a:ea typeface="Calibri" panose="020F0502020204030204" pitchFamily="34" charset="0"/>
                <a:cs typeface="Times New Roman" panose="02020603050405020304" pitchFamily="18" charset="0"/>
              </a:rPr>
              <a:t>D</a:t>
            </a:r>
            <a:r>
              <a:rPr lang="ru-RU" sz="900" i="1" dirty="0">
                <a:latin typeface="+mn-lt"/>
                <a:ea typeface="Calibri" panose="020F0502020204030204" pitchFamily="34" charset="0"/>
                <a:cs typeface="Times New Roman" panose="02020603050405020304" pitchFamily="18" charset="0"/>
              </a:rPr>
              <a:t>1 – отказ устройств вывода сигнала в диспетчерской эксплуатирующей организации; </a:t>
            </a:r>
            <a:r>
              <a:rPr lang="en-US" sz="900" i="1" dirty="0">
                <a:latin typeface="+mn-lt"/>
                <a:ea typeface="Calibri" panose="020F0502020204030204" pitchFamily="34" charset="0"/>
                <a:cs typeface="Times New Roman" panose="02020603050405020304" pitchFamily="18" charset="0"/>
              </a:rPr>
              <a:t>D</a:t>
            </a:r>
            <a:r>
              <a:rPr lang="ru-RU" sz="900" i="1" dirty="0">
                <a:latin typeface="+mn-lt"/>
                <a:ea typeface="Calibri" panose="020F0502020204030204" pitchFamily="34" charset="0"/>
                <a:cs typeface="Times New Roman" panose="02020603050405020304" pitchFamily="18" charset="0"/>
              </a:rPr>
              <a:t>2 – полное или частичное нарушение работоспособности системы противодымной вентиляции, устроенной по продольной схеме; </a:t>
            </a:r>
            <a:r>
              <a:rPr lang="en-US" sz="900" i="1" dirty="0">
                <a:latin typeface="+mn-lt"/>
                <a:ea typeface="Calibri" panose="020F0502020204030204" pitchFamily="34" charset="0"/>
                <a:cs typeface="Times New Roman" panose="02020603050405020304" pitchFamily="18" charset="0"/>
              </a:rPr>
              <a:t>D</a:t>
            </a:r>
            <a:r>
              <a:rPr lang="ru-RU" sz="900" i="1" dirty="0">
                <a:latin typeface="+mn-lt"/>
                <a:ea typeface="Calibri" panose="020F0502020204030204" pitchFamily="34" charset="0"/>
                <a:cs typeface="Times New Roman" panose="02020603050405020304" pitchFamily="18" charset="0"/>
              </a:rPr>
              <a:t>3 – полное или частичное нарушение работоспособности системы общеобменной вентиляции;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1 – ошибка оператора эксплуатирующей организации;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2 – отказ монитора оператора;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3 – отказ сетевого оборудования;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4 – отказ средств связи (телефонных аппаратов), установленных в тоннеле;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5 – отказ детектора тепла;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6 – отказ детектора дыма;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7 – отказ видеодетектора;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8 – отказ автоматической системы контроля;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9 – механический отказ вентилятора;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10 – критическое распространение пламени;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11 – некорректные действия персонала эксплуатирующей организации;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12 – нарушение работоспособности портала тоннеля; </a:t>
            </a:r>
            <a:r>
              <a:rPr lang="en-US" sz="900" i="1" dirty="0">
                <a:latin typeface="+mn-lt"/>
                <a:ea typeface="Calibri" panose="020F0502020204030204" pitchFamily="34" charset="0"/>
                <a:cs typeface="Times New Roman" panose="02020603050405020304" pitchFamily="18" charset="0"/>
              </a:rPr>
              <a:t>Z</a:t>
            </a:r>
            <a:r>
              <a:rPr lang="ru-RU" sz="900" i="1" dirty="0">
                <a:latin typeface="+mn-lt"/>
                <a:ea typeface="Calibri" panose="020F0502020204030204" pitchFamily="34" charset="0"/>
                <a:cs typeface="Times New Roman" panose="02020603050405020304" pitchFamily="18" charset="0"/>
              </a:rPr>
              <a:t>13 – нарушение работоспособности стен, в том числе несущих, в зонах тоннеля</a:t>
            </a:r>
            <a:endParaRPr lang="ru-RU" sz="900" dirty="0">
              <a:latin typeface="+mn-lt"/>
              <a:ea typeface="Calibri" panose="020F0502020204030204" pitchFamily="34" charset="0"/>
              <a:cs typeface="Times New Roman" panose="02020603050405020304" pitchFamily="18" charset="0"/>
            </a:endParaRPr>
          </a:p>
        </p:txBody>
      </p:sp>
      <p:pic>
        <p:nvPicPr>
          <p:cNvPr id="25611" name="Рисунок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1616075"/>
            <a:ext cx="5783263"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6338888" y="4135438"/>
            <a:ext cx="5689600" cy="2338387"/>
          </a:xfrm>
          <a:prstGeom prst="rect">
            <a:avLst/>
          </a:prstGeom>
        </p:spPr>
        <p:txBody>
          <a:bodyPr>
            <a:spAutoFit/>
          </a:bodyPr>
          <a:lstStyle/>
          <a:p>
            <a:pPr algn="ctr">
              <a:spcAft>
                <a:spcPts val="0"/>
              </a:spcAft>
              <a:defRPr/>
            </a:pPr>
            <a:r>
              <a:rPr lang="ru-RU" sz="1200" b="1" dirty="0">
                <a:latin typeface="+mn-lt"/>
                <a:ea typeface="Calibri" panose="020F0502020204030204" pitchFamily="34" charset="0"/>
                <a:cs typeface="Times New Roman" panose="02020603050405020304" pitchFamily="18" charset="0"/>
              </a:rPr>
              <a:t>Дерево опасных событий, связанных с распространением продуктов горения, при пожаре в тоннеле (продольно-поперечная схема противодымной вентиляции, совмещенной с системой общеобменной вентиляции)</a:t>
            </a:r>
          </a:p>
          <a:p>
            <a:pPr algn="just">
              <a:lnSpc>
                <a:spcPts val="1100"/>
              </a:lnSpc>
              <a:spcAft>
                <a:spcPts val="0"/>
              </a:spcAft>
              <a:defRPr/>
            </a:pPr>
            <a:r>
              <a:rPr lang="en-US" sz="1000" i="1" dirty="0">
                <a:latin typeface="+mn-lt"/>
                <a:ea typeface="Calibri" panose="020F0502020204030204" pitchFamily="34" charset="0"/>
                <a:cs typeface="Times New Roman" panose="02020603050405020304" pitchFamily="18" charset="0"/>
              </a:rPr>
              <a:t>A</a:t>
            </a:r>
            <a:r>
              <a:rPr lang="ru-RU" sz="1000" i="1" dirty="0">
                <a:latin typeface="+mn-lt"/>
                <a:ea typeface="Calibri" panose="020F0502020204030204" pitchFamily="34" charset="0"/>
                <a:cs typeface="Times New Roman" panose="02020603050405020304" pitchFamily="18" charset="0"/>
              </a:rPr>
              <a:t> – распространение продуктов горения в тоннеле при пожаре; </a:t>
            </a:r>
            <a:r>
              <a:rPr lang="en-US" sz="1000" i="1" dirty="0">
                <a:latin typeface="+mn-lt"/>
                <a:ea typeface="Calibri" panose="020F0502020204030204" pitchFamily="34" charset="0"/>
                <a:cs typeface="Times New Roman" panose="02020603050405020304" pitchFamily="18" charset="0"/>
              </a:rPr>
              <a:t>B</a:t>
            </a:r>
            <a:r>
              <a:rPr lang="ru-RU" sz="1000" i="1" dirty="0">
                <a:latin typeface="+mn-lt"/>
                <a:ea typeface="Calibri" panose="020F0502020204030204" pitchFamily="34" charset="0"/>
                <a:cs typeface="Times New Roman" panose="02020603050405020304" pitchFamily="18" charset="0"/>
              </a:rPr>
              <a:t>1 – распространение продуктов горения вследствие некорректной эксплуатации и нарушения работоспособности систем сигнализации; </a:t>
            </a:r>
            <a:r>
              <a:rPr lang="en-US" sz="1000" i="1" dirty="0">
                <a:latin typeface="+mn-lt"/>
                <a:ea typeface="Calibri" panose="020F0502020204030204" pitchFamily="34" charset="0"/>
                <a:cs typeface="Times New Roman" panose="02020603050405020304" pitchFamily="18" charset="0"/>
              </a:rPr>
              <a:t>B</a:t>
            </a:r>
            <a:r>
              <a:rPr lang="ru-RU" sz="1000" i="1" dirty="0">
                <a:latin typeface="+mn-lt"/>
                <a:ea typeface="Calibri" panose="020F0502020204030204" pitchFamily="34" charset="0"/>
                <a:cs typeface="Times New Roman" panose="02020603050405020304" pitchFamily="18" charset="0"/>
              </a:rPr>
              <a:t>2 – распространение продуктов горения в транспортных зонах; </a:t>
            </a:r>
            <a:r>
              <a:rPr lang="en-US" sz="1000" i="1" dirty="0">
                <a:latin typeface="+mn-lt"/>
                <a:ea typeface="Calibri" panose="020F0502020204030204" pitchFamily="34" charset="0"/>
                <a:cs typeface="Times New Roman" panose="02020603050405020304" pitchFamily="18" charset="0"/>
              </a:rPr>
              <a:t>B</a:t>
            </a:r>
            <a:r>
              <a:rPr lang="ru-RU" sz="1000" i="1" dirty="0">
                <a:latin typeface="+mn-lt"/>
                <a:ea typeface="Calibri" panose="020F0502020204030204" pitchFamily="34" charset="0"/>
                <a:cs typeface="Times New Roman" panose="02020603050405020304" pitchFamily="18" charset="0"/>
              </a:rPr>
              <a:t>3 – распространение продуктов горения на путях эвакуации; </a:t>
            </a:r>
            <a:r>
              <a:rPr lang="en-US" sz="1000" i="1" dirty="0">
                <a:latin typeface="+mn-lt"/>
                <a:ea typeface="Calibri" panose="020F0502020204030204" pitchFamily="34" charset="0"/>
                <a:cs typeface="Times New Roman" panose="02020603050405020304" pitchFamily="18" charset="0"/>
              </a:rPr>
              <a:t>C</a:t>
            </a:r>
            <a:r>
              <a:rPr lang="ru-RU" sz="1000" i="1" dirty="0">
                <a:latin typeface="+mn-lt"/>
                <a:ea typeface="Calibri" panose="020F0502020204030204" pitchFamily="34" charset="0"/>
                <a:cs typeface="Times New Roman" panose="02020603050405020304" pitchFamily="18" charset="0"/>
              </a:rPr>
              <a:t>1 – некорректная реакция оператора/ненадлежащее время реакции оператора в диспетчерской эксплуатирующей организации; </a:t>
            </a:r>
            <a:r>
              <a:rPr lang="en-US" sz="1000" i="1" dirty="0">
                <a:latin typeface="+mn-lt"/>
                <a:ea typeface="Calibri" panose="020F0502020204030204" pitchFamily="34" charset="0"/>
                <a:cs typeface="Times New Roman" panose="02020603050405020304" pitchFamily="18" charset="0"/>
              </a:rPr>
              <a:t>C</a:t>
            </a:r>
            <a:r>
              <a:rPr lang="ru-RU" sz="1000" i="1" dirty="0">
                <a:latin typeface="+mn-lt"/>
                <a:ea typeface="Calibri" panose="020F0502020204030204" pitchFamily="34" charset="0"/>
                <a:cs typeface="Times New Roman" panose="02020603050405020304" pitchFamily="18" charset="0"/>
              </a:rPr>
              <a:t>2 – отказ оборудования автоматической системы пожарной сигнализации; С3 – отказ совмещенной системы вентиляции; </a:t>
            </a:r>
            <a:r>
              <a:rPr lang="en-US" sz="1000" i="1" dirty="0">
                <a:latin typeface="+mn-lt"/>
                <a:ea typeface="Calibri" panose="020F0502020204030204" pitchFamily="34" charset="0"/>
                <a:cs typeface="Times New Roman" panose="02020603050405020304" pitchFamily="18" charset="0"/>
              </a:rPr>
              <a:t>C</a:t>
            </a:r>
            <a:r>
              <a:rPr lang="ru-RU" sz="1000" i="1" dirty="0">
                <a:latin typeface="+mn-lt"/>
                <a:ea typeface="Calibri" panose="020F0502020204030204" pitchFamily="34" charset="0"/>
                <a:cs typeface="Times New Roman" panose="02020603050405020304" pitchFamily="18" charset="0"/>
              </a:rPr>
              <a:t>4 – полное перекрытие тоннеля; </a:t>
            </a:r>
            <a:r>
              <a:rPr lang="en-US" sz="1000" i="1" dirty="0">
                <a:latin typeface="+mn-lt"/>
                <a:ea typeface="Calibri" panose="020F0502020204030204" pitchFamily="34" charset="0"/>
                <a:cs typeface="Times New Roman" panose="02020603050405020304" pitchFamily="18" charset="0"/>
              </a:rPr>
              <a:t>C</a:t>
            </a:r>
            <a:r>
              <a:rPr lang="ru-RU" sz="1000" i="1" dirty="0">
                <a:latin typeface="+mn-lt"/>
                <a:ea typeface="Calibri" panose="020F0502020204030204" pitchFamily="34" charset="0"/>
                <a:cs typeface="Times New Roman" panose="02020603050405020304" pitchFamily="18" charset="0"/>
              </a:rPr>
              <a:t>5 – перекрытие эвакуационных выходов; </a:t>
            </a:r>
            <a:r>
              <a:rPr lang="en-US" sz="1000" i="1" dirty="0">
                <a:latin typeface="+mn-lt"/>
                <a:ea typeface="Calibri" panose="020F0502020204030204" pitchFamily="34" charset="0"/>
                <a:cs typeface="Times New Roman" panose="02020603050405020304" pitchFamily="18" charset="0"/>
              </a:rPr>
              <a:t>D</a:t>
            </a:r>
            <a:r>
              <a:rPr lang="ru-RU" sz="1000" i="1" dirty="0">
                <a:latin typeface="+mn-lt"/>
                <a:ea typeface="Calibri" panose="020F0502020204030204" pitchFamily="34" charset="0"/>
                <a:cs typeface="Times New Roman" panose="02020603050405020304" pitchFamily="18" charset="0"/>
              </a:rPr>
              <a:t>1 – отказ устройств вывода сигнала в диспетчерской эксплуатирующей организации; </a:t>
            </a:r>
            <a:r>
              <a:rPr lang="en-US" sz="1000" i="1" dirty="0">
                <a:latin typeface="+mn-lt"/>
                <a:ea typeface="Calibri" panose="020F0502020204030204" pitchFamily="34" charset="0"/>
                <a:cs typeface="Times New Roman" panose="02020603050405020304" pitchFamily="18" charset="0"/>
              </a:rPr>
              <a:t>D</a:t>
            </a:r>
            <a:r>
              <a:rPr lang="ru-RU" sz="1000" i="1" dirty="0">
                <a:latin typeface="+mn-lt"/>
                <a:ea typeface="Calibri" panose="020F0502020204030204" pitchFamily="34" charset="0"/>
                <a:cs typeface="Times New Roman" panose="02020603050405020304" pitchFamily="18" charset="0"/>
              </a:rPr>
              <a:t>2 – полное или частичное нарушение работоспособности системы общеобменной и противодымной вентиляции (продольная составляющая в схеме); </a:t>
            </a:r>
            <a:r>
              <a:rPr lang="en-US" sz="1000" i="1" dirty="0">
                <a:latin typeface="+mn-lt"/>
                <a:ea typeface="Calibri" panose="020F0502020204030204" pitchFamily="34" charset="0"/>
                <a:cs typeface="Times New Roman" panose="02020603050405020304" pitchFamily="18" charset="0"/>
              </a:rPr>
              <a:t>D</a:t>
            </a:r>
            <a:r>
              <a:rPr lang="ru-RU" sz="1000" i="1" dirty="0">
                <a:latin typeface="+mn-lt"/>
                <a:ea typeface="Calibri" panose="020F0502020204030204" pitchFamily="34" charset="0"/>
                <a:cs typeface="Times New Roman" panose="02020603050405020304" pitchFamily="18" charset="0"/>
              </a:rPr>
              <a:t>3 – полное или частичное нарушение работоспособности системы общеобменной и противодымной вентиляции (поперечная составляющая в схеме)</a:t>
            </a:r>
            <a:endParaRPr lang="ru-RU" sz="10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0266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31748" name="Прямоугольник 5"/>
          <p:cNvSpPr>
            <a:spLocks noChangeArrowheads="1"/>
          </p:cNvSpPr>
          <p:nvPr/>
        </p:nvSpPr>
        <p:spPr bwMode="auto">
          <a:xfrm>
            <a:off x="334963" y="947738"/>
            <a:ext cx="11693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b="1" dirty="0">
                <a:solidFill>
                  <a:srgbClr val="E1561C"/>
                </a:solidFill>
                <a:latin typeface="Arial" panose="020B0604020202020204" pitchFamily="34" charset="0"/>
                <a:ea typeface="Calibri" panose="020F0502020204030204" pitchFamily="34" charset="0"/>
                <a:cs typeface="Calibri" panose="020F0502020204030204" pitchFamily="34" charset="0"/>
              </a:rPr>
              <a:t>Оценка техногенного и экологического риска применения инновационного </a:t>
            </a:r>
            <a:r>
              <a:rPr lang="ru-RU" altLang="ru-RU" b="1" dirty="0" smtClean="0">
                <a:solidFill>
                  <a:srgbClr val="E1561C"/>
                </a:solidFill>
                <a:latin typeface="Arial" panose="020B0604020202020204" pitchFamily="34" charset="0"/>
                <a:ea typeface="Calibri" panose="020F0502020204030204" pitchFamily="34" charset="0"/>
                <a:cs typeface="Calibri" panose="020F0502020204030204" pitchFamily="34" charset="0"/>
              </a:rPr>
              <a:t>и традиционного локальных очистных сооружений</a:t>
            </a:r>
            <a:endParaRPr lang="ru-RU" altLang="ru-RU" dirty="0">
              <a:solidFill>
                <a:srgbClr val="E1561C"/>
              </a:solidFill>
            </a:endParaRPr>
          </a:p>
        </p:txBody>
      </p:sp>
      <p:pic>
        <p:nvPicPr>
          <p:cNvPr id="317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2"/>
          <p:cNvSpPr>
            <a:spLocks noChangeArrowheads="1"/>
          </p:cNvSpPr>
          <p:nvPr/>
        </p:nvSpPr>
        <p:spPr bwMode="auto">
          <a:xfrm>
            <a:off x="779591" y="1809150"/>
            <a:ext cx="47589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08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indent="0" algn="ctr"/>
            <a:r>
              <a:rPr lang="ru-RU" altLang="ru-RU" sz="1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Инновационное модульное локальное очистное сооружение из композитного материала производительностью 20 м</a:t>
            </a:r>
            <a:r>
              <a:rPr lang="ru-RU" altLang="ru-RU" sz="1600" b="1" baseline="30000" dirty="0" smtClean="0">
                <a:solidFill>
                  <a:srgbClr val="002060"/>
                </a:solidFill>
                <a:latin typeface="Tahoma" panose="020B0604030504040204" pitchFamily="34" charset="0"/>
                <a:ea typeface="Tahoma" panose="020B0604030504040204" pitchFamily="34" charset="0"/>
                <a:cs typeface="Tahoma" panose="020B0604030504040204" pitchFamily="34" charset="0"/>
              </a:rPr>
              <a:t>3</a:t>
            </a:r>
            <a:r>
              <a:rPr lang="ru-RU" altLang="ru-RU" sz="1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/ч</a:t>
            </a:r>
          </a:p>
        </p:txBody>
      </p:sp>
      <p:sp>
        <p:nvSpPr>
          <p:cNvPr id="31754" name="Прямоугольник 5"/>
          <p:cNvSpPr>
            <a:spLocks noChangeArrowheads="1"/>
          </p:cNvSpPr>
          <p:nvPr/>
        </p:nvSpPr>
        <p:spPr bwMode="auto">
          <a:xfrm>
            <a:off x="667023" y="5919213"/>
            <a:ext cx="10900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6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Очистка </a:t>
            </a:r>
            <a:r>
              <a:rPr lang="ru-RU" altLang="ru-RU" sz="1600" b="1" dirty="0">
                <a:solidFill>
                  <a:srgbClr val="002060"/>
                </a:solidFill>
                <a:latin typeface="Arial" panose="020B0604020202020204" pitchFamily="34" charset="0"/>
                <a:ea typeface="Calibri" panose="020F0502020204030204" pitchFamily="34" charset="0"/>
                <a:cs typeface="Arial" panose="020B0604020202020204" pitchFamily="34" charset="0"/>
              </a:rPr>
              <a:t>стоков до требуемых показателей для водоемов </a:t>
            </a:r>
            <a:r>
              <a:rPr lang="ru-RU" altLang="ru-RU" sz="1600" b="1" dirty="0" err="1">
                <a:solidFill>
                  <a:srgbClr val="002060"/>
                </a:solidFill>
                <a:latin typeface="Arial" panose="020B0604020202020204" pitchFamily="34" charset="0"/>
                <a:ea typeface="Calibri" panose="020F0502020204030204" pitchFamily="34" charset="0"/>
                <a:cs typeface="Arial" panose="020B0604020202020204" pitchFamily="34" charset="0"/>
              </a:rPr>
              <a:t>рыбохозяйственного</a:t>
            </a:r>
            <a:r>
              <a:rPr lang="ru-RU" altLang="ru-RU" sz="1600" b="1" dirty="0">
                <a:solidFill>
                  <a:srgbClr val="002060"/>
                </a:solidFill>
                <a:latin typeface="Arial" panose="020B0604020202020204" pitchFamily="34" charset="0"/>
                <a:ea typeface="Calibri" panose="020F0502020204030204" pitchFamily="34" charset="0"/>
                <a:cs typeface="Arial" panose="020B0604020202020204" pitchFamily="34" charset="0"/>
              </a:rPr>
              <a:t> назначения (содержание нефтепродуктов </a:t>
            </a:r>
            <a:r>
              <a:rPr lang="ru-RU" altLang="ru-RU" sz="1600" b="1" dirty="0">
                <a:solidFill>
                  <a:srgbClr val="002060"/>
                </a:solidFill>
                <a:ea typeface="Calibri" panose="020F0502020204030204" pitchFamily="34" charset="0"/>
                <a:cs typeface="Arial" panose="020B0604020202020204" pitchFamily="34" charset="0"/>
              </a:rPr>
              <a:t>–</a:t>
            </a:r>
            <a:r>
              <a:rPr lang="ru-RU" altLang="ru-RU" sz="1600" b="1" dirty="0">
                <a:solidFill>
                  <a:srgbClr val="002060"/>
                </a:solidFill>
                <a:latin typeface="Arial" panose="020B0604020202020204" pitchFamily="34" charset="0"/>
                <a:ea typeface="Calibri" panose="020F0502020204030204" pitchFamily="34" charset="0"/>
                <a:cs typeface="Arial" panose="020B0604020202020204" pitchFamily="34" charset="0"/>
              </a:rPr>
              <a:t> не более 0,05 мг/дм</a:t>
            </a:r>
            <a:r>
              <a:rPr lang="ru-RU" altLang="ru-RU" sz="1600" b="1" baseline="30000" dirty="0">
                <a:solidFill>
                  <a:srgbClr val="002060"/>
                </a:solidFill>
                <a:latin typeface="Arial" panose="020B0604020202020204" pitchFamily="34" charset="0"/>
                <a:ea typeface="Calibri" panose="020F0502020204030204" pitchFamily="34" charset="0"/>
                <a:cs typeface="Arial" panose="020B0604020202020204" pitchFamily="34" charset="0"/>
              </a:rPr>
              <a:t>3</a:t>
            </a:r>
            <a:r>
              <a:rPr lang="ru-RU" altLang="ru-RU" sz="1600" b="1" dirty="0">
                <a:solidFill>
                  <a:srgbClr val="002060"/>
                </a:solidFill>
                <a:latin typeface="Arial" panose="020B0604020202020204" pitchFamily="34" charset="0"/>
                <a:ea typeface="Calibri" panose="020F0502020204030204" pitchFamily="34" charset="0"/>
                <a:cs typeface="Arial" panose="020B0604020202020204" pitchFamily="34" charset="0"/>
              </a:rPr>
              <a:t>, взвешенных веществ </a:t>
            </a:r>
            <a:r>
              <a:rPr lang="ru-RU" altLang="ru-RU" sz="1600" b="1" dirty="0">
                <a:solidFill>
                  <a:srgbClr val="002060"/>
                </a:solidFill>
                <a:ea typeface="Calibri" panose="020F0502020204030204" pitchFamily="34" charset="0"/>
                <a:cs typeface="Arial" panose="020B0604020202020204" pitchFamily="34" charset="0"/>
              </a:rPr>
              <a:t>–</a:t>
            </a:r>
            <a:r>
              <a:rPr lang="ru-RU" altLang="ru-RU" sz="1600" b="1" dirty="0">
                <a:solidFill>
                  <a:srgbClr val="002060"/>
                </a:solidFill>
                <a:latin typeface="Arial" panose="020B0604020202020204" pitchFamily="34" charset="0"/>
                <a:ea typeface="Calibri" panose="020F0502020204030204" pitchFamily="34" charset="0"/>
                <a:cs typeface="Arial" panose="020B0604020202020204" pitchFamily="34" charset="0"/>
              </a:rPr>
              <a:t> не более 3 мг/дм</a:t>
            </a:r>
            <a:r>
              <a:rPr lang="ru-RU" altLang="ru-RU" sz="1600" b="1" baseline="30000" dirty="0">
                <a:solidFill>
                  <a:srgbClr val="002060"/>
                </a:solidFill>
                <a:latin typeface="Arial" panose="020B0604020202020204" pitchFamily="34" charset="0"/>
                <a:ea typeface="Calibri" panose="020F0502020204030204" pitchFamily="34" charset="0"/>
                <a:cs typeface="Arial" panose="020B0604020202020204" pitchFamily="34" charset="0"/>
              </a:rPr>
              <a:t>3</a:t>
            </a:r>
            <a:r>
              <a:rPr lang="ru-RU" altLang="ru-RU" sz="16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r>
              <a:rPr lang="ru-RU" altLang="ru-RU" sz="1600" b="1" dirty="0" smtClean="0">
                <a:solidFill>
                  <a:srgbClr val="002060"/>
                </a:solidFill>
                <a:ea typeface="Calibri" panose="020F0502020204030204" pitchFamily="34" charset="0"/>
                <a:cs typeface="Arial" panose="020B0604020202020204" pitchFamily="34" charset="0"/>
              </a:rPr>
              <a:t> </a:t>
            </a:r>
            <a:endParaRPr lang="ru-RU" altLang="ru-RU" sz="1600" b="1" dirty="0">
              <a:solidFill>
                <a:srgbClr val="002060"/>
              </a:solidFill>
              <a:ea typeface="Calibri" panose="020F0502020204030204" pitchFamily="34" charset="0"/>
              <a:cs typeface="Arial" panose="020B0604020202020204" pitchFamily="34" charset="0"/>
            </a:endParaRPr>
          </a:p>
        </p:txBody>
      </p:sp>
      <p:sp>
        <p:nvSpPr>
          <p:cNvPr id="12" name="Заголовок 2"/>
          <p:cNvSpPr>
            <a:spLocks noGrp="1"/>
          </p:cNvSpPr>
          <p:nvPr>
            <p:ph type="title"/>
          </p:nvPr>
        </p:nvSpPr>
        <p:spPr>
          <a:xfrm>
            <a:off x="334963" y="20638"/>
            <a:ext cx="9017000" cy="776287"/>
          </a:xfrm>
        </p:spPr>
        <p:txBody>
          <a:bodyPr/>
          <a:lstStyle/>
          <a:p>
            <a:pPr algn="l" eaLnBrk="1" hangingPunct="1"/>
            <a:r>
              <a:rPr lang="ru-RU" altLang="ru-RU" sz="1800" dirty="0" smtClean="0">
                <a:solidFill>
                  <a:srgbClr val="595959"/>
                </a:solidFill>
                <a:latin typeface="Tahoma" panose="020B0604030504040204" pitchFamily="34" charset="0"/>
                <a:cs typeface="Tahoma" panose="020B0604030504040204" pitchFamily="34" charset="0"/>
              </a:rPr>
              <a:t>Примеры оценки риска объектов дорожного хозяйства</a:t>
            </a:r>
          </a:p>
        </p:txBody>
      </p:sp>
      <p:pic>
        <p:nvPicPr>
          <p:cNvPr id="2" name="Рисунок 1"/>
          <p:cNvPicPr>
            <a:picLocks noChangeAspect="1"/>
          </p:cNvPicPr>
          <p:nvPr/>
        </p:nvPicPr>
        <p:blipFill>
          <a:blip r:embed="rId4"/>
          <a:stretch>
            <a:fillRect/>
          </a:stretch>
        </p:blipFill>
        <p:spPr>
          <a:xfrm>
            <a:off x="412605" y="2855228"/>
            <a:ext cx="4162425" cy="2695575"/>
          </a:xfrm>
          <a:prstGeom prst="rect">
            <a:avLst/>
          </a:prstGeom>
        </p:spPr>
      </p:pic>
      <p:pic>
        <p:nvPicPr>
          <p:cNvPr id="14" name="Рисунок 13" descr="Векса-15(М) производительностью 15 л/с"/>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6913" y="4350484"/>
            <a:ext cx="2975610" cy="1664335"/>
          </a:xfrm>
          <a:prstGeom prst="rect">
            <a:avLst/>
          </a:prstGeom>
          <a:noFill/>
          <a:ln>
            <a:noFill/>
          </a:ln>
        </p:spPr>
      </p:pic>
      <p:sp>
        <p:nvSpPr>
          <p:cNvPr id="17" name="Прямоугольник 1"/>
          <p:cNvSpPr>
            <a:spLocks noChangeArrowheads="1"/>
          </p:cNvSpPr>
          <p:nvPr/>
        </p:nvSpPr>
        <p:spPr bwMode="auto">
          <a:xfrm>
            <a:off x="6544827" y="1882745"/>
            <a:ext cx="5197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indent="0" algn="ctr"/>
            <a:r>
              <a:rPr lang="ru-RU" altLang="ru-RU" sz="1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Накопительное очистное сооружение </a:t>
            </a:r>
            <a:r>
              <a:rPr lang="ru-RU" altLang="ru-RU" sz="1600" b="1" dirty="0">
                <a:solidFill>
                  <a:srgbClr val="002060"/>
                </a:solidFill>
                <a:latin typeface="Tahoma" panose="020B0604030504040204" pitchFamily="34" charset="0"/>
                <a:ea typeface="Tahoma" panose="020B0604030504040204" pitchFamily="34" charset="0"/>
                <a:cs typeface="Tahoma" panose="020B0604030504040204" pitchFamily="34" charset="0"/>
              </a:rPr>
              <a:t>из </a:t>
            </a:r>
            <a:r>
              <a:rPr lang="ru-RU" altLang="ru-RU" sz="1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железобетона производительностью 20 м</a:t>
            </a:r>
            <a:r>
              <a:rPr lang="ru-RU" altLang="ru-RU" sz="1600" b="1" baseline="30000" dirty="0" smtClean="0">
                <a:solidFill>
                  <a:srgbClr val="002060"/>
                </a:solidFill>
                <a:latin typeface="Tahoma" panose="020B0604030504040204" pitchFamily="34" charset="0"/>
                <a:ea typeface="Tahoma" panose="020B0604030504040204" pitchFamily="34" charset="0"/>
                <a:cs typeface="Tahoma" panose="020B0604030504040204" pitchFamily="34" charset="0"/>
              </a:rPr>
              <a:t>3</a:t>
            </a:r>
            <a:r>
              <a:rPr lang="ru-RU" altLang="ru-RU" sz="1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/ч</a:t>
            </a:r>
            <a:endParaRPr lang="ru-RU" altLang="ru-RU" sz="1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Рисунок 2"/>
          <p:cNvPicPr>
            <a:picLocks noChangeAspect="1"/>
          </p:cNvPicPr>
          <p:nvPr/>
        </p:nvPicPr>
        <p:blipFill>
          <a:blip r:embed="rId6"/>
          <a:stretch>
            <a:fillRect/>
          </a:stretch>
        </p:blipFill>
        <p:spPr>
          <a:xfrm>
            <a:off x="6953060" y="2725832"/>
            <a:ext cx="4532851" cy="2938955"/>
          </a:xfrm>
          <a:prstGeom prst="rect">
            <a:avLst/>
          </a:prstGeom>
        </p:spPr>
      </p:pic>
    </p:spTree>
    <p:extLst>
      <p:ext uri="{BB962C8B-B14F-4D97-AF65-F5344CB8AC3E}">
        <p14:creationId xmlns:p14="http://schemas.microsoft.com/office/powerpoint/2010/main" val="1144787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368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Заголовок 2"/>
          <p:cNvSpPr txBox="1">
            <a:spLocks/>
          </p:cNvSpPr>
          <p:nvPr/>
        </p:nvSpPr>
        <p:spPr bwMode="auto">
          <a:xfrm>
            <a:off x="334963" y="20638"/>
            <a:ext cx="9017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sp>
        <p:nvSpPr>
          <p:cNvPr id="36871" name="Прямоугольник 1"/>
          <p:cNvSpPr>
            <a:spLocks noChangeArrowheads="1"/>
          </p:cNvSpPr>
          <p:nvPr/>
        </p:nvSpPr>
        <p:spPr bwMode="auto">
          <a:xfrm>
            <a:off x="3560763" y="1612900"/>
            <a:ext cx="4576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1400" b="1">
                <a:solidFill>
                  <a:srgbClr val="002060"/>
                </a:solidFill>
                <a:latin typeface="Arial" panose="020B0604020202020204" pitchFamily="34" charset="0"/>
                <a:ea typeface="Calibri" panose="020F0502020204030204" pitchFamily="34" charset="0"/>
                <a:cs typeface="Calibri" panose="020F0502020204030204" pitchFamily="34" charset="0"/>
              </a:rPr>
              <a:t>Оценка частоты (вероятности) опасных событий</a:t>
            </a:r>
            <a:endParaRPr lang="ru-RU" altLang="ru-RU" sz="1400" b="1">
              <a:solidFill>
                <a:srgbClr val="00206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64678068"/>
              </p:ext>
            </p:extLst>
          </p:nvPr>
        </p:nvGraphicFramePr>
        <p:xfrm>
          <a:off x="457200" y="1982788"/>
          <a:ext cx="11266487" cy="1493836"/>
        </p:xfrm>
        <a:graphic>
          <a:graphicData uri="http://schemas.openxmlformats.org/drawingml/2006/table">
            <a:tbl>
              <a:tblPr firstRow="1" firstCol="1" bandRow="1">
                <a:tableStyleId>{5C22544A-7EE6-4342-B048-85BDC9FD1C3A}</a:tableStyleId>
              </a:tblPr>
              <a:tblGrid>
                <a:gridCol w="2259487"/>
                <a:gridCol w="5560626"/>
                <a:gridCol w="3446374"/>
              </a:tblGrid>
              <a:tr h="426811">
                <a:tc>
                  <a:txBody>
                    <a:bodyPr/>
                    <a:lstStyle/>
                    <a:p>
                      <a:pPr algn="ctr">
                        <a:spcAft>
                          <a:spcPts val="0"/>
                        </a:spcAft>
                      </a:pPr>
                      <a:r>
                        <a:rPr lang="ru-RU" sz="1400" dirty="0">
                          <a:effectLst/>
                        </a:rPr>
                        <a:t>Обозначение уровня частоты (вероятности)</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a:effectLst/>
                        </a:rPr>
                        <a:t>Событие (частота (вероятность), качественная оценка</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a:effectLst/>
                        </a:rPr>
                        <a:t>Частота (λ), количественная оценка</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r>
              <a:tr h="213405">
                <a:tc>
                  <a:txBody>
                    <a:bodyPr/>
                    <a:lstStyle/>
                    <a:p>
                      <a:pPr algn="ctr">
                        <a:spcAft>
                          <a:spcPts val="0"/>
                        </a:spcAft>
                      </a:pPr>
                      <a:r>
                        <a:rPr lang="en-US" sz="1400" dirty="0">
                          <a:solidFill>
                            <a:srgbClr val="FFFF00"/>
                          </a:solidFill>
                          <a:effectLst/>
                        </a:rPr>
                        <a:t>P1</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a:effectLst/>
                        </a:rPr>
                        <a:t>Высоковероятное</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a:effectLst/>
                        </a:rPr>
                        <a:t>1</a:t>
                      </a:r>
                      <a:r>
                        <a:rPr lang="en-US" sz="1400">
                          <a:effectLst/>
                        </a:rPr>
                        <a:t>/</a:t>
                      </a:r>
                      <a:r>
                        <a:rPr lang="ru-RU" sz="1400">
                          <a:effectLst/>
                        </a:rPr>
                        <a:t>неделя</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r>
              <a:tr h="213405">
                <a:tc>
                  <a:txBody>
                    <a:bodyPr/>
                    <a:lstStyle/>
                    <a:p>
                      <a:pPr algn="ctr">
                        <a:spcAft>
                          <a:spcPts val="0"/>
                        </a:spcAft>
                      </a:pPr>
                      <a:r>
                        <a:rPr lang="en-US" sz="1400" dirty="0">
                          <a:solidFill>
                            <a:srgbClr val="FFFF00"/>
                          </a:solidFill>
                          <a:effectLst/>
                        </a:rPr>
                        <a:t>P2</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a:effectLst/>
                        </a:rPr>
                        <a:t>Вероятное</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a:effectLst/>
                        </a:rPr>
                        <a:t>1</a:t>
                      </a:r>
                      <a:r>
                        <a:rPr lang="en-US" sz="1400">
                          <a:effectLst/>
                        </a:rPr>
                        <a:t>/</a:t>
                      </a:r>
                      <a:r>
                        <a:rPr lang="ru-RU" sz="1400">
                          <a:effectLst/>
                        </a:rPr>
                        <a:t>месяц</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r>
              <a:tr h="213405">
                <a:tc>
                  <a:txBody>
                    <a:bodyPr/>
                    <a:lstStyle/>
                    <a:p>
                      <a:pPr algn="ctr">
                        <a:spcAft>
                          <a:spcPts val="0"/>
                        </a:spcAft>
                      </a:pPr>
                      <a:r>
                        <a:rPr lang="en-US" sz="1400" dirty="0">
                          <a:solidFill>
                            <a:srgbClr val="FFFF00"/>
                          </a:solidFill>
                          <a:effectLst/>
                        </a:rPr>
                        <a:t>P3</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a:effectLst/>
                        </a:rPr>
                        <a:t>Возможное</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a:effectLst/>
                        </a:rPr>
                        <a:t>1</a:t>
                      </a:r>
                      <a:r>
                        <a:rPr lang="en-US" sz="1400">
                          <a:effectLst/>
                        </a:rPr>
                        <a:t>/</a:t>
                      </a:r>
                      <a:r>
                        <a:rPr lang="ru-RU" sz="1400">
                          <a:effectLst/>
                        </a:rPr>
                        <a:t>год</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r>
              <a:tr h="213405">
                <a:tc>
                  <a:txBody>
                    <a:bodyPr/>
                    <a:lstStyle/>
                    <a:p>
                      <a:pPr algn="ctr">
                        <a:spcAft>
                          <a:spcPts val="0"/>
                        </a:spcAft>
                      </a:pPr>
                      <a:r>
                        <a:rPr lang="en-US" sz="1400" dirty="0">
                          <a:solidFill>
                            <a:srgbClr val="FFFF00"/>
                          </a:solidFill>
                          <a:effectLst/>
                        </a:rPr>
                        <a:t>P4</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a:effectLst/>
                        </a:rPr>
                        <a:t>Маловероятное</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a:effectLst/>
                        </a:rPr>
                        <a:t>1</a:t>
                      </a:r>
                      <a:r>
                        <a:rPr lang="en-US" sz="1400">
                          <a:effectLst/>
                        </a:rPr>
                        <a:t>/</a:t>
                      </a:r>
                      <a:r>
                        <a:rPr lang="ru-RU" sz="1400">
                          <a:effectLst/>
                        </a:rPr>
                        <a:t>срок службы</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r>
              <a:tr h="213405">
                <a:tc>
                  <a:txBody>
                    <a:bodyPr/>
                    <a:lstStyle/>
                    <a:p>
                      <a:pPr algn="ctr">
                        <a:spcAft>
                          <a:spcPts val="0"/>
                        </a:spcAft>
                      </a:pPr>
                      <a:r>
                        <a:rPr lang="en-US" sz="1400" dirty="0">
                          <a:solidFill>
                            <a:srgbClr val="FFFF00"/>
                          </a:solidFill>
                          <a:effectLst/>
                        </a:rPr>
                        <a:t>P5</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a:effectLst/>
                        </a:rPr>
                        <a:t>Крайне маловероятное</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lgn="ctr">
                        <a:spcAft>
                          <a:spcPts val="0"/>
                        </a:spcAft>
                      </a:pPr>
                      <a:r>
                        <a:rPr lang="ru-RU" sz="1400" dirty="0">
                          <a:effectLst/>
                        </a:rPr>
                        <a:t>от 10</a:t>
                      </a:r>
                      <a:r>
                        <a:rPr lang="ru-RU" sz="1400" baseline="30000" dirty="0">
                          <a:effectLst/>
                        </a:rPr>
                        <a:t>-6</a:t>
                      </a:r>
                      <a:r>
                        <a:rPr lang="ru-RU" sz="1400" dirty="0">
                          <a:effectLst/>
                        </a:rPr>
                        <a:t> до 10</a:t>
                      </a:r>
                      <a:r>
                        <a:rPr lang="ru-RU" sz="1400" baseline="30000" dirty="0">
                          <a:effectLst/>
                        </a:rPr>
                        <a:t>-4 </a:t>
                      </a:r>
                      <a:r>
                        <a:rPr lang="en-US" sz="1400" dirty="0">
                          <a:effectLst/>
                        </a:rPr>
                        <a:t>1/</a:t>
                      </a:r>
                      <a:r>
                        <a:rPr lang="ru-RU" sz="1400" dirty="0">
                          <a:effectLst/>
                        </a:rPr>
                        <a:t>год</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r>
            </a:tbl>
          </a:graphicData>
        </a:graphic>
      </p:graphicFrame>
      <p:sp>
        <p:nvSpPr>
          <p:cNvPr id="36902" name="Прямоугольник 3"/>
          <p:cNvSpPr>
            <a:spLocks noChangeArrowheads="1"/>
          </p:cNvSpPr>
          <p:nvPr/>
        </p:nvSpPr>
        <p:spPr bwMode="auto">
          <a:xfrm>
            <a:off x="3560763" y="3779838"/>
            <a:ext cx="4873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1400" b="1">
                <a:solidFill>
                  <a:srgbClr val="002060"/>
                </a:solidFill>
                <a:latin typeface="Arial" panose="020B0604020202020204" pitchFamily="34" charset="0"/>
                <a:ea typeface="Calibri" panose="020F0502020204030204" pitchFamily="34" charset="0"/>
                <a:cs typeface="Calibri" panose="020F0502020204030204" pitchFamily="34" charset="0"/>
              </a:rPr>
              <a:t>Оценка вреда при возникновении опасных событий</a:t>
            </a:r>
            <a:endParaRPr lang="ru-RU" altLang="ru-RU" sz="1400" b="1">
              <a:solidFill>
                <a:srgbClr val="00206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27262536"/>
              </p:ext>
            </p:extLst>
          </p:nvPr>
        </p:nvGraphicFramePr>
        <p:xfrm>
          <a:off x="457200" y="4132263"/>
          <a:ext cx="11266488" cy="1765300"/>
        </p:xfrm>
        <a:graphic>
          <a:graphicData uri="http://schemas.openxmlformats.org/drawingml/2006/table">
            <a:tbl>
              <a:tblPr firstRow="1" firstCol="1" bandRow="1">
                <a:tableStyleId>{5C22544A-7EE6-4342-B048-85BDC9FD1C3A}</a:tableStyleId>
              </a:tblPr>
              <a:tblGrid>
                <a:gridCol w="2136871"/>
                <a:gridCol w="9129617"/>
              </a:tblGrid>
              <a:tr h="426718">
                <a:tc>
                  <a:txBody>
                    <a:bodyPr/>
                    <a:lstStyle/>
                    <a:p>
                      <a:pPr algn="ctr">
                        <a:spcAft>
                          <a:spcPts val="0"/>
                        </a:spcAft>
                      </a:pPr>
                      <a:r>
                        <a:rPr lang="ru-RU" sz="1400" dirty="0">
                          <a:effectLst/>
                        </a:rPr>
                        <a:t>Обозначение уровня вреда</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73" marR="68573" marT="0" marB="0"/>
                </a:tc>
                <a:tc>
                  <a:txBody>
                    <a:bodyPr/>
                    <a:lstStyle/>
                    <a:p>
                      <a:pPr algn="ctr">
                        <a:spcAft>
                          <a:spcPts val="0"/>
                        </a:spcAft>
                      </a:pPr>
                      <a:r>
                        <a:rPr lang="ru-RU" sz="1400" dirty="0">
                          <a:effectLst/>
                        </a:rPr>
                        <a:t>Описание вреда</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73" marR="68573" marT="0" marB="0" anchor="ctr"/>
                </a:tc>
              </a:tr>
              <a:tr h="267716">
                <a:tc>
                  <a:txBody>
                    <a:bodyPr/>
                    <a:lstStyle/>
                    <a:p>
                      <a:pPr algn="ctr">
                        <a:spcAft>
                          <a:spcPts val="0"/>
                        </a:spcAft>
                      </a:pPr>
                      <a:r>
                        <a:rPr lang="en-US" sz="1400" dirty="0">
                          <a:solidFill>
                            <a:srgbClr val="FFFF00"/>
                          </a:solidFill>
                          <a:effectLst/>
                        </a:rPr>
                        <a:t>U1</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spcAft>
                          <a:spcPts val="0"/>
                        </a:spcAft>
                      </a:pPr>
                      <a:r>
                        <a:rPr lang="ru-RU" sz="1400">
                          <a:effectLst/>
                        </a:rPr>
                        <a:t>Человеческие жертвы, необратимый ущерб окружающей среде, ущерб (ремонт, штрафы) более 5 млн руб.</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tc>
              </a:tr>
              <a:tr h="267716">
                <a:tc>
                  <a:txBody>
                    <a:bodyPr/>
                    <a:lstStyle/>
                    <a:p>
                      <a:pPr algn="ctr">
                        <a:spcAft>
                          <a:spcPts val="0"/>
                        </a:spcAft>
                      </a:pPr>
                      <a:r>
                        <a:rPr lang="en-US" sz="1400" dirty="0">
                          <a:solidFill>
                            <a:srgbClr val="FFFF00"/>
                          </a:solidFill>
                          <a:effectLst/>
                        </a:rPr>
                        <a:t>U2</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spcAft>
                          <a:spcPts val="0"/>
                        </a:spcAft>
                      </a:pPr>
                      <a:r>
                        <a:rPr lang="ru-RU" sz="1400">
                          <a:effectLst/>
                        </a:rPr>
                        <a:t>Ущерб здоровью людей, значительный ущерб окружающей среде, ущерб (ремонт, штрафы) 3-5 млн руб.</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tc>
              </a:tr>
              <a:tr h="267716">
                <a:tc>
                  <a:txBody>
                    <a:bodyPr/>
                    <a:lstStyle/>
                    <a:p>
                      <a:pPr algn="ctr">
                        <a:spcAft>
                          <a:spcPts val="0"/>
                        </a:spcAft>
                      </a:pPr>
                      <a:r>
                        <a:rPr lang="en-US" sz="1400" dirty="0">
                          <a:solidFill>
                            <a:srgbClr val="FFFF00"/>
                          </a:solidFill>
                          <a:effectLst/>
                        </a:rPr>
                        <a:t>U3</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spcAft>
                          <a:spcPts val="0"/>
                        </a:spcAft>
                      </a:pPr>
                      <a:r>
                        <a:rPr lang="ru-RU" sz="1400">
                          <a:effectLst/>
                        </a:rPr>
                        <a:t>Незначительный ущерб окружающей среде, ущерб (ремонт, штрафы) 1-3 млн руб.</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tc>
              </a:tr>
              <a:tr h="267716">
                <a:tc>
                  <a:txBody>
                    <a:bodyPr/>
                    <a:lstStyle/>
                    <a:p>
                      <a:pPr algn="ctr">
                        <a:spcAft>
                          <a:spcPts val="0"/>
                        </a:spcAft>
                      </a:pPr>
                      <a:r>
                        <a:rPr lang="en-US" sz="1400" dirty="0">
                          <a:solidFill>
                            <a:srgbClr val="FFFF00"/>
                          </a:solidFill>
                          <a:effectLst/>
                        </a:rPr>
                        <a:t>U4</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spcAft>
                          <a:spcPts val="0"/>
                        </a:spcAft>
                      </a:pPr>
                      <a:r>
                        <a:rPr lang="ru-RU" sz="1400">
                          <a:effectLst/>
                        </a:rPr>
                        <a:t>Незначительный ущерб окружающей среде, ущерб менее 1 млн руб.</a:t>
                      </a:r>
                      <a:endParaRPr lang="ru-RU" sz="1400">
                        <a:solidFill>
                          <a:srgbClr val="000000"/>
                        </a:solidFill>
                        <a:effectLst/>
                        <a:latin typeface="Times New Roman" panose="02020603050405020304" pitchFamily="18" charset="0"/>
                        <a:ea typeface="Calibri" panose="020F0502020204030204" pitchFamily="34" charset="0"/>
                      </a:endParaRPr>
                    </a:p>
                  </a:txBody>
                  <a:tcPr marL="68573" marR="68573" marT="0" marB="0"/>
                </a:tc>
              </a:tr>
              <a:tr h="267716">
                <a:tc>
                  <a:txBody>
                    <a:bodyPr/>
                    <a:lstStyle/>
                    <a:p>
                      <a:pPr algn="ctr">
                        <a:spcAft>
                          <a:spcPts val="0"/>
                        </a:spcAft>
                      </a:pPr>
                      <a:r>
                        <a:rPr lang="en-US" sz="1400" dirty="0">
                          <a:solidFill>
                            <a:srgbClr val="FFFF00"/>
                          </a:solidFill>
                          <a:effectLst/>
                        </a:rPr>
                        <a:t>U5</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73" marR="68573" marT="0" marB="0" anchor="ctr"/>
                </a:tc>
                <a:tc>
                  <a:txBody>
                    <a:bodyPr/>
                    <a:lstStyle/>
                    <a:p>
                      <a:pPr>
                        <a:spcAft>
                          <a:spcPts val="0"/>
                        </a:spcAft>
                      </a:pPr>
                      <a:r>
                        <a:rPr lang="ru-RU" sz="1400" dirty="0">
                          <a:effectLst/>
                        </a:rPr>
                        <a:t>Незначительный, легкоустранимый ущерб, в том числе  окружающей среде</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73" marR="68573" marT="0" marB="0"/>
                </a:tc>
              </a:tr>
            </a:tbl>
          </a:graphicData>
        </a:graphic>
      </p:graphicFrame>
      <p:sp>
        <p:nvSpPr>
          <p:cNvPr id="11" name="Прямоугольник 5"/>
          <p:cNvSpPr>
            <a:spLocks noChangeArrowheads="1"/>
          </p:cNvSpPr>
          <p:nvPr/>
        </p:nvSpPr>
        <p:spPr bwMode="auto">
          <a:xfrm>
            <a:off x="334963" y="897512"/>
            <a:ext cx="11693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b="1" dirty="0">
                <a:solidFill>
                  <a:srgbClr val="E1561C"/>
                </a:solidFill>
                <a:latin typeface="Arial" panose="020B0604020202020204" pitchFamily="34" charset="0"/>
                <a:ea typeface="Calibri" panose="020F0502020204030204" pitchFamily="34" charset="0"/>
                <a:cs typeface="Calibri" panose="020F0502020204030204" pitchFamily="34" charset="0"/>
              </a:rPr>
              <a:t>Оценка техногенного и экологического риска применения инновационного </a:t>
            </a:r>
            <a:r>
              <a:rPr lang="ru-RU" altLang="ru-RU" b="1" dirty="0" smtClean="0">
                <a:solidFill>
                  <a:srgbClr val="E1561C"/>
                </a:solidFill>
                <a:latin typeface="Arial" panose="020B0604020202020204" pitchFamily="34" charset="0"/>
                <a:ea typeface="Calibri" panose="020F0502020204030204" pitchFamily="34" charset="0"/>
                <a:cs typeface="Calibri" panose="020F0502020204030204" pitchFamily="34" charset="0"/>
              </a:rPr>
              <a:t>и традиционного локальных очистных сооружений</a:t>
            </a:r>
            <a:endParaRPr lang="ru-RU" altLang="ru-RU" dirty="0">
              <a:solidFill>
                <a:srgbClr val="E1561C"/>
              </a:solidFill>
            </a:endParaRPr>
          </a:p>
        </p:txBody>
      </p:sp>
    </p:spTree>
    <p:extLst>
      <p:ext uri="{BB962C8B-B14F-4D97-AF65-F5344CB8AC3E}">
        <p14:creationId xmlns:p14="http://schemas.microsoft.com/office/powerpoint/2010/main" val="116849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389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Заголовок 2"/>
          <p:cNvSpPr txBox="1">
            <a:spLocks/>
          </p:cNvSpPr>
          <p:nvPr/>
        </p:nvSpPr>
        <p:spPr bwMode="auto">
          <a:xfrm>
            <a:off x="334963" y="20638"/>
            <a:ext cx="9017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sp>
        <p:nvSpPr>
          <p:cNvPr id="38919" name="Прямоугольник 2"/>
          <p:cNvSpPr>
            <a:spLocks noChangeArrowheads="1"/>
          </p:cNvSpPr>
          <p:nvPr/>
        </p:nvSpPr>
        <p:spPr bwMode="auto">
          <a:xfrm>
            <a:off x="1584325" y="1453463"/>
            <a:ext cx="932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b="1" dirty="0">
                <a:solidFill>
                  <a:srgbClr val="002060"/>
                </a:solidFill>
                <a:latin typeface="Arial" panose="020B0604020202020204" pitchFamily="34" charset="0"/>
                <a:ea typeface="Calibri" panose="020F0502020204030204" pitchFamily="34" charset="0"/>
                <a:cs typeface="Calibri" panose="020F0502020204030204" pitchFamily="34" charset="0"/>
              </a:rPr>
              <a:t>Результаты оценки риска</a:t>
            </a:r>
            <a:endParaRPr lang="ru-RU" altLang="ru-RU" sz="1400" b="1" dirty="0">
              <a:solidFill>
                <a:srgbClr val="002060"/>
              </a:solidFill>
            </a:endParaRPr>
          </a:p>
        </p:txBody>
      </p:sp>
      <p:graphicFrame>
        <p:nvGraphicFramePr>
          <p:cNvPr id="4" name="Таблица 3"/>
          <p:cNvGraphicFramePr>
            <a:graphicFrameLocks noGrp="1"/>
          </p:cNvGraphicFramePr>
          <p:nvPr/>
        </p:nvGraphicFramePr>
        <p:xfrm>
          <a:off x="247650" y="1835150"/>
          <a:ext cx="11696700" cy="3390899"/>
        </p:xfrm>
        <a:graphic>
          <a:graphicData uri="http://schemas.openxmlformats.org/drawingml/2006/table">
            <a:tbl>
              <a:tblPr firstRow="1" firstCol="1" bandRow="1">
                <a:tableStyleId>{5C22544A-7EE6-4342-B048-85BDC9FD1C3A}</a:tableStyleId>
              </a:tblPr>
              <a:tblGrid>
                <a:gridCol w="3566234"/>
                <a:gridCol w="4419339"/>
                <a:gridCol w="1050257"/>
                <a:gridCol w="823909"/>
                <a:gridCol w="1135187"/>
                <a:gridCol w="701774"/>
              </a:tblGrid>
              <a:tr h="232317">
                <a:tc rowSpan="2">
                  <a:txBody>
                    <a:bodyPr/>
                    <a:lstStyle/>
                    <a:p>
                      <a:pPr algn="ctr">
                        <a:spcAft>
                          <a:spcPts val="0"/>
                        </a:spcAft>
                      </a:pPr>
                      <a:r>
                        <a:rPr lang="ru-RU" sz="1000" dirty="0">
                          <a:effectLst/>
                        </a:rPr>
                        <a:t>Опасное событие</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rowSpan="2">
                  <a:txBody>
                    <a:bodyPr/>
                    <a:lstStyle/>
                    <a:p>
                      <a:pPr algn="ctr">
                        <a:spcAft>
                          <a:spcPts val="0"/>
                        </a:spcAft>
                      </a:pPr>
                      <a:r>
                        <a:rPr lang="ru-RU" sz="1000" dirty="0">
                          <a:effectLst/>
                        </a:rPr>
                        <a:t>Последствия опасных событий</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gridSpan="2">
                  <a:txBody>
                    <a:bodyPr/>
                    <a:lstStyle/>
                    <a:p>
                      <a:pPr algn="ctr">
                        <a:spcAft>
                          <a:spcPts val="0"/>
                        </a:spcAft>
                      </a:pPr>
                      <a:r>
                        <a:rPr lang="ru-RU" sz="1000" dirty="0">
                          <a:solidFill>
                            <a:srgbClr val="FFFF00"/>
                          </a:solidFill>
                          <a:effectLst/>
                        </a:rPr>
                        <a:t>Композитное модульное ЛОС</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84" marR="68584" marT="0" marB="0"/>
                </a:tc>
                <a:tc hMerge="1">
                  <a:txBody>
                    <a:bodyPr/>
                    <a:lstStyle/>
                    <a:p>
                      <a:endParaRPr lang="ru-RU"/>
                    </a:p>
                  </a:txBody>
                  <a:tcPr/>
                </a:tc>
                <a:tc gridSpan="2">
                  <a:txBody>
                    <a:bodyPr/>
                    <a:lstStyle/>
                    <a:p>
                      <a:pPr algn="ctr">
                        <a:spcAft>
                          <a:spcPts val="0"/>
                        </a:spcAft>
                        <a:tabLst>
                          <a:tab pos="546100" algn="l"/>
                        </a:tabLst>
                      </a:pPr>
                      <a:r>
                        <a:rPr lang="ru-RU" sz="1000" dirty="0">
                          <a:solidFill>
                            <a:srgbClr val="FFFF00"/>
                          </a:solidFill>
                          <a:effectLst/>
                        </a:rPr>
                        <a:t>Накопительное </a:t>
                      </a:r>
                      <a:r>
                        <a:rPr lang="ru-RU" sz="1000" dirty="0" smtClean="0">
                          <a:solidFill>
                            <a:srgbClr val="FFFF00"/>
                          </a:solidFill>
                          <a:effectLst/>
                        </a:rPr>
                        <a:t>ж</a:t>
                      </a:r>
                      <a:r>
                        <a:rPr lang="en-US" sz="1000" dirty="0" smtClean="0">
                          <a:solidFill>
                            <a:srgbClr val="FFFF00"/>
                          </a:solidFill>
                          <a:effectLst/>
                        </a:rPr>
                        <a:t>/</a:t>
                      </a:r>
                      <a:r>
                        <a:rPr lang="ru-RU" sz="1000" dirty="0" smtClean="0">
                          <a:solidFill>
                            <a:srgbClr val="FFFF00"/>
                          </a:solidFill>
                          <a:effectLst/>
                        </a:rPr>
                        <a:t>б </a:t>
                      </a:r>
                      <a:r>
                        <a:rPr lang="ru-RU" sz="1000" dirty="0">
                          <a:solidFill>
                            <a:srgbClr val="FFFF00"/>
                          </a:solidFill>
                          <a:effectLst/>
                        </a:rPr>
                        <a:t>ЛОС</a:t>
                      </a:r>
                      <a:endParaRPr lang="ru-RU" sz="1400" dirty="0">
                        <a:solidFill>
                          <a:srgbClr val="FFFF00"/>
                        </a:solidFill>
                        <a:effectLst/>
                        <a:latin typeface="Times New Roman" panose="02020603050405020304" pitchFamily="18" charset="0"/>
                        <a:ea typeface="Calibri" panose="020F0502020204030204" pitchFamily="34" charset="0"/>
                      </a:endParaRPr>
                    </a:p>
                  </a:txBody>
                  <a:tcPr marL="68584" marR="68584" marT="0" marB="0"/>
                </a:tc>
                <a:tc hMerge="1">
                  <a:txBody>
                    <a:bodyPr/>
                    <a:lstStyle/>
                    <a:p>
                      <a:endParaRPr lang="ru-RU"/>
                    </a:p>
                  </a:txBody>
                  <a:tcPr/>
                </a:tc>
              </a:tr>
              <a:tr h="304809">
                <a:tc vMerge="1">
                  <a:txBody>
                    <a:bodyPr/>
                    <a:lstStyle/>
                    <a:p>
                      <a:endParaRPr lang="ru-RU"/>
                    </a:p>
                  </a:txBody>
                  <a:tcPr/>
                </a:tc>
                <a:tc vMerge="1">
                  <a:txBody>
                    <a:bodyPr/>
                    <a:lstStyle/>
                    <a:p>
                      <a:endParaRPr lang="ru-RU"/>
                    </a:p>
                  </a:txBody>
                  <a:tcPr/>
                </a:tc>
                <a:tc>
                  <a:txBody>
                    <a:bodyPr/>
                    <a:lstStyle/>
                    <a:p>
                      <a:pPr algn="ctr">
                        <a:spcAft>
                          <a:spcPts val="0"/>
                        </a:spcAft>
                      </a:pPr>
                      <a:r>
                        <a:rPr lang="ru-RU" sz="1000" dirty="0" smtClean="0">
                          <a:effectLst/>
                        </a:rPr>
                        <a:t>Уровень </a:t>
                      </a:r>
                      <a:r>
                        <a:rPr lang="ru-RU" sz="1000" dirty="0">
                          <a:effectLst/>
                        </a:rPr>
                        <a:t>частоты (</a:t>
                      </a:r>
                      <a:r>
                        <a:rPr lang="ru-RU" sz="1000" dirty="0" smtClean="0">
                          <a:effectLst/>
                        </a:rPr>
                        <a:t>вероятности</a:t>
                      </a:r>
                      <a:r>
                        <a:rPr lang="ru-RU" sz="1000" dirty="0">
                          <a:effectLst/>
                        </a:rPr>
                        <a:t>)</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ru-RU" sz="1000">
                          <a:effectLst/>
                        </a:rPr>
                        <a:t>Уровень вреда</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ru-RU" sz="1000" dirty="0" smtClean="0">
                          <a:effectLst/>
                        </a:rPr>
                        <a:t>Уровень </a:t>
                      </a:r>
                      <a:r>
                        <a:rPr lang="ru-RU" sz="1000" dirty="0">
                          <a:effectLst/>
                        </a:rPr>
                        <a:t>частоты (</a:t>
                      </a:r>
                      <a:r>
                        <a:rPr lang="ru-RU" sz="1000" dirty="0" smtClean="0">
                          <a:effectLst/>
                        </a:rPr>
                        <a:t>вероятности</a:t>
                      </a:r>
                      <a:r>
                        <a:rPr lang="ru-RU" sz="1000" dirty="0">
                          <a:effectLst/>
                        </a:rPr>
                        <a:t>)</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ru-RU" sz="1000">
                          <a:effectLst/>
                        </a:rPr>
                        <a:t>Уровень вреда</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182885">
                <a:tc gridSpan="6">
                  <a:txBody>
                    <a:bodyPr/>
                    <a:lstStyle/>
                    <a:p>
                      <a:pPr algn="ctr">
                        <a:spcAft>
                          <a:spcPts val="0"/>
                        </a:spcAft>
                      </a:pPr>
                      <a:r>
                        <a:rPr lang="ru-RU" sz="1200" dirty="0">
                          <a:solidFill>
                            <a:srgbClr val="FFFF00"/>
                          </a:solidFill>
                          <a:effectLst/>
                        </a:rPr>
                        <a:t>Опасные события технического характера</a:t>
                      </a:r>
                      <a:endParaRPr lang="ru-RU" sz="1200" dirty="0">
                        <a:solidFill>
                          <a:srgbClr val="FFFF00"/>
                        </a:solidFill>
                        <a:effectLst/>
                        <a:latin typeface="Times New Roman" panose="02020603050405020304" pitchFamily="18" charset="0"/>
                        <a:ea typeface="Calibri" panose="020F0502020204030204" pitchFamily="34" charset="0"/>
                      </a:endParaRPr>
                    </a:p>
                  </a:txBody>
                  <a:tcPr marL="68584" marR="68584"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6215">
                <a:tc>
                  <a:txBody>
                    <a:bodyPr/>
                    <a:lstStyle/>
                    <a:p>
                      <a:pPr>
                        <a:spcAft>
                          <a:spcPts val="0"/>
                        </a:spcAft>
                      </a:pPr>
                      <a:r>
                        <a:rPr lang="ru-RU" sz="900" dirty="0">
                          <a:effectLst/>
                        </a:rPr>
                        <a:t>1 Повреждение конструкции за счет коррозии</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dirty="0">
                          <a:effectLst/>
                        </a:rPr>
                        <a:t>Повреждение, разрушение конструкций, проведение ремонтных работ</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a:effectLst/>
                        </a:rPr>
                        <a:t>P5</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P3</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137164">
                <a:tc>
                  <a:txBody>
                    <a:bodyPr/>
                    <a:lstStyle/>
                    <a:p>
                      <a:pPr>
                        <a:spcAft>
                          <a:spcPts val="0"/>
                        </a:spcAft>
                      </a:pPr>
                      <a:r>
                        <a:rPr lang="ru-RU" sz="900" dirty="0">
                          <a:effectLst/>
                        </a:rPr>
                        <a:t>2 Разрушение конструкции под влиянием внешних факторов</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dirty="0">
                          <a:effectLst/>
                        </a:rPr>
                        <a:t>Нарушение работы сооружения, необходимость замены модуля (блока)</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a:effectLst/>
                        </a:rPr>
                        <a:t>P</a:t>
                      </a:r>
                      <a:r>
                        <a:rPr lang="ru-RU" sz="9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U3</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P5</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U3</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137164">
                <a:tc>
                  <a:txBody>
                    <a:bodyPr/>
                    <a:lstStyle/>
                    <a:p>
                      <a:pPr>
                        <a:spcAft>
                          <a:spcPts val="0"/>
                        </a:spcAft>
                      </a:pPr>
                      <a:r>
                        <a:rPr lang="ru-RU" sz="900" dirty="0">
                          <a:effectLst/>
                        </a:rPr>
                        <a:t>3 Разрушение заглубленных конструкций при промерзании </a:t>
                      </a:r>
                      <a:r>
                        <a:rPr lang="ru-RU" sz="900" dirty="0" smtClean="0">
                          <a:effectLst/>
                        </a:rPr>
                        <a:t>грунта</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dirty="0">
                          <a:effectLst/>
                        </a:rPr>
                        <a:t>Разрушение конструкций, проведение ремонтных работ</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a:effectLst/>
                        </a:rPr>
                        <a:t>P</a:t>
                      </a:r>
                      <a:r>
                        <a:rPr lang="ru-RU" sz="9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P5</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U2</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274328">
                <a:tc>
                  <a:txBody>
                    <a:bodyPr/>
                    <a:lstStyle/>
                    <a:p>
                      <a:pPr>
                        <a:spcAft>
                          <a:spcPts val="0"/>
                        </a:spcAft>
                      </a:pPr>
                      <a:r>
                        <a:rPr lang="ru-RU" sz="900" dirty="0">
                          <a:effectLst/>
                        </a:rPr>
                        <a:t>4 Недостаточная </a:t>
                      </a:r>
                      <a:r>
                        <a:rPr lang="ru-RU" sz="900" dirty="0" smtClean="0">
                          <a:effectLst/>
                        </a:rPr>
                        <a:t>морозоустойчивость</a:t>
                      </a:r>
                      <a:r>
                        <a:rPr lang="ru-RU" sz="900" dirty="0">
                          <a:effectLst/>
                        </a:rPr>
                        <a:t>, устойчивость к перепадам </a:t>
                      </a:r>
                      <a:r>
                        <a:rPr lang="ru-RU" sz="900" dirty="0" smtClean="0">
                          <a:effectLst/>
                        </a:rPr>
                        <a:t>температуры</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dirty="0">
                          <a:effectLst/>
                        </a:rPr>
                        <a:t>Снижение прочности и последующее разрушение конструкций</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a:effectLst/>
                        </a:rPr>
                        <a:t>P</a:t>
                      </a:r>
                      <a:r>
                        <a:rPr lang="ru-RU" sz="9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P</a:t>
                      </a:r>
                      <a:r>
                        <a:rPr lang="ru-RU" sz="9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U3</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137164">
                <a:tc>
                  <a:txBody>
                    <a:bodyPr/>
                    <a:lstStyle/>
                    <a:p>
                      <a:pPr>
                        <a:spcAft>
                          <a:spcPts val="0"/>
                        </a:spcAft>
                      </a:pPr>
                      <a:r>
                        <a:rPr lang="ru-RU" sz="900">
                          <a:effectLst/>
                        </a:rPr>
                        <a:t>5 Несанкционированное воздействие</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dirty="0">
                          <a:effectLst/>
                        </a:rPr>
                        <a:t>Разрушение оборудования, проведение ремонтных работ</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a:effectLst/>
                        </a:rPr>
                        <a:t>P3</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U5</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P3</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137164">
                <a:tc>
                  <a:txBody>
                    <a:bodyPr/>
                    <a:lstStyle/>
                    <a:p>
                      <a:pPr>
                        <a:spcAft>
                          <a:spcPts val="0"/>
                        </a:spcAft>
                      </a:pPr>
                      <a:r>
                        <a:rPr lang="ru-RU" sz="900">
                          <a:effectLst/>
                        </a:rPr>
                        <a:t>6 Несоблюдение технологии установки оборудования</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dirty="0">
                          <a:effectLst/>
                        </a:rPr>
                        <a:t>Нарушение работоспособности оборудования, проведение ремонтных работ</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a:effectLst/>
                        </a:rPr>
                        <a:t>P3</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P2</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274328">
                <a:tc>
                  <a:txBody>
                    <a:bodyPr/>
                    <a:lstStyle/>
                    <a:p>
                      <a:pPr>
                        <a:spcAft>
                          <a:spcPts val="0"/>
                        </a:spcAft>
                      </a:pPr>
                      <a:r>
                        <a:rPr lang="ru-RU" sz="900">
                          <a:effectLst/>
                        </a:rPr>
                        <a:t>7 Выход из строя при нарушении энергоснабжения</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dirty="0">
                          <a:effectLst/>
                        </a:rPr>
                        <a:t>Нарушение работоспособности ЛОС, нарушение технологии очистки, проведение ремонтных работ</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a:effectLst/>
                        </a:rPr>
                        <a:t>P</a:t>
                      </a:r>
                      <a:r>
                        <a:rPr lang="ru-RU" sz="9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U5</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P</a:t>
                      </a:r>
                      <a:r>
                        <a:rPr lang="ru-RU" sz="9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a:t>
                      </a:r>
                      <a:r>
                        <a:rPr lang="ru-RU" sz="9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274328">
                <a:tc>
                  <a:txBody>
                    <a:bodyPr/>
                    <a:lstStyle/>
                    <a:p>
                      <a:pPr>
                        <a:spcAft>
                          <a:spcPts val="0"/>
                        </a:spcAft>
                      </a:pPr>
                      <a:r>
                        <a:rPr lang="ru-RU" sz="900">
                          <a:effectLst/>
                        </a:rPr>
                        <a:t>8 Нарушение работы электрооборудования</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dirty="0">
                          <a:effectLst/>
                        </a:rPr>
                        <a:t>Неисправность электрооборудования, нарушение технологии очистки, проведение ремонтных работ</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a:effectLst/>
                        </a:rPr>
                        <a:t>P</a:t>
                      </a:r>
                      <a:r>
                        <a:rPr lang="ru-RU" sz="9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U5</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P</a:t>
                      </a:r>
                      <a:r>
                        <a:rPr lang="ru-RU" sz="9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137164">
                <a:tc>
                  <a:txBody>
                    <a:bodyPr/>
                    <a:lstStyle/>
                    <a:p>
                      <a:pPr>
                        <a:spcAft>
                          <a:spcPts val="0"/>
                        </a:spcAft>
                      </a:pPr>
                      <a:r>
                        <a:rPr lang="ru-RU" sz="900">
                          <a:effectLst/>
                        </a:rPr>
                        <a:t>9 Поражение обслуживающего персонала электрическим током</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dirty="0">
                          <a:effectLst/>
                        </a:rPr>
                        <a:t>Гибель людей, проведение ремонтных работ</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a:effectLst/>
                        </a:rPr>
                        <a:t>P</a:t>
                      </a:r>
                      <a:r>
                        <a:rPr lang="ru-RU" sz="9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U2</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P</a:t>
                      </a:r>
                      <a:r>
                        <a:rPr lang="ru-RU" sz="900">
                          <a:effectLst/>
                        </a:rPr>
                        <a:t>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U2</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137164">
                <a:tc>
                  <a:txBody>
                    <a:bodyPr/>
                    <a:lstStyle/>
                    <a:p>
                      <a:pPr>
                        <a:spcAft>
                          <a:spcPts val="0"/>
                        </a:spcAft>
                      </a:pPr>
                      <a:r>
                        <a:rPr lang="ru-RU" sz="900">
                          <a:effectLst/>
                        </a:rPr>
                        <a:t>10 Срок службы ниже проектного</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dirty="0">
                          <a:effectLst/>
                        </a:rPr>
                        <a:t>Замена оборудования раньше расчетного периода</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a:effectLst/>
                        </a:rPr>
                        <a:t>P5</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U3</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P5</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U3</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182885">
                <a:tc gridSpan="6">
                  <a:txBody>
                    <a:bodyPr/>
                    <a:lstStyle/>
                    <a:p>
                      <a:pPr algn="ctr">
                        <a:spcAft>
                          <a:spcPts val="0"/>
                        </a:spcAft>
                      </a:pPr>
                      <a:r>
                        <a:rPr lang="ru-RU" sz="1200" dirty="0">
                          <a:solidFill>
                            <a:srgbClr val="FFFF00"/>
                          </a:solidFill>
                          <a:effectLst/>
                        </a:rPr>
                        <a:t>Опасные события технологического характера</a:t>
                      </a:r>
                      <a:endParaRPr lang="ru-RU" sz="1200" dirty="0">
                        <a:solidFill>
                          <a:srgbClr val="FFFF00"/>
                        </a:solidFill>
                        <a:effectLst/>
                        <a:latin typeface="Times New Roman" panose="02020603050405020304" pitchFamily="18" charset="0"/>
                        <a:ea typeface="Calibri" panose="020F0502020204030204" pitchFamily="34" charset="0"/>
                      </a:endParaRPr>
                    </a:p>
                  </a:txBody>
                  <a:tcPr marL="68584" marR="68584"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328">
                <a:tc>
                  <a:txBody>
                    <a:bodyPr/>
                    <a:lstStyle/>
                    <a:p>
                      <a:pPr>
                        <a:spcAft>
                          <a:spcPts val="0"/>
                        </a:spcAft>
                      </a:pPr>
                      <a:r>
                        <a:rPr lang="ru-RU" sz="900">
                          <a:effectLst/>
                        </a:rPr>
                        <a:t>11 Низкая эффективность очистки сточных вод</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a:effectLst/>
                        </a:rPr>
                        <a:t>Загрязнение окружающей среды в точке сброса сточных вод. Штрафные санкции, мероприятия по устранению нарушений</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dirty="0">
                          <a:effectLst/>
                        </a:rPr>
                        <a:t>P2</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P2</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a:effectLst/>
                        </a:rPr>
                        <a:t>U4</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r h="411492">
                <a:tc>
                  <a:txBody>
                    <a:bodyPr/>
                    <a:lstStyle/>
                    <a:p>
                      <a:pPr>
                        <a:spcAft>
                          <a:spcPts val="0"/>
                        </a:spcAft>
                      </a:pPr>
                      <a:r>
                        <a:rPr lang="ru-RU" sz="900">
                          <a:effectLst/>
                        </a:rPr>
                        <a:t>12 Нарушение периодичности и технологии обслуживания</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spcAft>
                          <a:spcPts val="0"/>
                        </a:spcAft>
                      </a:pPr>
                      <a:r>
                        <a:rPr lang="ru-RU" sz="900">
                          <a:effectLst/>
                        </a:rPr>
                        <a:t>Нарушение технологии очистки (при неквалифицированном обслуживании), преждевременная или ранняя замена расходных фильтрующих материалов, снижение эффективности очистки</a:t>
                      </a:r>
                      <a:endParaRPr lang="ru-RU" sz="1400">
                        <a:solidFill>
                          <a:srgbClr val="000000"/>
                        </a:solidFill>
                        <a:effectLst/>
                        <a:latin typeface="Times New Roman" panose="02020603050405020304" pitchFamily="18" charset="0"/>
                        <a:ea typeface="Calibri" panose="020F0502020204030204" pitchFamily="34" charset="0"/>
                      </a:endParaRPr>
                    </a:p>
                  </a:txBody>
                  <a:tcPr marL="68584" marR="68584" marT="0" marB="0"/>
                </a:tc>
                <a:tc>
                  <a:txBody>
                    <a:bodyPr/>
                    <a:lstStyle/>
                    <a:p>
                      <a:pPr algn="ctr">
                        <a:spcAft>
                          <a:spcPts val="0"/>
                        </a:spcAft>
                      </a:pPr>
                      <a:r>
                        <a:rPr lang="en-US" sz="900" dirty="0">
                          <a:effectLst/>
                        </a:rPr>
                        <a:t>P3</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dirty="0">
                          <a:effectLst/>
                        </a:rPr>
                        <a:t>U4</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dirty="0">
                          <a:effectLst/>
                        </a:rPr>
                        <a:t>P3</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c>
                  <a:txBody>
                    <a:bodyPr/>
                    <a:lstStyle/>
                    <a:p>
                      <a:pPr algn="ctr">
                        <a:spcAft>
                          <a:spcPts val="0"/>
                        </a:spcAft>
                      </a:pPr>
                      <a:r>
                        <a:rPr lang="en-US" sz="900" dirty="0">
                          <a:effectLst/>
                        </a:rPr>
                        <a:t>U4</a:t>
                      </a:r>
                      <a:endParaRPr lang="ru-RU" sz="1400" dirty="0">
                        <a:solidFill>
                          <a:srgbClr val="000000"/>
                        </a:solidFill>
                        <a:effectLst/>
                        <a:latin typeface="Times New Roman" panose="02020603050405020304" pitchFamily="18" charset="0"/>
                        <a:ea typeface="Calibri" panose="020F0502020204030204" pitchFamily="34" charset="0"/>
                      </a:endParaRPr>
                    </a:p>
                  </a:txBody>
                  <a:tcPr marL="68584" marR="68584" marT="0" marB="0" anchor="ctr"/>
                </a:tc>
              </a:tr>
            </a:tbl>
          </a:graphicData>
        </a:graphic>
      </p:graphicFrame>
      <p:graphicFrame>
        <p:nvGraphicFramePr>
          <p:cNvPr id="5" name="Таблица 4"/>
          <p:cNvGraphicFramePr>
            <a:graphicFrameLocks noGrp="1"/>
          </p:cNvGraphicFramePr>
          <p:nvPr/>
        </p:nvGraphicFramePr>
        <p:xfrm>
          <a:off x="831850" y="5356225"/>
          <a:ext cx="10699750" cy="1328740"/>
        </p:xfrm>
        <a:graphic>
          <a:graphicData uri="http://schemas.openxmlformats.org/drawingml/2006/table">
            <a:tbl>
              <a:tblPr/>
              <a:tblGrid>
                <a:gridCol w="3138488"/>
                <a:gridCol w="1416050"/>
                <a:gridCol w="1416050"/>
                <a:gridCol w="1571625"/>
                <a:gridCol w="1579562"/>
                <a:gridCol w="1577975"/>
              </a:tblGrid>
              <a:tr h="93663">
                <a:tc rowSpan="2">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Уровень частоты (вероятности) опасных событий</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gridSpan="5">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Уровень вреда при возникновении опасных событий</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vMerge="1">
                  <a:txBody>
                    <a:bodyPr/>
                    <a:lstStyle/>
                    <a:p>
                      <a:endParaRPr lang="ru-RU"/>
                    </a:p>
                  </a:txBody>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0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a:t>
                      </a:r>
                      <a:r>
                        <a:rPr kumimoji="0" lang="en-US"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1</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0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a:t>
                      </a: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2</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0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a:t>
                      </a: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3</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0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a:t>
                      </a: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4</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0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a:t>
                      </a: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5</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20478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0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a:t>
                      </a:r>
                      <a:r>
                        <a:rPr kumimoji="0" lang="en-US"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1</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0478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0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a:t>
                      </a:r>
                      <a:r>
                        <a:rPr kumimoji="0" lang="en-US"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2</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11</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0478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0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a:t>
                      </a:r>
                      <a:r>
                        <a:rPr kumimoji="0" lang="en-US"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3</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6, 12</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5</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0478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0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a:t>
                      </a:r>
                      <a:r>
                        <a:rPr kumimoji="0" lang="en-US"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4</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9</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2</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3, 4</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7, 8</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0478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0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a:t>
                      </a:r>
                      <a:r>
                        <a:rPr kumimoji="0" lang="en-US"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5</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10</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1</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ru-RU" altLang="ru-RU" sz="10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bl>
          </a:graphicData>
        </a:graphic>
      </p:graphicFrame>
      <p:sp>
        <p:nvSpPr>
          <p:cNvPr id="11" name="Прямоугольник 5"/>
          <p:cNvSpPr>
            <a:spLocks noChangeArrowheads="1"/>
          </p:cNvSpPr>
          <p:nvPr/>
        </p:nvSpPr>
        <p:spPr bwMode="auto">
          <a:xfrm>
            <a:off x="334963" y="834122"/>
            <a:ext cx="11693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b="1" dirty="0">
                <a:solidFill>
                  <a:srgbClr val="E1561C"/>
                </a:solidFill>
                <a:latin typeface="Arial" panose="020B0604020202020204" pitchFamily="34" charset="0"/>
                <a:ea typeface="Calibri" panose="020F0502020204030204" pitchFamily="34" charset="0"/>
                <a:cs typeface="Calibri" panose="020F0502020204030204" pitchFamily="34" charset="0"/>
              </a:rPr>
              <a:t>Оценка техногенного и экологического риска применения инновационного </a:t>
            </a:r>
            <a:r>
              <a:rPr lang="ru-RU" altLang="ru-RU" b="1" dirty="0" smtClean="0">
                <a:solidFill>
                  <a:srgbClr val="E1561C"/>
                </a:solidFill>
                <a:latin typeface="Arial" panose="020B0604020202020204" pitchFamily="34" charset="0"/>
                <a:ea typeface="Calibri" panose="020F0502020204030204" pitchFamily="34" charset="0"/>
                <a:cs typeface="Calibri" panose="020F0502020204030204" pitchFamily="34" charset="0"/>
              </a:rPr>
              <a:t>и традиционного локальных очистных сооружений</a:t>
            </a:r>
            <a:endParaRPr lang="ru-RU" altLang="ru-RU" dirty="0">
              <a:solidFill>
                <a:srgbClr val="E1561C"/>
              </a:solidFill>
            </a:endParaRPr>
          </a:p>
        </p:txBody>
      </p:sp>
    </p:spTree>
    <p:extLst>
      <p:ext uri="{BB962C8B-B14F-4D97-AF65-F5344CB8AC3E}">
        <p14:creationId xmlns:p14="http://schemas.microsoft.com/office/powerpoint/2010/main" val="319290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sp>
        <p:nvSpPr>
          <p:cNvPr id="7171" name="Заголовок 2"/>
          <p:cNvSpPr>
            <a:spLocks noGrp="1"/>
          </p:cNvSpPr>
          <p:nvPr>
            <p:ph type="title"/>
          </p:nvPr>
        </p:nvSpPr>
        <p:spPr>
          <a:xfrm>
            <a:off x="334963" y="20638"/>
            <a:ext cx="9017000" cy="776287"/>
          </a:xfrm>
        </p:spPr>
        <p:txBody>
          <a:bodyPr/>
          <a:lstStyle/>
          <a:p>
            <a:pPr algn="l" eaLnBrk="1" hangingPunct="1"/>
            <a:r>
              <a:rPr lang="ru-RU" altLang="ru-RU" sz="1800" smtClean="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71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Прямоугольник 5"/>
          <p:cNvSpPr>
            <a:spLocks noChangeArrowheads="1"/>
          </p:cNvSpPr>
          <p:nvPr/>
        </p:nvSpPr>
        <p:spPr bwMode="auto">
          <a:xfrm>
            <a:off x="3675063" y="1062038"/>
            <a:ext cx="4300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u-RU" altLang="ru-RU" b="1" dirty="0">
                <a:solidFill>
                  <a:srgbClr val="E1561C"/>
                </a:solidFill>
                <a:latin typeface="Arial" panose="020B0604020202020204" pitchFamily="34" charset="0"/>
              </a:rPr>
              <a:t>Область применения оценки риска</a:t>
            </a:r>
          </a:p>
        </p:txBody>
      </p:sp>
      <p:sp>
        <p:nvSpPr>
          <p:cNvPr id="7175" name="Прямоугольник 1"/>
          <p:cNvSpPr>
            <a:spLocks noChangeArrowheads="1"/>
          </p:cNvSpPr>
          <p:nvPr/>
        </p:nvSpPr>
        <p:spPr bwMode="auto">
          <a:xfrm>
            <a:off x="411163" y="1573213"/>
            <a:ext cx="1151255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600"/>
              </a:spcBef>
              <a:spcAft>
                <a:spcPts val="600"/>
              </a:spcAft>
              <a:buFont typeface="Wingdings" panose="05000000000000000000" pitchFamily="2" charset="2"/>
              <a:buChar char="q"/>
            </a:pPr>
            <a:r>
              <a:rPr lang="ru-RU" altLang="ru-RU" b="1" dirty="0">
                <a:solidFill>
                  <a:srgbClr val="002060"/>
                </a:solidFill>
                <a:latin typeface="Arial" panose="020B0604020202020204" pitchFamily="34" charset="0"/>
                <a:cs typeface="Arial" panose="020B0604020202020204" pitchFamily="34" charset="0"/>
              </a:rPr>
              <a:t>Обеспечение соблюдения требований технических регламентов в течение жизненного цикла автомобильных </a:t>
            </a:r>
            <a:r>
              <a:rPr lang="ru-RU" altLang="ru-RU" b="1" dirty="0" smtClean="0">
                <a:solidFill>
                  <a:srgbClr val="002060"/>
                </a:solidFill>
                <a:latin typeface="Arial" panose="020B0604020202020204" pitchFamily="34" charset="0"/>
                <a:cs typeface="Arial" panose="020B0604020202020204" pitchFamily="34" charset="0"/>
              </a:rPr>
              <a:t>дорог (прямое или косвенное соответствие)</a:t>
            </a:r>
            <a:r>
              <a:rPr lang="en-US" altLang="ru-RU" b="1" dirty="0" smtClean="0">
                <a:solidFill>
                  <a:srgbClr val="002060"/>
                </a:solidFill>
                <a:latin typeface="Arial" panose="020B0604020202020204" pitchFamily="34" charset="0"/>
                <a:cs typeface="Arial" panose="020B0604020202020204" pitchFamily="34" charset="0"/>
              </a:rPr>
              <a:t>:</a:t>
            </a:r>
            <a:endParaRPr lang="ru-RU" altLang="ru-RU" b="1" dirty="0">
              <a:solidFill>
                <a:srgbClr val="002060"/>
              </a:solidFill>
              <a:latin typeface="Arial" panose="020B0604020202020204" pitchFamily="34" charset="0"/>
              <a:cs typeface="Arial" panose="020B0604020202020204" pitchFamily="34" charset="0"/>
            </a:endParaRPr>
          </a:p>
          <a:p>
            <a:pPr indent="-14288">
              <a:spcBef>
                <a:spcPts val="600"/>
              </a:spcBef>
              <a:spcAft>
                <a:spcPts val="600"/>
              </a:spcAft>
            </a:pPr>
            <a:r>
              <a:rPr lang="ru-RU" altLang="ru-RU" sz="1600" dirty="0">
                <a:latin typeface="Arial" panose="020B0604020202020204" pitchFamily="34" charset="0"/>
                <a:cs typeface="Arial" panose="020B0604020202020204" pitchFamily="34" charset="0"/>
              </a:rPr>
              <a:t>- при внедрении </a:t>
            </a:r>
            <a:r>
              <a:rPr lang="ru-RU" altLang="ru-RU" sz="1600" dirty="0" smtClean="0">
                <a:latin typeface="Arial" panose="020B0604020202020204" pitchFamily="34" charset="0"/>
                <a:cs typeface="Arial" panose="020B0604020202020204" pitchFamily="34" charset="0"/>
              </a:rPr>
              <a:t>инновационной продукции, нетиповых </a:t>
            </a:r>
            <a:r>
              <a:rPr lang="ru-RU" altLang="ru-RU" sz="1600" dirty="0">
                <a:latin typeface="Arial" panose="020B0604020202020204" pitchFamily="34" charset="0"/>
                <a:cs typeface="Arial" panose="020B0604020202020204" pitchFamily="34" charset="0"/>
              </a:rPr>
              <a:t>строительных </a:t>
            </a:r>
            <a:r>
              <a:rPr lang="ru-RU" altLang="ru-RU" sz="1600" dirty="0" smtClean="0">
                <a:latin typeface="Arial" panose="020B0604020202020204" pitchFamily="34" charset="0"/>
                <a:cs typeface="Arial" panose="020B0604020202020204" pitchFamily="34" charset="0"/>
              </a:rPr>
              <a:t>конструкций;</a:t>
            </a:r>
            <a:endParaRPr lang="ru-RU" altLang="ru-RU" sz="1600" dirty="0">
              <a:latin typeface="Arial" panose="020B0604020202020204" pitchFamily="34" charset="0"/>
              <a:cs typeface="Arial" panose="020B0604020202020204" pitchFamily="34" charset="0"/>
            </a:endParaRPr>
          </a:p>
          <a:p>
            <a:pPr indent="-14288">
              <a:spcBef>
                <a:spcPts val="600"/>
              </a:spcBef>
              <a:spcAft>
                <a:spcPts val="600"/>
              </a:spcAft>
            </a:pPr>
            <a:r>
              <a:rPr lang="ru-RU" altLang="ru-RU" sz="1600" dirty="0">
                <a:latin typeface="Arial" panose="020B0604020202020204" pitchFamily="34" charset="0"/>
                <a:cs typeface="Arial" panose="020B0604020202020204" pitchFamily="34" charset="0"/>
              </a:rPr>
              <a:t>- при использовании решений и методов, требования к которым установлены в ПНСТ, СТО, отраслевых документах, утвержденных федеральными органами исполнительной власти Российской Федерации, нормах и правилах иностранных государств;</a:t>
            </a:r>
            <a:r>
              <a:rPr lang="ru-RU" altLang="ru-RU" sz="1600" dirty="0">
                <a:solidFill>
                  <a:srgbClr val="000000"/>
                </a:solidFill>
                <a:latin typeface="Arial" panose="020B0604020202020204" pitchFamily="34" charset="0"/>
                <a:ea typeface="Calibri" panose="020F0502020204030204" pitchFamily="34" charset="0"/>
                <a:cs typeface="Calibri" panose="020F0502020204030204" pitchFamily="34" charset="0"/>
              </a:rPr>
              <a:t> </a:t>
            </a:r>
          </a:p>
          <a:p>
            <a:pPr>
              <a:spcBef>
                <a:spcPts val="600"/>
              </a:spcBef>
              <a:spcAft>
                <a:spcPts val="600"/>
              </a:spcAft>
              <a:buFont typeface="Wingdings" panose="05000000000000000000" pitchFamily="2" charset="2"/>
              <a:buChar char="q"/>
            </a:pPr>
            <a:r>
              <a:rPr lang="ru-RU" altLang="ru-RU" b="1" dirty="0">
                <a:solidFill>
                  <a:srgbClr val="002060"/>
                </a:solidFill>
                <a:latin typeface="Arial" panose="020B0604020202020204" pitchFamily="34" charset="0"/>
                <a:ea typeface="Calibri" panose="020F0502020204030204" pitchFamily="34" charset="0"/>
                <a:cs typeface="Arial" panose="020B0604020202020204" pitchFamily="34" charset="0"/>
              </a:rPr>
              <a:t>Проведение публичного технологического и ценового аудита дорожных проектов – экспертной оценки </a:t>
            </a:r>
            <a:r>
              <a:rPr lang="ru-RU" altLang="ru-RU" b="1" dirty="0">
                <a:solidFill>
                  <a:srgbClr val="002060"/>
                </a:solidFill>
                <a:latin typeface="Arial" panose="020B0604020202020204" pitchFamily="34" charset="0"/>
                <a:cs typeface="Arial" panose="020B0604020202020204" pitchFamily="34" charset="0"/>
              </a:rPr>
              <a:t>выбора проектируемых технологических и стоимостных решений, соответствия решений рыночной практике и международным аналогам</a:t>
            </a:r>
            <a:r>
              <a:rPr lang="en-US" altLang="ru-RU" b="1" dirty="0">
                <a:solidFill>
                  <a:srgbClr val="002060"/>
                </a:solidFill>
                <a:latin typeface="Arial" panose="020B0604020202020204" pitchFamily="34" charset="0"/>
                <a:cs typeface="Arial" panose="020B0604020202020204" pitchFamily="34" charset="0"/>
              </a:rPr>
              <a:t>;</a:t>
            </a:r>
            <a:endParaRPr lang="ru-RU" altLang="ru-RU" b="1" dirty="0">
              <a:solidFill>
                <a:srgbClr val="002060"/>
              </a:solidFill>
              <a:latin typeface="Arial" panose="020B0604020202020204" pitchFamily="34" charset="0"/>
              <a:ea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q"/>
            </a:pPr>
            <a:r>
              <a:rPr lang="ru-RU" altLang="ru-RU" b="1" dirty="0">
                <a:solidFill>
                  <a:srgbClr val="002060"/>
                </a:solidFill>
                <a:latin typeface="Arial" panose="020B0604020202020204" pitchFamily="34" charset="0"/>
                <a:ea typeface="Calibri" panose="020F0502020204030204" pitchFamily="34" charset="0"/>
                <a:cs typeface="Calibri" panose="020F0502020204030204" pitchFamily="34" charset="0"/>
              </a:rPr>
              <a:t>А</a:t>
            </a:r>
            <a:r>
              <a:rPr lang="ru-RU" altLang="ru-RU" b="1" dirty="0">
                <a:solidFill>
                  <a:srgbClr val="002060"/>
                </a:solidFill>
                <a:latin typeface="Arial" panose="020B0604020202020204" pitchFamily="34" charset="0"/>
                <a:cs typeface="Times New Roman" panose="02020603050405020304" pitchFamily="18" charset="0"/>
              </a:rPr>
              <a:t>нализ </a:t>
            </a:r>
            <a:r>
              <a:rPr lang="ru-RU" altLang="ru-RU" b="1" dirty="0">
                <a:solidFill>
                  <a:srgbClr val="002060"/>
                </a:solidFill>
                <a:latin typeface="Arial" panose="020B0604020202020204" pitchFamily="34" charset="0"/>
                <a:ea typeface="Calibri" panose="020F0502020204030204" pitchFamily="34" charset="0"/>
                <a:cs typeface="Calibri" panose="020F0502020204030204" pitchFamily="34" charset="0"/>
              </a:rPr>
              <a:t>недостижения целей</a:t>
            </a:r>
            <a:r>
              <a:rPr lang="ru-RU" altLang="ru-RU" b="1" dirty="0">
                <a:solidFill>
                  <a:srgbClr val="002060"/>
                </a:solidFill>
                <a:latin typeface="Arial" panose="020B0604020202020204" pitchFamily="34" charset="0"/>
                <a:cs typeface="Times New Roman" panose="02020603050405020304" pitchFamily="18" charset="0"/>
              </a:rPr>
              <a:t> проектов документов по стандартизации в дорожном хозяйстве, их влияния на качество разработки проектной документации;</a:t>
            </a:r>
            <a:endParaRPr lang="ru-RU" altLang="ru-RU" b="1" dirty="0">
              <a:solidFill>
                <a:srgbClr val="002060"/>
              </a:solidFill>
              <a:latin typeface="Times New Roman" panose="02020603050405020304" pitchFamily="18" charset="0"/>
              <a:cs typeface="Times New Roman" panose="02020603050405020304" pitchFamily="18" charset="0"/>
            </a:endParaRPr>
          </a:p>
          <a:p>
            <a:pPr>
              <a:spcBef>
                <a:spcPts val="600"/>
              </a:spcBef>
              <a:spcAft>
                <a:spcPts val="600"/>
              </a:spcAft>
              <a:buFont typeface="Wingdings" panose="05000000000000000000" pitchFamily="2" charset="2"/>
              <a:buChar char="q"/>
            </a:pPr>
            <a:r>
              <a:rPr lang="ru-RU" altLang="ru-RU" b="1" dirty="0">
                <a:solidFill>
                  <a:srgbClr val="002060"/>
                </a:solidFill>
                <a:latin typeface="Arial" panose="020B0604020202020204" pitchFamily="34" charset="0"/>
                <a:ea typeface="Calibri" panose="020F0502020204030204" pitchFamily="34" charset="0"/>
                <a:cs typeface="Calibri" panose="020F0502020204030204" pitchFamily="34" charset="0"/>
              </a:rPr>
              <a:t>Внедрение (развитие) системы менеджмента качества по ГОСТ Р ИСО 9001 в организациях дорожной отрасли, включая проектные;</a:t>
            </a:r>
            <a:endParaRPr lang="ru-RU" altLang="ru-RU" b="1" dirty="0">
              <a:solidFill>
                <a:srgbClr val="002060"/>
              </a:solidFill>
              <a:latin typeface="Times New Roman" panose="02020603050405020304" pitchFamily="18" charset="0"/>
              <a:ea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q"/>
            </a:pPr>
            <a:r>
              <a:rPr lang="ru-RU" altLang="ru-RU" b="1" dirty="0">
                <a:solidFill>
                  <a:srgbClr val="002060"/>
                </a:solidFill>
                <a:latin typeface="Arial" panose="020B0604020202020204" pitchFamily="34" charset="0"/>
                <a:ea typeface="Calibri" panose="020F0502020204030204" pitchFamily="34" charset="0"/>
                <a:cs typeface="Calibri" panose="020F0502020204030204" pitchFamily="34" charset="0"/>
              </a:rPr>
              <a:t>Страхование риска, в том числе при модификации проектной документации.</a:t>
            </a:r>
            <a:endParaRPr lang="ru-RU" altLang="ru-RU" b="1" dirty="0">
              <a:solidFill>
                <a:srgbClr val="002060"/>
              </a:solidFill>
              <a:latin typeface="Times New Roman" panose="02020603050405020304" pitchFamily="18"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409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Заголовок 2"/>
          <p:cNvSpPr txBox="1">
            <a:spLocks/>
          </p:cNvSpPr>
          <p:nvPr/>
        </p:nvSpPr>
        <p:spPr bwMode="auto">
          <a:xfrm>
            <a:off x="334963" y="20638"/>
            <a:ext cx="9017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sp>
        <p:nvSpPr>
          <p:cNvPr id="40967" name="Прямоугольник 2"/>
          <p:cNvSpPr>
            <a:spLocks noChangeArrowheads="1"/>
          </p:cNvSpPr>
          <p:nvPr/>
        </p:nvSpPr>
        <p:spPr bwMode="auto">
          <a:xfrm>
            <a:off x="487362" y="1616655"/>
            <a:ext cx="1121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b="1" dirty="0">
                <a:solidFill>
                  <a:srgbClr val="002060"/>
                </a:solidFill>
                <a:latin typeface="Arial" panose="020B0604020202020204" pitchFamily="34" charset="0"/>
                <a:cs typeface="Arial" panose="020B0604020202020204" pitchFamily="34" charset="0"/>
              </a:rPr>
              <a:t>Показатели эффективности инновационного и </a:t>
            </a:r>
            <a:r>
              <a:rPr lang="ru-RU" altLang="ru-RU" sz="1400" b="1" dirty="0" smtClean="0">
                <a:solidFill>
                  <a:srgbClr val="002060"/>
                </a:solidFill>
                <a:latin typeface="Arial" panose="020B0604020202020204" pitchFamily="34" charset="0"/>
                <a:cs typeface="Arial" panose="020B0604020202020204" pitchFamily="34" charset="0"/>
              </a:rPr>
              <a:t>традиционного </a:t>
            </a:r>
            <a:r>
              <a:rPr lang="ru-RU" altLang="ru-RU" sz="1400" b="1" dirty="0">
                <a:solidFill>
                  <a:srgbClr val="002060"/>
                </a:solidFill>
                <a:latin typeface="Arial" panose="020B0604020202020204" pitchFamily="34" charset="0"/>
                <a:cs typeface="Arial" panose="020B0604020202020204" pitchFamily="34" charset="0"/>
              </a:rPr>
              <a:t>решения при обосновании выбора на основе оценки риска</a:t>
            </a:r>
          </a:p>
        </p:txBody>
      </p:sp>
      <p:graphicFrame>
        <p:nvGraphicFramePr>
          <p:cNvPr id="2" name="Таблица 1"/>
          <p:cNvGraphicFramePr>
            <a:graphicFrameLocks noGrp="1"/>
          </p:cNvGraphicFramePr>
          <p:nvPr>
            <p:extLst>
              <p:ext uri="{D42A27DB-BD31-4B8C-83A1-F6EECF244321}">
                <p14:modId xmlns:p14="http://schemas.microsoft.com/office/powerpoint/2010/main" val="3507369517"/>
              </p:ext>
            </p:extLst>
          </p:nvPr>
        </p:nvGraphicFramePr>
        <p:xfrm>
          <a:off x="573087" y="2047875"/>
          <a:ext cx="11268845" cy="4595192"/>
        </p:xfrm>
        <a:graphic>
          <a:graphicData uri="http://schemas.openxmlformats.org/drawingml/2006/table">
            <a:tbl>
              <a:tblPr firstRow="1" firstCol="1" bandRow="1">
                <a:tableStyleId>{5C22544A-7EE6-4342-B048-85BDC9FD1C3A}</a:tableStyleId>
              </a:tblPr>
              <a:tblGrid>
                <a:gridCol w="5193970"/>
                <a:gridCol w="2263367"/>
                <a:gridCol w="1982709"/>
                <a:gridCol w="1828799"/>
              </a:tblGrid>
              <a:tr h="312752">
                <a:tc rowSpan="2">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Показатель эффективности</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rowSpan="2">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Относительная значимость показателя, %, не более </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gridSpan="2">
                  <a:txBody>
                    <a:bodyPr/>
                    <a:lstStyle/>
                    <a:p>
                      <a:pPr algn="ctr">
                        <a:spcAft>
                          <a:spcPts val="0"/>
                        </a:spcAft>
                      </a:pPr>
                      <a:r>
                        <a:rPr lang="ru-RU" sz="1100">
                          <a:effectLst/>
                          <a:latin typeface="+mn-lt"/>
                        </a:rPr>
                        <a:t>Инновационное и альтернативное решения </a:t>
                      </a:r>
                      <a:endParaRPr lang="ru-RU" sz="1100">
                        <a:solidFill>
                          <a:srgbClr val="000000"/>
                        </a:solidFill>
                        <a:effectLst/>
                        <a:latin typeface="+mn-lt"/>
                        <a:ea typeface="Calibri" panose="020F0502020204030204" pitchFamily="34" charset="0"/>
                      </a:endParaRPr>
                    </a:p>
                  </a:txBody>
                  <a:tcPr marL="43137" marR="43137" marT="0" marB="0" anchor="ctr"/>
                </a:tc>
                <a:tc hMerge="1">
                  <a:txBody>
                    <a:bodyPr/>
                    <a:lstStyle/>
                    <a:p>
                      <a:endParaRPr lang="ru-RU"/>
                    </a:p>
                  </a:txBody>
                  <a:tcPr/>
                </a:tc>
              </a:tr>
              <a:tr h="502918">
                <a:tc vMerge="1">
                  <a:txBody>
                    <a:bodyPr/>
                    <a:lstStyle/>
                    <a:p>
                      <a:endParaRPr lang="ru-RU"/>
                    </a:p>
                  </a:txBody>
                  <a:tcPr/>
                </a:tc>
                <a:tc vMerge="1">
                  <a:txBody>
                    <a:bodyPr/>
                    <a:lstStyle/>
                    <a:p>
                      <a:endParaRPr lang="ru-RU"/>
                    </a:p>
                  </a:txBody>
                  <a:tcPr/>
                </a:tc>
                <a:tc>
                  <a:txBody>
                    <a:bodyPr/>
                    <a:lstStyle/>
                    <a:p>
                      <a:pPr algn="ctr">
                        <a:spcAft>
                          <a:spcPts val="0"/>
                        </a:spcAft>
                      </a:pPr>
                      <a:r>
                        <a:rPr lang="ru-RU" sz="11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Инновация (композитное модульное ЛОС)</a:t>
                      </a:r>
                    </a:p>
                  </a:txBody>
                  <a:tcPr marL="43137" marR="43137" marT="0" marB="0" anchor="ctr"/>
                </a:tc>
                <a:tc>
                  <a:txBody>
                    <a:bodyPr/>
                    <a:lstStyle/>
                    <a:p>
                      <a:pPr algn="ctr">
                        <a:spcAft>
                          <a:spcPts val="0"/>
                        </a:spcAft>
                      </a:pPr>
                      <a:r>
                        <a:rPr lang="ru-RU" sz="11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Базовый вариант (железобетонное накопительное ЛОС)</a:t>
                      </a:r>
                    </a:p>
                  </a:txBody>
                  <a:tcPr marL="43137" marR="43137" marT="0" marB="0" anchor="ctr"/>
                </a:tc>
              </a:tr>
              <a:tr h="167639">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Уровень риска </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24</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24</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24</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rowSpan="3">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Общая проектная стоимость строительства</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rowSpan="3">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24</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vMerge="1">
                  <a:txBody>
                    <a:bodyPr/>
                    <a:lstStyle/>
                    <a:p>
                      <a:endParaRPr lang="ru-RU"/>
                    </a:p>
                  </a:txBody>
                  <a:tcPr/>
                </a:tc>
                <a:tc vMerge="1">
                  <a:txBody>
                    <a:bodyPr/>
                    <a:lstStyle/>
                    <a:p>
                      <a:endParaRPr lang="ru-RU"/>
                    </a:p>
                  </a:txBody>
                  <a:tcP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15,8</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24</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rowSpan="3">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Стоимость ремонтных работ в течение срока службы</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rowSpan="3">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15</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vMerge="1">
                  <a:txBody>
                    <a:bodyPr/>
                    <a:lstStyle/>
                    <a:p>
                      <a:endParaRPr lang="ru-RU"/>
                    </a:p>
                  </a:txBody>
                  <a:tcPr/>
                </a:tc>
                <a:tc vMerge="1">
                  <a:txBody>
                    <a:bodyPr/>
                    <a:lstStyle/>
                    <a:p>
                      <a:endParaRPr lang="ru-RU"/>
                    </a:p>
                  </a:txBody>
                  <a:tcP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15</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10,5</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rowSpan="3">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Прогнозируемый ресурс</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rowSpan="3">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9</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9</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5,4</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rowSpan="3">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Стоимость содержания в течение срока службы</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rowSpan="3">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7</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7</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5,6</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Рост уровня техники и технологий</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5</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5</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3,25</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Опыт подрядчика по применению предлагаемого решения</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5</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5</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5</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335279">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Опыт заказчика по контролю качества и мониторингу применения решения</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5</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5</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5</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Периодичность ремонтов</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2</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2</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1,5</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Длительность и сложность строительства</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2</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2</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1,6</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Длительность и сложность ремонтов</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2</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a:effectLst/>
                          <a:latin typeface="Tahoma" panose="020B0604030504040204" pitchFamily="34" charset="0"/>
                          <a:ea typeface="Tahoma" panose="020B0604030504040204" pitchFamily="34" charset="0"/>
                          <a:cs typeface="Tahoma" panose="020B0604030504040204" pitchFamily="34" charset="0"/>
                        </a:rPr>
                        <a:t>1,6</a:t>
                      </a:r>
                      <a:endParaRPr lang="ru-RU"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c>
                  <a:txBody>
                    <a:bodyPr/>
                    <a:lstStyle/>
                    <a:p>
                      <a:pPr algn="ctr">
                        <a:spcAft>
                          <a:spcPts val="0"/>
                        </a:spcAft>
                      </a:pPr>
                      <a:r>
                        <a:rPr lang="ru-RU" sz="1100" dirty="0">
                          <a:effectLst/>
                          <a:latin typeface="Tahoma" panose="020B0604030504040204" pitchFamily="34" charset="0"/>
                          <a:ea typeface="Tahoma" panose="020B0604030504040204" pitchFamily="34" charset="0"/>
                          <a:cs typeface="Tahoma" panose="020B0604030504040204" pitchFamily="34" charset="0"/>
                        </a:rPr>
                        <a:t>2</a:t>
                      </a:r>
                      <a:endParaRPr lang="ru-RU"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43137" marR="43137" marT="0" marB="0" anchor="ctr"/>
                </a:tc>
              </a:tr>
              <a:tr h="167639">
                <a:tc>
                  <a:txBody>
                    <a:bodyPr/>
                    <a:lstStyle/>
                    <a:p>
                      <a:pPr algn="ctr">
                        <a:spcAft>
                          <a:spcPts val="0"/>
                        </a:spcAft>
                      </a:pPr>
                      <a:r>
                        <a:rPr lang="ru-RU" sz="1400" b="1" dirty="0">
                          <a:solidFill>
                            <a:srgbClr val="FFFF00"/>
                          </a:solidFill>
                          <a:effectLst/>
                          <a:latin typeface="+mn-lt"/>
                        </a:rPr>
                        <a:t>Итоговый индекс</a:t>
                      </a:r>
                      <a:endParaRPr lang="ru-RU" sz="1400" b="1" dirty="0">
                        <a:solidFill>
                          <a:srgbClr val="FFFF00"/>
                        </a:solidFill>
                        <a:effectLst/>
                        <a:latin typeface="+mn-lt"/>
                        <a:ea typeface="Calibri" panose="020F0502020204030204" pitchFamily="34" charset="0"/>
                      </a:endParaRPr>
                    </a:p>
                  </a:txBody>
                  <a:tcPr marL="43137" marR="43137" marT="0" marB="0" anchor="ctr"/>
                </a:tc>
                <a:tc>
                  <a:txBody>
                    <a:bodyPr/>
                    <a:lstStyle/>
                    <a:p>
                      <a:pPr algn="ctr">
                        <a:spcAft>
                          <a:spcPts val="0"/>
                        </a:spcAft>
                      </a:pPr>
                      <a:r>
                        <a:rPr lang="ru-RU" sz="1400" b="1" dirty="0">
                          <a:solidFill>
                            <a:srgbClr val="C00000"/>
                          </a:solidFill>
                          <a:effectLst/>
                          <a:latin typeface="+mn-lt"/>
                        </a:rPr>
                        <a:t> 0-100</a:t>
                      </a:r>
                      <a:endParaRPr lang="ru-RU" sz="1400" b="1" dirty="0">
                        <a:solidFill>
                          <a:srgbClr val="C00000"/>
                        </a:solidFill>
                        <a:effectLst/>
                        <a:latin typeface="+mn-lt"/>
                        <a:ea typeface="Calibri" panose="020F0502020204030204" pitchFamily="34" charset="0"/>
                      </a:endParaRPr>
                    </a:p>
                  </a:txBody>
                  <a:tcPr marL="43137" marR="43137" marT="0" marB="0" anchor="ctr"/>
                </a:tc>
                <a:tc>
                  <a:txBody>
                    <a:bodyPr/>
                    <a:lstStyle/>
                    <a:p>
                      <a:pPr algn="ctr">
                        <a:spcAft>
                          <a:spcPts val="0"/>
                        </a:spcAft>
                      </a:pPr>
                      <a:r>
                        <a:rPr lang="ru-RU" sz="1400" b="1" dirty="0">
                          <a:solidFill>
                            <a:srgbClr val="C00000"/>
                          </a:solidFill>
                          <a:effectLst/>
                          <a:latin typeface="+mn-lt"/>
                        </a:rPr>
                        <a:t>91,4</a:t>
                      </a:r>
                      <a:endParaRPr lang="ru-RU" sz="1400" b="1" dirty="0">
                        <a:solidFill>
                          <a:srgbClr val="C00000"/>
                        </a:solidFill>
                        <a:effectLst/>
                        <a:latin typeface="+mn-lt"/>
                        <a:ea typeface="Calibri" panose="020F0502020204030204" pitchFamily="34" charset="0"/>
                      </a:endParaRPr>
                    </a:p>
                  </a:txBody>
                  <a:tcPr marL="43137" marR="43137" marT="0" marB="0" anchor="ctr"/>
                </a:tc>
                <a:tc>
                  <a:txBody>
                    <a:bodyPr/>
                    <a:lstStyle/>
                    <a:p>
                      <a:pPr algn="ctr">
                        <a:spcAft>
                          <a:spcPts val="0"/>
                        </a:spcAft>
                      </a:pPr>
                      <a:r>
                        <a:rPr lang="ru-RU" sz="1400" b="1" dirty="0">
                          <a:solidFill>
                            <a:srgbClr val="C00000"/>
                          </a:solidFill>
                          <a:effectLst/>
                          <a:latin typeface="+mn-lt"/>
                        </a:rPr>
                        <a:t>87,9</a:t>
                      </a:r>
                      <a:endParaRPr lang="ru-RU" sz="1400" b="1" dirty="0">
                        <a:solidFill>
                          <a:srgbClr val="C00000"/>
                        </a:solidFill>
                        <a:effectLst/>
                        <a:latin typeface="+mn-lt"/>
                        <a:ea typeface="Calibri" panose="020F0502020204030204" pitchFamily="34" charset="0"/>
                      </a:endParaRPr>
                    </a:p>
                  </a:txBody>
                  <a:tcPr marL="43137" marR="43137" marT="0" marB="0" anchor="ctr"/>
                </a:tc>
              </a:tr>
              <a:tr h="167639">
                <a:tc>
                  <a:txBody>
                    <a:bodyPr/>
                    <a:lstStyle/>
                    <a:p>
                      <a:pPr algn="ctr">
                        <a:spcAft>
                          <a:spcPts val="0"/>
                        </a:spcAft>
                      </a:pPr>
                      <a:r>
                        <a:rPr lang="ru-RU" sz="1400" b="1" dirty="0">
                          <a:solidFill>
                            <a:srgbClr val="FFFF00"/>
                          </a:solidFill>
                          <a:effectLst/>
                          <a:latin typeface="+mn-lt"/>
                        </a:rPr>
                        <a:t>Ранг</a:t>
                      </a:r>
                      <a:endParaRPr lang="ru-RU" sz="1400" b="1" dirty="0">
                        <a:solidFill>
                          <a:srgbClr val="FFFF00"/>
                        </a:solidFill>
                        <a:effectLst/>
                        <a:latin typeface="+mn-lt"/>
                        <a:ea typeface="Calibri" panose="020F0502020204030204" pitchFamily="34" charset="0"/>
                      </a:endParaRPr>
                    </a:p>
                  </a:txBody>
                  <a:tcPr marL="43137" marR="43137" marT="0" marB="0" anchor="ctr"/>
                </a:tc>
                <a:tc>
                  <a:txBody>
                    <a:bodyPr/>
                    <a:lstStyle/>
                    <a:p>
                      <a:endParaRPr lang="ru-RU" sz="1400" b="1">
                        <a:solidFill>
                          <a:srgbClr val="C00000"/>
                        </a:solidFill>
                        <a:effectLst/>
                        <a:latin typeface="+mn-lt"/>
                      </a:endParaRPr>
                    </a:p>
                  </a:txBody>
                  <a:tcPr marL="43137" marR="43137" marT="0" marB="0" anchor="ctr"/>
                </a:tc>
                <a:tc>
                  <a:txBody>
                    <a:bodyPr/>
                    <a:lstStyle/>
                    <a:p>
                      <a:pPr algn="ctr">
                        <a:spcAft>
                          <a:spcPts val="0"/>
                        </a:spcAft>
                      </a:pPr>
                      <a:r>
                        <a:rPr lang="ru-RU" sz="1400" b="1" dirty="0">
                          <a:solidFill>
                            <a:srgbClr val="C00000"/>
                          </a:solidFill>
                          <a:effectLst/>
                          <a:latin typeface="+mn-lt"/>
                        </a:rPr>
                        <a:t>1</a:t>
                      </a:r>
                      <a:endParaRPr lang="ru-RU" sz="1400" b="1" dirty="0">
                        <a:solidFill>
                          <a:srgbClr val="C00000"/>
                        </a:solidFill>
                        <a:effectLst/>
                        <a:latin typeface="+mn-lt"/>
                        <a:ea typeface="Calibri" panose="020F0502020204030204" pitchFamily="34" charset="0"/>
                      </a:endParaRPr>
                    </a:p>
                  </a:txBody>
                  <a:tcPr marL="43137" marR="43137" marT="0" marB="0" anchor="ctr"/>
                </a:tc>
                <a:tc>
                  <a:txBody>
                    <a:bodyPr/>
                    <a:lstStyle/>
                    <a:p>
                      <a:pPr algn="ctr">
                        <a:spcAft>
                          <a:spcPts val="0"/>
                        </a:spcAft>
                      </a:pPr>
                      <a:r>
                        <a:rPr lang="ru-RU" sz="1400" b="1" dirty="0">
                          <a:solidFill>
                            <a:srgbClr val="C00000"/>
                          </a:solidFill>
                          <a:effectLst/>
                          <a:latin typeface="+mn-lt"/>
                        </a:rPr>
                        <a:t>2</a:t>
                      </a:r>
                      <a:endParaRPr lang="ru-RU" sz="1400" b="1" dirty="0">
                        <a:solidFill>
                          <a:srgbClr val="C00000"/>
                        </a:solidFill>
                        <a:effectLst/>
                        <a:latin typeface="+mn-lt"/>
                        <a:ea typeface="Calibri" panose="020F0502020204030204" pitchFamily="34" charset="0"/>
                      </a:endParaRPr>
                    </a:p>
                  </a:txBody>
                  <a:tcPr marL="43137" marR="43137" marT="0" marB="0" anchor="ctr"/>
                </a:tc>
              </a:tr>
            </a:tbl>
          </a:graphicData>
        </a:graphic>
      </p:graphicFrame>
      <p:sp>
        <p:nvSpPr>
          <p:cNvPr id="9" name="Прямоугольник 5"/>
          <p:cNvSpPr>
            <a:spLocks noChangeArrowheads="1"/>
          </p:cNvSpPr>
          <p:nvPr/>
        </p:nvSpPr>
        <p:spPr bwMode="auto">
          <a:xfrm>
            <a:off x="334963" y="947738"/>
            <a:ext cx="11693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b="1" dirty="0">
                <a:solidFill>
                  <a:srgbClr val="E1561C"/>
                </a:solidFill>
                <a:latin typeface="Arial" panose="020B0604020202020204" pitchFamily="34" charset="0"/>
                <a:ea typeface="Calibri" panose="020F0502020204030204" pitchFamily="34" charset="0"/>
                <a:cs typeface="Calibri" panose="020F0502020204030204" pitchFamily="34" charset="0"/>
              </a:rPr>
              <a:t>Оценка техногенного и экологического риска применения инновационного </a:t>
            </a:r>
            <a:r>
              <a:rPr lang="ru-RU" altLang="ru-RU" b="1" dirty="0" smtClean="0">
                <a:solidFill>
                  <a:srgbClr val="E1561C"/>
                </a:solidFill>
                <a:latin typeface="Arial" panose="020B0604020202020204" pitchFamily="34" charset="0"/>
                <a:ea typeface="Calibri" panose="020F0502020204030204" pitchFamily="34" charset="0"/>
                <a:cs typeface="Calibri" panose="020F0502020204030204" pitchFamily="34" charset="0"/>
              </a:rPr>
              <a:t>и традиционного локальных очистных сооружений</a:t>
            </a:r>
            <a:endParaRPr lang="ru-RU" altLang="ru-RU" dirty="0">
              <a:solidFill>
                <a:srgbClr val="E1561C"/>
              </a:solidFill>
            </a:endParaRPr>
          </a:p>
        </p:txBody>
      </p:sp>
    </p:spTree>
    <p:extLst>
      <p:ext uri="{BB962C8B-B14F-4D97-AF65-F5344CB8AC3E}">
        <p14:creationId xmlns:p14="http://schemas.microsoft.com/office/powerpoint/2010/main" val="106403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662113" y="5573713"/>
            <a:ext cx="8605837" cy="482600"/>
          </a:xfrm>
          <a:prstGeom prst="rect">
            <a:avLst/>
          </a:prstGeom>
          <a:noFill/>
          <a:ln>
            <a:noFill/>
          </a:ln>
        </p:spPr>
        <p:txBody>
          <a:bodyPr lIns="71991" tIns="35995" rIns="71991" bIns="35995"/>
          <a:lstStyle/>
          <a:p>
            <a:pPr eaLnBrk="1" fontAlgn="auto" hangingPunct="1">
              <a:spcBef>
                <a:spcPts val="0"/>
              </a:spcBef>
              <a:spcAft>
                <a:spcPts val="0"/>
              </a:spcAft>
              <a:defRPr/>
            </a:pPr>
            <a:endParaRPr lang="ru-RU" sz="1400" b="1" dirty="0">
              <a:solidFill>
                <a:srgbClr val="EE3900"/>
              </a:solidFill>
              <a:latin typeface="PromtImperial" pitchFamily="34" charset="0"/>
              <a:ea typeface="+mj-ea"/>
              <a:cs typeface="+mj-cs"/>
            </a:endParaRPr>
          </a:p>
        </p:txBody>
      </p:sp>
      <p:sp>
        <p:nvSpPr>
          <p:cNvPr id="28675"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28677" name="Прямоугольник 5"/>
          <p:cNvSpPr>
            <a:spLocks noChangeArrowheads="1"/>
          </p:cNvSpPr>
          <p:nvPr/>
        </p:nvSpPr>
        <p:spPr bwMode="auto">
          <a:xfrm>
            <a:off x="474663" y="889000"/>
            <a:ext cx="11368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b="1" dirty="0" smtClean="0">
                <a:solidFill>
                  <a:srgbClr val="E1561C"/>
                </a:solidFill>
                <a:latin typeface="Arial" panose="020B0604020202020204" pitchFamily="34" charset="0"/>
                <a:cs typeface="Arial" panose="020B0604020202020204" pitchFamily="34" charset="0"/>
              </a:rPr>
              <a:t>Предложения по </a:t>
            </a:r>
            <a:r>
              <a:rPr lang="ru-RU" altLang="ru-RU" b="1" dirty="0">
                <a:solidFill>
                  <a:srgbClr val="E1561C"/>
                </a:solidFill>
                <a:latin typeface="Arial" panose="020B0604020202020204" pitchFamily="34" charset="0"/>
                <a:cs typeface="Arial" panose="020B0604020202020204" pitchFamily="34" charset="0"/>
              </a:rPr>
              <a:t>внедрению оценки риска в дорожном хозяйстве</a:t>
            </a:r>
          </a:p>
        </p:txBody>
      </p:sp>
      <p:pic>
        <p:nvPicPr>
          <p:cNvPr id="286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1998977566"/>
              </p:ext>
            </p:extLst>
          </p:nvPr>
        </p:nvGraphicFramePr>
        <p:xfrm>
          <a:off x="315913" y="1357313"/>
          <a:ext cx="11598275" cy="5282007"/>
        </p:xfrm>
        <a:graphic>
          <a:graphicData uri="http://schemas.openxmlformats.org/drawingml/2006/table">
            <a:tbl>
              <a:tblPr firstRow="1" firstCol="1" bandRow="1">
                <a:tableStyleId>{5C22544A-7EE6-4342-B048-85BDC9FD1C3A}</a:tableStyleId>
              </a:tblPr>
              <a:tblGrid>
                <a:gridCol w="4609172"/>
                <a:gridCol w="6989103"/>
              </a:tblGrid>
              <a:tr h="273014">
                <a:tc>
                  <a:txBody>
                    <a:bodyPr/>
                    <a:lstStyle/>
                    <a:p>
                      <a:pPr algn="ctr">
                        <a:lnSpc>
                          <a:spcPct val="107000"/>
                        </a:lnSpc>
                        <a:spcAft>
                          <a:spcPts val="0"/>
                        </a:spcAft>
                      </a:pPr>
                      <a:r>
                        <a:rPr lang="ru-RU" sz="1200" dirty="0" smtClean="0">
                          <a:solidFill>
                            <a:srgbClr val="FFFF00"/>
                          </a:solidFill>
                          <a:effectLst/>
                        </a:rPr>
                        <a:t>Мероприятие</a:t>
                      </a:r>
                      <a:endParaRPr lang="ru-RU"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c>
                  <a:txBody>
                    <a:bodyPr/>
                    <a:lstStyle/>
                    <a:p>
                      <a:pPr algn="ctr">
                        <a:lnSpc>
                          <a:spcPct val="107000"/>
                        </a:lnSpc>
                        <a:spcAft>
                          <a:spcPts val="0"/>
                        </a:spcAft>
                      </a:pPr>
                      <a:r>
                        <a:rPr lang="ru-RU" sz="1200" dirty="0">
                          <a:solidFill>
                            <a:srgbClr val="FFFF00"/>
                          </a:solidFill>
                          <a:effectLst/>
                        </a:rPr>
                        <a:t>Цель</a:t>
                      </a:r>
                      <a:endParaRPr lang="ru-RU"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r>
              <a:tr h="189420">
                <a:tc gridSpan="2">
                  <a:txBody>
                    <a:bodyPr/>
                    <a:lstStyle/>
                    <a:p>
                      <a:pPr algn="ctr">
                        <a:lnSpc>
                          <a:spcPct val="107000"/>
                        </a:lnSpc>
                        <a:spcAft>
                          <a:spcPts val="0"/>
                        </a:spcAft>
                      </a:pPr>
                      <a:r>
                        <a:rPr lang="ru-RU" sz="1200" dirty="0">
                          <a:solidFill>
                            <a:srgbClr val="FFFF00"/>
                          </a:solidFill>
                          <a:effectLst/>
                        </a:rPr>
                        <a:t>1 этап (срок реализации – до </a:t>
                      </a:r>
                      <a:r>
                        <a:rPr lang="ru-RU" sz="1200" dirty="0" smtClean="0">
                          <a:solidFill>
                            <a:srgbClr val="FFFF00"/>
                          </a:solidFill>
                          <a:effectLst/>
                        </a:rPr>
                        <a:t>конца 2018 г.)</a:t>
                      </a:r>
                      <a:endParaRPr lang="ru-RU"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c hMerge="1">
                  <a:txBody>
                    <a:bodyPr/>
                    <a:lstStyle/>
                    <a:p>
                      <a:endParaRPr lang="ru-RU"/>
                    </a:p>
                  </a:txBody>
                  <a:tcPr/>
                </a:tc>
              </a:tr>
              <a:tr h="344029">
                <a:tc>
                  <a:txBody>
                    <a:bodyPr/>
                    <a:lstStyle/>
                    <a:p>
                      <a:pPr algn="ctr">
                        <a:lnSpc>
                          <a:spcPct val="107000"/>
                        </a:lnSpc>
                        <a:spcAft>
                          <a:spcPts val="0"/>
                        </a:spcAft>
                      </a:pPr>
                      <a:r>
                        <a:rPr lang="ru-RU" sz="1000" dirty="0">
                          <a:effectLst/>
                        </a:rPr>
                        <a:t>Формирование Минтрансом России реестра инновационных технологий с расчетом рисков их применения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a:txBody>
                    <a:bodyPr/>
                    <a:lstStyle/>
                    <a:p>
                      <a:pPr algn="just">
                        <a:lnSpc>
                          <a:spcPct val="107000"/>
                        </a:lnSpc>
                        <a:spcAft>
                          <a:spcPts val="0"/>
                        </a:spcAft>
                      </a:pPr>
                      <a:r>
                        <a:rPr lang="ru-RU" sz="1000" dirty="0" smtClean="0">
                          <a:effectLst/>
                        </a:rPr>
                        <a:t>Внедрение </a:t>
                      </a:r>
                      <a:r>
                        <a:rPr lang="ru-RU" sz="1000" dirty="0">
                          <a:effectLst/>
                        </a:rPr>
                        <a:t>механизма оценки </a:t>
                      </a:r>
                      <a:r>
                        <a:rPr lang="ru-RU" sz="1000" dirty="0" smtClean="0">
                          <a:effectLst/>
                        </a:rPr>
                        <a:t>риска </a:t>
                      </a:r>
                      <a:r>
                        <a:rPr lang="ru-RU" sz="1000" dirty="0">
                          <a:effectLst/>
                        </a:rPr>
                        <a:t>для обеспечения </a:t>
                      </a:r>
                      <a:r>
                        <a:rPr lang="ru-RU" sz="1000" dirty="0" smtClean="0">
                          <a:effectLst/>
                        </a:rPr>
                        <a:t>применения инновационной</a:t>
                      </a:r>
                      <a:r>
                        <a:rPr lang="ru-RU" sz="1000" baseline="0" dirty="0" smtClean="0">
                          <a:effectLst/>
                        </a:rPr>
                        <a:t> продукции</a:t>
                      </a:r>
                      <a:endParaRPr lang="ru-RU" sz="1000" dirty="0">
                        <a:effectLst/>
                      </a:endParaRPr>
                    </a:p>
                  </a:txBody>
                  <a:tcPr marL="15728" marR="15728" marT="0" marB="0"/>
                </a:tc>
              </a:tr>
              <a:tr h="343930">
                <a:tc>
                  <a:txBody>
                    <a:bodyPr/>
                    <a:lstStyle/>
                    <a:p>
                      <a:pPr algn="ctr">
                        <a:lnSpc>
                          <a:spcPct val="107000"/>
                        </a:lnSpc>
                        <a:spcAft>
                          <a:spcPts val="0"/>
                        </a:spcAft>
                      </a:pPr>
                      <a:r>
                        <a:rPr lang="ru-RU" sz="1000" dirty="0" smtClean="0">
                          <a:effectLst/>
                          <a:latin typeface="Calibri" panose="020F0502020204030204" pitchFamily="34" charset="0"/>
                          <a:ea typeface="Calibri" panose="020F0502020204030204" pitchFamily="34" charset="0"/>
                          <a:cs typeface="Times New Roman" panose="02020603050405020304" pitchFamily="18" charset="0"/>
                        </a:rPr>
                        <a:t>Проведение анализа опасных событий и ущерба от них на основе существующих в дорожной отрасли автоматизированных систем сбора и хранения информации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a:txBody>
                    <a:bodyPr/>
                    <a:lstStyle/>
                    <a:p>
                      <a:pPr algn="just">
                        <a:lnSpc>
                          <a:spcPct val="107000"/>
                        </a:lnSpc>
                        <a:spcAft>
                          <a:spcPts val="0"/>
                        </a:spcAft>
                      </a:pPr>
                      <a:r>
                        <a:rPr lang="ru-RU" sz="1000" dirty="0" smtClean="0">
                          <a:effectLst/>
                        </a:rPr>
                        <a:t>Анализ </a:t>
                      </a:r>
                      <a:r>
                        <a:rPr lang="ru-RU" sz="1000" dirty="0">
                          <a:effectLst/>
                        </a:rPr>
                        <a:t>текущей базы данных </a:t>
                      </a:r>
                      <a:r>
                        <a:rPr lang="ru-RU" sz="1000" dirty="0" smtClean="0">
                          <a:effectLst/>
                        </a:rPr>
                        <a:t>опасных </a:t>
                      </a:r>
                      <a:r>
                        <a:rPr lang="ru-RU" sz="1000" dirty="0">
                          <a:effectLst/>
                        </a:rPr>
                        <a:t>событий и ущерба от применения различных, в том числе инновационных технологий и ее </a:t>
                      </a:r>
                      <a:r>
                        <a:rPr lang="ru-RU" sz="1000" dirty="0" smtClean="0">
                          <a:effectLst/>
                        </a:rPr>
                        <a:t>ведение</a:t>
                      </a:r>
                      <a:r>
                        <a:rPr lang="en-US" sz="1000" dirty="0" smtClean="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r>
              <a:tr h="660580">
                <a:tc>
                  <a:txBody>
                    <a:bodyPr/>
                    <a:lstStyle/>
                    <a:p>
                      <a:pPr algn="ctr">
                        <a:lnSpc>
                          <a:spcPct val="100000"/>
                        </a:lnSpc>
                        <a:spcAft>
                          <a:spcPts val="0"/>
                        </a:spcAft>
                      </a:pPr>
                      <a:r>
                        <a:rPr lang="ru-RU" sz="1000" dirty="0">
                          <a:effectLst/>
                        </a:rPr>
                        <a:t>Методическое сопровождение внедрения ГОСТ Р «Дороги автомобильные общего пользования. Руководство по оценке риска в течении жизненного цикла</a:t>
                      </a:r>
                      <a:r>
                        <a:rPr lang="ru-RU" sz="1000" dirty="0" smtClean="0">
                          <a:effectLst/>
                        </a:rPr>
                        <a:t>» </a:t>
                      </a:r>
                      <a:r>
                        <a:rPr lang="ru-RU" sz="1400" dirty="0" smtClean="0">
                          <a:solidFill>
                            <a:srgbClr val="FFFF00"/>
                          </a:solidFill>
                          <a:effectLst/>
                        </a:rPr>
                        <a:t>(для</a:t>
                      </a:r>
                      <a:r>
                        <a:rPr lang="ru-RU" sz="1400" baseline="0" dirty="0" smtClean="0">
                          <a:solidFill>
                            <a:srgbClr val="FFFF00"/>
                          </a:solidFill>
                          <a:effectLst/>
                        </a:rPr>
                        <a:t> контрагентов </a:t>
                      </a:r>
                      <a:r>
                        <a:rPr lang="ru-RU" sz="1400" dirty="0" smtClean="0">
                          <a:solidFill>
                            <a:srgbClr val="FFFF00"/>
                          </a:solidFill>
                          <a:effectLst/>
                        </a:rPr>
                        <a:t>Государственной компании – на базе                              ООО «Автодор-Инжиниринг»)</a:t>
                      </a:r>
                      <a:endPar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a:txBody>
                    <a:bodyPr/>
                    <a:lstStyle/>
                    <a:p>
                      <a:pPr algn="just">
                        <a:lnSpc>
                          <a:spcPct val="107000"/>
                        </a:lnSpc>
                        <a:spcAft>
                          <a:spcPts val="0"/>
                        </a:spcAft>
                      </a:pPr>
                      <a:r>
                        <a:rPr lang="ru-RU" sz="1000" dirty="0" smtClean="0">
                          <a:effectLst/>
                        </a:rPr>
                        <a:t>1. </a:t>
                      </a:r>
                      <a:r>
                        <a:rPr lang="ru-RU" sz="1000" dirty="0">
                          <a:effectLst/>
                        </a:rPr>
                        <a:t>Определения наиболее эффективных методов оценки и вариантов обработки риска для различных материалов, изделий, </a:t>
                      </a:r>
                      <a:r>
                        <a:rPr lang="ru-RU" sz="1000" dirty="0" smtClean="0">
                          <a:effectLst/>
                        </a:rPr>
                        <a:t>работ</a:t>
                      </a:r>
                      <a:r>
                        <a:rPr lang="en-US" sz="1000" dirty="0" smtClean="0">
                          <a:effectLst/>
                        </a:rPr>
                        <a:t>;</a:t>
                      </a:r>
                      <a:r>
                        <a:rPr lang="ru-RU" sz="1000" dirty="0" smtClean="0">
                          <a:effectLst/>
                        </a:rPr>
                        <a:t> </a:t>
                      </a:r>
                      <a:endParaRPr lang="ru-RU" sz="1000" dirty="0">
                        <a:effectLst/>
                      </a:endParaRPr>
                    </a:p>
                    <a:p>
                      <a:pPr algn="just">
                        <a:lnSpc>
                          <a:spcPct val="107000"/>
                        </a:lnSpc>
                        <a:spcAft>
                          <a:spcPts val="0"/>
                        </a:spcAft>
                      </a:pPr>
                      <a:r>
                        <a:rPr lang="ru-RU" sz="1000" dirty="0" smtClean="0">
                          <a:effectLst/>
                        </a:rPr>
                        <a:t>2. </a:t>
                      </a:r>
                      <a:r>
                        <a:rPr lang="ru-RU" sz="1000" dirty="0">
                          <a:effectLst/>
                        </a:rPr>
                        <a:t>Консультирование заказчиков, подрядных организаций по внедрению методологии оценки </a:t>
                      </a:r>
                      <a:r>
                        <a:rPr lang="ru-RU" sz="1000" dirty="0" smtClean="0">
                          <a:effectLst/>
                        </a:rPr>
                        <a:t>риска</a:t>
                      </a:r>
                      <a:r>
                        <a:rPr lang="en-US" sz="1000" dirty="0" smtClean="0">
                          <a:effectLst/>
                        </a:rPr>
                        <a:t>;</a:t>
                      </a:r>
                      <a:endParaRPr lang="ru-RU" sz="1000" dirty="0">
                        <a:effectLst/>
                      </a:endParaRPr>
                    </a:p>
                    <a:p>
                      <a:pPr algn="just">
                        <a:lnSpc>
                          <a:spcPct val="107000"/>
                        </a:lnSpc>
                        <a:spcAft>
                          <a:spcPts val="0"/>
                        </a:spcAft>
                      </a:pPr>
                      <a:r>
                        <a:rPr lang="ru-RU" sz="1000" dirty="0" smtClean="0">
                          <a:effectLst/>
                        </a:rPr>
                        <a:t>3. </a:t>
                      </a:r>
                      <a:r>
                        <a:rPr lang="ru-RU" sz="1000" dirty="0">
                          <a:effectLst/>
                        </a:rPr>
                        <a:t>Подготовка предложений по корректировке и развитию нормативной правовой </a:t>
                      </a:r>
                      <a:r>
                        <a:rPr lang="ru-RU" sz="1000" dirty="0" smtClean="0">
                          <a:effectLst/>
                        </a:rPr>
                        <a:t>базы</a:t>
                      </a:r>
                      <a:r>
                        <a:rPr lang="en-US" sz="1000" dirty="0" smtClean="0">
                          <a:effectLst/>
                        </a:rPr>
                        <a:t>;</a:t>
                      </a:r>
                      <a:endParaRPr lang="ru-RU" sz="1000" dirty="0">
                        <a:effectLst/>
                      </a:endParaRPr>
                    </a:p>
                    <a:p>
                      <a:pPr algn="just">
                        <a:lnSpc>
                          <a:spcPct val="107000"/>
                        </a:lnSpc>
                        <a:spcAft>
                          <a:spcPts val="0"/>
                        </a:spcAft>
                      </a:pPr>
                      <a:r>
                        <a:rPr lang="ru-RU" sz="1000" dirty="0">
                          <a:effectLst/>
                        </a:rPr>
                        <a:t>4. Разработка технических заданий на тематику 2 этапа работ настоящего </a:t>
                      </a:r>
                      <a:r>
                        <a:rPr lang="ru-RU" sz="1000" dirty="0" smtClean="0">
                          <a:effectLst/>
                        </a:rPr>
                        <a:t>плана</a:t>
                      </a:r>
                      <a:r>
                        <a:rPr lang="en-US" sz="1000" dirty="0" smtClean="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r>
              <a:tr h="326136">
                <a:tc>
                  <a:txBody>
                    <a:bodyPr/>
                    <a:lstStyle/>
                    <a:p>
                      <a:pPr algn="ctr">
                        <a:lnSpc>
                          <a:spcPct val="107000"/>
                        </a:lnSpc>
                        <a:spcAft>
                          <a:spcPts val="0"/>
                        </a:spcAft>
                      </a:pPr>
                      <a:r>
                        <a:rPr lang="ru-RU" sz="1000" dirty="0">
                          <a:effectLst/>
                        </a:rPr>
                        <a:t>Разработка сметных нормативов на работы по оценке </a:t>
                      </a:r>
                      <a:r>
                        <a:rPr lang="ru-RU" sz="1000" dirty="0" smtClean="0">
                          <a:effectLst/>
                        </a:rPr>
                        <a:t>риска </a:t>
                      </a:r>
                      <a:r>
                        <a:rPr lang="ru-RU" sz="1000" dirty="0">
                          <a:effectLst/>
                        </a:rPr>
                        <a:t>при разработке проектной документации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a:txBody>
                    <a:bodyPr/>
                    <a:lstStyle/>
                    <a:p>
                      <a:pPr algn="just">
                        <a:lnSpc>
                          <a:spcPct val="107000"/>
                        </a:lnSpc>
                        <a:spcAft>
                          <a:spcPts val="0"/>
                        </a:spcAft>
                      </a:pPr>
                      <a:r>
                        <a:rPr lang="ru-RU" sz="1000" dirty="0">
                          <a:effectLst/>
                        </a:rPr>
                        <a:t>Формирование обоснованного расчета необходимых затрат при оценке рисков и внесение соответствующих </a:t>
                      </a:r>
                      <a:r>
                        <a:rPr lang="ru-RU" sz="1000" dirty="0" smtClean="0">
                          <a:effectLst/>
                        </a:rPr>
                        <a:t>изменений</a:t>
                      </a:r>
                      <a:r>
                        <a:rPr lang="en-US" sz="1000" dirty="0" smtClean="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r>
              <a:tr h="195707">
                <a:tc gridSpan="2">
                  <a:txBody>
                    <a:bodyPr/>
                    <a:lstStyle/>
                    <a:p>
                      <a:pPr algn="ctr">
                        <a:lnSpc>
                          <a:spcPct val="107000"/>
                        </a:lnSpc>
                        <a:spcAft>
                          <a:spcPts val="0"/>
                        </a:spcAft>
                      </a:pPr>
                      <a:r>
                        <a:rPr lang="ru-RU" sz="1200" dirty="0">
                          <a:solidFill>
                            <a:srgbClr val="FFFF00"/>
                          </a:solidFill>
                          <a:effectLst/>
                        </a:rPr>
                        <a:t>2 этап (срок реализации </a:t>
                      </a:r>
                      <a:r>
                        <a:rPr lang="ru-RU" sz="1200" dirty="0" smtClean="0">
                          <a:solidFill>
                            <a:srgbClr val="FFFF00"/>
                          </a:solidFill>
                          <a:effectLst/>
                        </a:rPr>
                        <a:t>– до</a:t>
                      </a:r>
                      <a:r>
                        <a:rPr lang="ru-RU" sz="1200" baseline="0" dirty="0" smtClean="0">
                          <a:solidFill>
                            <a:srgbClr val="FFFF00"/>
                          </a:solidFill>
                          <a:effectLst/>
                        </a:rPr>
                        <a:t> конца </a:t>
                      </a:r>
                      <a:r>
                        <a:rPr lang="ru-RU" sz="1200" dirty="0" smtClean="0">
                          <a:solidFill>
                            <a:srgbClr val="FFFF00"/>
                          </a:solidFill>
                          <a:effectLst/>
                        </a:rPr>
                        <a:t>2019 г.)</a:t>
                      </a:r>
                      <a:endParaRPr lang="ru-RU"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hMerge="1">
                  <a:txBody>
                    <a:bodyPr/>
                    <a:lstStyle/>
                    <a:p>
                      <a:endParaRPr lang="ru-RU"/>
                    </a:p>
                  </a:txBody>
                  <a:tcPr/>
                </a:tc>
              </a:tr>
              <a:tr h="163068">
                <a:tc gridSpan="2">
                  <a:txBody>
                    <a:bodyPr/>
                    <a:lstStyle/>
                    <a:p>
                      <a:pPr algn="ctr">
                        <a:lnSpc>
                          <a:spcPct val="107000"/>
                        </a:lnSpc>
                        <a:spcAft>
                          <a:spcPts val="0"/>
                        </a:spcAft>
                      </a:pPr>
                      <a:r>
                        <a:rPr lang="ru-RU" sz="1000" dirty="0">
                          <a:solidFill>
                            <a:srgbClr val="FFFF00"/>
                          </a:solidFill>
                          <a:effectLst/>
                        </a:rPr>
                        <a:t>Стандартизация</a:t>
                      </a:r>
                      <a:endParaRPr lang="ru-RU" sz="1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hMerge="1">
                  <a:txBody>
                    <a:bodyPr/>
                    <a:lstStyle/>
                    <a:p>
                      <a:endParaRPr lang="ru-RU"/>
                    </a:p>
                  </a:txBody>
                  <a:tcPr/>
                </a:tc>
              </a:tr>
              <a:tr h="537302">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ru-RU" sz="1000" dirty="0">
                          <a:effectLst/>
                        </a:rPr>
                        <a:t>Разработка ГОСТ Р «Менеджмент риска. Реестр риска автомобильных </a:t>
                      </a:r>
                      <a:r>
                        <a:rPr lang="ru-RU" sz="1000" dirty="0" smtClean="0">
                          <a:effectLst/>
                        </a:rPr>
                        <a:t>дорог»,</a:t>
                      </a:r>
                      <a:r>
                        <a:rPr lang="ru-RU" sz="1000" baseline="0" dirty="0" smtClean="0">
                          <a:effectLst/>
                        </a:rPr>
                        <a:t> </a:t>
                      </a:r>
                      <a:r>
                        <a:rPr lang="ru-RU" sz="1000" dirty="0" smtClean="0">
                          <a:effectLst/>
                        </a:rPr>
                        <a:t>формирование и ведение заказчиками баз данных опасных событий и ущерба от них</a:t>
                      </a: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a:txBody>
                    <a:bodyPr/>
                    <a:lstStyle/>
                    <a:p>
                      <a:pPr algn="just">
                        <a:lnSpc>
                          <a:spcPct val="107000"/>
                        </a:lnSpc>
                        <a:spcAft>
                          <a:spcPts val="0"/>
                        </a:spcAft>
                      </a:pPr>
                      <a:r>
                        <a:rPr lang="ru-RU" sz="1000" dirty="0">
                          <a:effectLst/>
                        </a:rPr>
                        <a:t>Создание нормативной базы </a:t>
                      </a:r>
                      <a:r>
                        <a:rPr lang="ru-RU" sz="1000" dirty="0" smtClean="0">
                          <a:effectLst/>
                        </a:rPr>
                        <a:t>с последующей разработкой </a:t>
                      </a:r>
                      <a:r>
                        <a:rPr lang="ru-RU" sz="1000" dirty="0">
                          <a:effectLst/>
                        </a:rPr>
                        <a:t>унифицированной системы сбора данных для федеральных, региональных и </a:t>
                      </a:r>
                      <a:r>
                        <a:rPr lang="ru-RU" sz="1000" dirty="0" smtClean="0">
                          <a:effectLst/>
                        </a:rPr>
                        <a:t>муниципальных </a:t>
                      </a:r>
                      <a:r>
                        <a:rPr lang="ru-RU" sz="1000" dirty="0">
                          <a:effectLst/>
                        </a:rPr>
                        <a:t>дорог, с привязкой к техническим, технологическим решениям, учетом стоимостных </a:t>
                      </a:r>
                      <a:r>
                        <a:rPr lang="ru-RU" sz="1000" dirty="0" smtClean="0">
                          <a:effectLst/>
                        </a:rPr>
                        <a:t>показателей</a:t>
                      </a:r>
                      <a:r>
                        <a:rPr lang="en-US" sz="1000" dirty="0" smtClean="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r>
              <a:tr h="163068">
                <a:tc gridSpan="2">
                  <a:txBody>
                    <a:bodyPr/>
                    <a:lstStyle/>
                    <a:p>
                      <a:pPr algn="ctr">
                        <a:lnSpc>
                          <a:spcPct val="107000"/>
                        </a:lnSpc>
                        <a:spcAft>
                          <a:spcPts val="0"/>
                        </a:spcAft>
                      </a:pPr>
                      <a:r>
                        <a:rPr lang="ru-RU" sz="1000" dirty="0">
                          <a:solidFill>
                            <a:srgbClr val="FFFF00"/>
                          </a:solidFill>
                          <a:effectLst/>
                        </a:rPr>
                        <a:t>Программное обеспечение</a:t>
                      </a:r>
                      <a:endParaRPr lang="ru-RU" sz="1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hMerge="1">
                  <a:txBody>
                    <a:bodyPr/>
                    <a:lstStyle/>
                    <a:p>
                      <a:endParaRPr lang="ru-RU"/>
                    </a:p>
                  </a:txBody>
                  <a:tcPr/>
                </a:tc>
              </a:tr>
              <a:tr h="534864">
                <a:tc>
                  <a:txBody>
                    <a:bodyPr/>
                    <a:lstStyle/>
                    <a:p>
                      <a:pPr algn="ctr">
                        <a:lnSpc>
                          <a:spcPct val="107000"/>
                        </a:lnSpc>
                        <a:spcAft>
                          <a:spcPts val="0"/>
                        </a:spcAft>
                      </a:pPr>
                      <a:r>
                        <a:rPr lang="ru-RU" sz="1000" dirty="0">
                          <a:effectLst/>
                        </a:rPr>
                        <a:t>Разработка автоматизированной системы сопровождения оценки риска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a:txBody>
                    <a:bodyPr/>
                    <a:lstStyle/>
                    <a:p>
                      <a:pPr algn="just">
                        <a:lnSpc>
                          <a:spcPct val="107000"/>
                        </a:lnSpc>
                        <a:spcAft>
                          <a:spcPts val="0"/>
                        </a:spcAft>
                      </a:pPr>
                      <a:r>
                        <a:rPr lang="ru-RU" sz="1000" dirty="0">
                          <a:effectLst/>
                        </a:rPr>
                        <a:t>Создание программного комплекса, реализующего функции базы данных реестра риска, автоматизированные вычислительные процедуры, шаблоны и формы документов, модели принятия решения, для исключения субъективности и повышения качества оценки </a:t>
                      </a:r>
                      <a:r>
                        <a:rPr lang="ru-RU" sz="1000" dirty="0" smtClean="0">
                          <a:effectLst/>
                        </a:rPr>
                        <a:t>риска</a:t>
                      </a:r>
                      <a:r>
                        <a:rPr lang="en-US" sz="1000" dirty="0" smtClean="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r>
              <a:tr h="163068">
                <a:tc gridSpan="2">
                  <a:txBody>
                    <a:bodyPr/>
                    <a:lstStyle/>
                    <a:p>
                      <a:pPr algn="ctr">
                        <a:lnSpc>
                          <a:spcPct val="107000"/>
                        </a:lnSpc>
                        <a:spcAft>
                          <a:spcPts val="0"/>
                        </a:spcAft>
                      </a:pPr>
                      <a:r>
                        <a:rPr lang="ru-RU" sz="1000" dirty="0">
                          <a:solidFill>
                            <a:srgbClr val="FFFF00"/>
                          </a:solidFill>
                          <a:effectLst/>
                        </a:rPr>
                        <a:t>Стратегическое планирование</a:t>
                      </a:r>
                      <a:endParaRPr lang="ru-RU" sz="1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hMerge="1">
                  <a:txBody>
                    <a:bodyPr/>
                    <a:lstStyle/>
                    <a:p>
                      <a:endParaRPr lang="ru-RU"/>
                    </a:p>
                  </a:txBody>
                  <a:tcPr/>
                </a:tc>
              </a:tr>
              <a:tr h="652272">
                <a:tc>
                  <a:txBody>
                    <a:bodyPr/>
                    <a:lstStyle/>
                    <a:p>
                      <a:pPr algn="ctr">
                        <a:lnSpc>
                          <a:spcPct val="107000"/>
                        </a:lnSpc>
                        <a:spcAft>
                          <a:spcPts val="0"/>
                        </a:spcAft>
                      </a:pPr>
                      <a:r>
                        <a:rPr lang="ru-RU" sz="1000" dirty="0">
                          <a:effectLst/>
                        </a:rPr>
                        <a:t>Разработка стратегии управления рисками в дорожной отрасли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a:txBody>
                    <a:bodyPr/>
                    <a:lstStyle/>
                    <a:p>
                      <a:pPr algn="just">
                        <a:lnSpc>
                          <a:spcPct val="107000"/>
                        </a:lnSpc>
                        <a:spcAft>
                          <a:spcPts val="0"/>
                        </a:spcAft>
                      </a:pPr>
                      <a:r>
                        <a:rPr lang="ru-RU" sz="1000" dirty="0">
                          <a:effectLst/>
                        </a:rPr>
                        <a:t>1. Оптимизация стратегического управления дорожной отраслью в условиях действия внешних и внутренних </a:t>
                      </a:r>
                      <a:r>
                        <a:rPr lang="ru-RU" sz="1000" dirty="0" smtClean="0">
                          <a:effectLst/>
                        </a:rPr>
                        <a:t>рисков</a:t>
                      </a:r>
                      <a:r>
                        <a:rPr lang="en-US" sz="1000" dirty="0" smtClean="0">
                          <a:effectLst/>
                        </a:rPr>
                        <a:t>;</a:t>
                      </a:r>
                      <a:endParaRPr lang="ru-RU" sz="1000" dirty="0">
                        <a:effectLst/>
                      </a:endParaRPr>
                    </a:p>
                    <a:p>
                      <a:pPr algn="just">
                        <a:lnSpc>
                          <a:spcPct val="107000"/>
                        </a:lnSpc>
                        <a:spcAft>
                          <a:spcPts val="0"/>
                        </a:spcAft>
                      </a:pPr>
                      <a:r>
                        <a:rPr lang="ru-RU" sz="1000" dirty="0">
                          <a:effectLst/>
                        </a:rPr>
                        <a:t>2. Обеспечение системного подхода при принятии долгосрочных стратегических </a:t>
                      </a:r>
                      <a:r>
                        <a:rPr lang="ru-RU" sz="1000" dirty="0" smtClean="0">
                          <a:effectLst/>
                        </a:rPr>
                        <a:t>решений</a:t>
                      </a:r>
                      <a:r>
                        <a:rPr lang="en-US" sz="1000" dirty="0" smtClean="0">
                          <a:effectLst/>
                        </a:rPr>
                        <a:t>;</a:t>
                      </a:r>
                      <a:endParaRPr lang="ru-RU" sz="1000" dirty="0">
                        <a:effectLst/>
                      </a:endParaRPr>
                    </a:p>
                    <a:p>
                      <a:pPr algn="just">
                        <a:lnSpc>
                          <a:spcPct val="107000"/>
                        </a:lnSpc>
                        <a:spcAft>
                          <a:spcPts val="0"/>
                        </a:spcAft>
                      </a:pPr>
                      <a:r>
                        <a:rPr lang="ru-RU" sz="1000" dirty="0">
                          <a:effectLst/>
                        </a:rPr>
                        <a:t>3. Установление целевых ориентиров снижения </a:t>
                      </a:r>
                      <a:r>
                        <a:rPr lang="ru-RU" sz="1000" dirty="0" smtClean="0">
                          <a:effectLst/>
                        </a:rPr>
                        <a:t>рисков</a:t>
                      </a:r>
                      <a:r>
                        <a:rPr lang="en-US" sz="1000" dirty="0" smtClean="0">
                          <a:effectLst/>
                        </a:rPr>
                        <a:t>;</a:t>
                      </a:r>
                      <a:endParaRPr lang="ru-RU" sz="1000" dirty="0">
                        <a:effectLst/>
                      </a:endParaRPr>
                    </a:p>
                    <a:p>
                      <a:pPr algn="just">
                        <a:lnSpc>
                          <a:spcPct val="107000"/>
                        </a:lnSpc>
                        <a:spcAft>
                          <a:spcPts val="0"/>
                        </a:spcAft>
                      </a:pPr>
                      <a:r>
                        <a:rPr lang="ru-RU" sz="1000" dirty="0">
                          <a:effectLst/>
                        </a:rPr>
                        <a:t>4. Снижение затрат в течении жизненного цикла в результате управления </a:t>
                      </a:r>
                      <a:r>
                        <a:rPr lang="ru-RU" sz="1000" dirty="0" smtClean="0">
                          <a:effectLst/>
                        </a:rPr>
                        <a:t>рисками</a:t>
                      </a:r>
                      <a:r>
                        <a:rPr lang="en-US" sz="1000" dirty="0" smtClean="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r>
              <a:tr h="163068">
                <a:tc gridSpan="2">
                  <a:txBody>
                    <a:bodyPr/>
                    <a:lstStyle/>
                    <a:p>
                      <a:pPr algn="ctr">
                        <a:lnSpc>
                          <a:spcPct val="107000"/>
                        </a:lnSpc>
                        <a:spcAft>
                          <a:spcPts val="0"/>
                        </a:spcAft>
                      </a:pPr>
                      <a:r>
                        <a:rPr lang="ru-RU" sz="1000" dirty="0">
                          <a:solidFill>
                            <a:srgbClr val="FFFF00"/>
                          </a:solidFill>
                          <a:effectLst/>
                        </a:rPr>
                        <a:t>Повышение квалификации и профессиональная переподготовка (на постоянной основе)</a:t>
                      </a:r>
                      <a:endParaRPr lang="ru-RU" sz="1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hMerge="1">
                  <a:txBody>
                    <a:bodyPr/>
                    <a:lstStyle/>
                    <a:p>
                      <a:endParaRPr lang="ru-RU"/>
                    </a:p>
                  </a:txBody>
                  <a:tcPr/>
                </a:tc>
              </a:tr>
              <a:tr h="205717">
                <a:tc>
                  <a:txBody>
                    <a:bodyPr/>
                    <a:lstStyle/>
                    <a:p>
                      <a:pPr algn="ctr">
                        <a:lnSpc>
                          <a:spcPct val="107000"/>
                        </a:lnSpc>
                        <a:spcAft>
                          <a:spcPts val="0"/>
                        </a:spcAft>
                      </a:pPr>
                      <a:r>
                        <a:rPr lang="ru-RU" sz="1000" dirty="0">
                          <a:effectLst/>
                        </a:rPr>
                        <a:t>Обучение специалистов дорожной отрасли методологии оценки рисков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nchor="ctr"/>
                </a:tc>
                <a:tc>
                  <a:txBody>
                    <a:bodyPr/>
                    <a:lstStyle/>
                    <a:p>
                      <a:pPr algn="just">
                        <a:lnSpc>
                          <a:spcPct val="107000"/>
                        </a:lnSpc>
                        <a:spcAft>
                          <a:spcPts val="0"/>
                        </a:spcAft>
                      </a:pPr>
                      <a:r>
                        <a:rPr lang="ru-RU" sz="1000" dirty="0">
                          <a:effectLst/>
                        </a:rPr>
                        <a:t>Повышение квалификации специалистов дорожной отрасли в области оценки </a:t>
                      </a:r>
                      <a:r>
                        <a:rPr lang="ru-RU" sz="1000" dirty="0" smtClean="0">
                          <a:effectLst/>
                        </a:rPr>
                        <a:t>рисков</a:t>
                      </a:r>
                      <a:r>
                        <a:rPr lang="en-US" sz="1000" dirty="0" smtClean="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r>
              <a:tr h="205717">
                <a:tc>
                  <a:txBody>
                    <a:bodyPr/>
                    <a:lstStyle/>
                    <a:p>
                      <a:pPr algn="ctr">
                        <a:lnSpc>
                          <a:spcPct val="107000"/>
                        </a:lnSpc>
                        <a:spcAft>
                          <a:spcPts val="0"/>
                        </a:spcAft>
                      </a:pPr>
                      <a:r>
                        <a:rPr lang="ru-RU" sz="1000" dirty="0">
                          <a:effectLst/>
                        </a:rPr>
                        <a:t>Корректировка образовательных программ ВУЗов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c>
                  <a:txBody>
                    <a:bodyPr/>
                    <a:lstStyle/>
                    <a:p>
                      <a:pPr algn="just">
                        <a:lnSpc>
                          <a:spcPct val="107000"/>
                        </a:lnSpc>
                        <a:spcAft>
                          <a:spcPts val="0"/>
                        </a:spcAft>
                      </a:pPr>
                      <a:r>
                        <a:rPr lang="ru-RU" sz="1000" dirty="0">
                          <a:effectLst/>
                        </a:rPr>
                        <a:t>Обеспечение подготовки молодых специалистов для дорожной отрасли с учетом методологии  оценки </a:t>
                      </a:r>
                      <a:r>
                        <a:rPr lang="ru-RU" sz="1000" dirty="0" smtClean="0">
                          <a:effectLst/>
                        </a:rPr>
                        <a:t>риска</a:t>
                      </a:r>
                      <a:r>
                        <a:rPr lang="en-US" sz="1000" dirty="0" smtClean="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728" marR="15728" marT="0" marB="0"/>
                </a:tc>
              </a:tr>
            </a:tbl>
          </a:graphicData>
        </a:graphic>
      </p:graphicFrame>
      <p:sp>
        <p:nvSpPr>
          <p:cNvPr id="12" name="Заголовок 2"/>
          <p:cNvSpPr>
            <a:spLocks noGrp="1"/>
          </p:cNvSpPr>
          <p:nvPr>
            <p:ph type="title"/>
          </p:nvPr>
        </p:nvSpPr>
        <p:spPr>
          <a:xfrm>
            <a:off x="334963" y="20638"/>
            <a:ext cx="9017000" cy="776287"/>
          </a:xfrm>
        </p:spPr>
        <p:txBody>
          <a:bodyPr/>
          <a:lstStyle/>
          <a:p>
            <a:pPr algn="l" eaLnBrk="1" hangingPunct="1"/>
            <a:r>
              <a:rPr lang="ru-RU" altLang="ru-RU" sz="1800" dirty="0" smtClean="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9397566" y="1423400"/>
            <a:ext cx="2630922" cy="3556000"/>
          </a:xfrm>
          <a:prstGeom prst="rect">
            <a:avLst/>
          </a:prstGeom>
          <a:noFill/>
          <a:ln w="22225">
            <a:noFill/>
          </a:ln>
        </p:spPr>
      </p:pic>
      <p:sp>
        <p:nvSpPr>
          <p:cNvPr id="12290"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sp>
        <p:nvSpPr>
          <p:cNvPr id="12291" name="Заголовок 2"/>
          <p:cNvSpPr>
            <a:spLocks noGrp="1"/>
          </p:cNvSpPr>
          <p:nvPr>
            <p:ph type="title"/>
          </p:nvPr>
        </p:nvSpPr>
        <p:spPr>
          <a:xfrm>
            <a:off x="334963" y="20638"/>
            <a:ext cx="9017000" cy="776287"/>
          </a:xfrm>
        </p:spPr>
        <p:txBody>
          <a:bodyPr/>
          <a:lstStyle/>
          <a:p>
            <a:pPr algn="l" eaLnBrk="1" hangingPunct="1"/>
            <a:r>
              <a:rPr lang="ru-RU" altLang="ru-RU" sz="1800" dirty="0" smtClean="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cxnSp>
        <p:nvCxnSpPr>
          <p:cNvPr id="10" name="Прямая соединительная линия 9"/>
          <p:cNvCxnSpPr/>
          <p:nvPr/>
        </p:nvCxnSpPr>
        <p:spPr>
          <a:xfrm>
            <a:off x="334963" y="753230"/>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1229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Прямоугольник 5"/>
          <p:cNvSpPr>
            <a:spLocks noChangeArrowheads="1"/>
          </p:cNvSpPr>
          <p:nvPr/>
        </p:nvSpPr>
        <p:spPr bwMode="auto">
          <a:xfrm>
            <a:off x="633742" y="848950"/>
            <a:ext cx="11117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b="1" dirty="0" smtClean="0">
                <a:solidFill>
                  <a:srgbClr val="E1561C"/>
                </a:solidFill>
                <a:latin typeface="Arial" panose="020B0604020202020204" pitchFamily="34" charset="0"/>
              </a:rPr>
              <a:t>Предложения по развитию института страхования при модификации проектной документации</a:t>
            </a:r>
            <a:endParaRPr lang="ru-RU" altLang="ru-RU" b="1" dirty="0">
              <a:solidFill>
                <a:srgbClr val="E1561C"/>
              </a:solidFill>
              <a:latin typeface="Arial" panose="020B0604020202020204" pitchFamily="34" charset="0"/>
            </a:endParaRPr>
          </a:p>
        </p:txBody>
      </p:sp>
      <p:pic>
        <p:nvPicPr>
          <p:cNvPr id="2" name="Рисунок 1"/>
          <p:cNvPicPr>
            <a:picLocks noChangeAspect="1"/>
          </p:cNvPicPr>
          <p:nvPr/>
        </p:nvPicPr>
        <p:blipFill>
          <a:blip r:embed="rId5"/>
          <a:stretch>
            <a:fillRect/>
          </a:stretch>
        </p:blipFill>
        <p:spPr>
          <a:xfrm>
            <a:off x="7651474" y="1395938"/>
            <a:ext cx="2281928" cy="3363217"/>
          </a:xfrm>
          <a:prstGeom prst="rect">
            <a:avLst/>
          </a:prstGeom>
          <a:ln w="38100">
            <a:solidFill>
              <a:srgbClr val="E1561C"/>
            </a:solidFill>
          </a:ln>
        </p:spPr>
      </p:pic>
      <p:pic>
        <p:nvPicPr>
          <p:cNvPr id="4" name="Рисунок 3"/>
          <p:cNvPicPr>
            <a:picLocks noChangeAspect="1"/>
          </p:cNvPicPr>
          <p:nvPr/>
        </p:nvPicPr>
        <p:blipFill>
          <a:blip r:embed="rId6"/>
          <a:stretch>
            <a:fillRect/>
          </a:stretch>
        </p:blipFill>
        <p:spPr>
          <a:xfrm>
            <a:off x="5907478" y="1947574"/>
            <a:ext cx="2175567" cy="3196466"/>
          </a:xfrm>
          <a:prstGeom prst="rect">
            <a:avLst/>
          </a:prstGeom>
          <a:ln w="38100">
            <a:solidFill>
              <a:srgbClr val="E1561C"/>
            </a:solidFill>
          </a:ln>
        </p:spPr>
      </p:pic>
      <p:sp>
        <p:nvSpPr>
          <p:cNvPr id="11" name="Прямоугольник 1"/>
          <p:cNvSpPr>
            <a:spLocks noChangeArrowheads="1"/>
          </p:cNvSpPr>
          <p:nvPr/>
        </p:nvSpPr>
        <p:spPr bwMode="auto">
          <a:xfrm>
            <a:off x="181769" y="5695676"/>
            <a:ext cx="118284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ru-RU" altLang="ru-RU" sz="1600" b="1" dirty="0" smtClean="0">
                <a:solidFill>
                  <a:srgbClr val="002060"/>
                </a:solidFill>
                <a:latin typeface="Arial" panose="020B0604020202020204" pitchFamily="34" charset="0"/>
                <a:ea typeface="Calibri" panose="020F0502020204030204" pitchFamily="34" charset="0"/>
                <a:cs typeface="Calibri" panose="020F0502020204030204" pitchFamily="34" charset="0"/>
              </a:rPr>
              <a:t>Пример страхования объекта капитального строительства</a:t>
            </a:r>
            <a:r>
              <a:rPr lang="en-US" altLang="ru-RU" sz="1600" b="1" dirty="0" smtClean="0">
                <a:solidFill>
                  <a:srgbClr val="002060"/>
                </a:solidFill>
                <a:latin typeface="Arial" panose="020B0604020202020204" pitchFamily="34" charset="0"/>
                <a:ea typeface="Calibri" panose="020F0502020204030204" pitchFamily="34" charset="0"/>
                <a:cs typeface="Calibri" panose="020F0502020204030204" pitchFamily="34" charset="0"/>
              </a:rPr>
              <a:t>: </a:t>
            </a:r>
            <a:r>
              <a:rPr lang="ru-RU" altLang="ru-RU" sz="1600" b="1" dirty="0" smtClean="0">
                <a:solidFill>
                  <a:srgbClr val="C00000"/>
                </a:solidFill>
              </a:rPr>
              <a:t>ЦКАД</a:t>
            </a:r>
            <a:r>
              <a:rPr lang="ru-RU" sz="1600" b="1" dirty="0" smtClean="0">
                <a:solidFill>
                  <a:srgbClr val="C00000"/>
                </a:solidFill>
              </a:rPr>
              <a:t> </a:t>
            </a:r>
            <a:r>
              <a:rPr lang="ru-RU" sz="1600" b="1" dirty="0">
                <a:solidFill>
                  <a:srgbClr val="C00000"/>
                </a:solidFill>
              </a:rPr>
              <a:t>Московской области. Пусковой комплекс </a:t>
            </a:r>
            <a:r>
              <a:rPr lang="ru-RU" sz="1600" b="1" dirty="0" smtClean="0">
                <a:solidFill>
                  <a:srgbClr val="C00000"/>
                </a:solidFill>
              </a:rPr>
              <a:t>№3</a:t>
            </a:r>
          </a:p>
          <a:p>
            <a:r>
              <a:rPr lang="ru-RU" sz="1200" b="1" dirty="0" smtClean="0">
                <a:latin typeface="Arial" panose="020B0604020202020204" pitchFamily="34" charset="0"/>
                <a:cs typeface="Arial" panose="020B0604020202020204" pitchFamily="34" charset="0"/>
              </a:rPr>
              <a:t>- на </a:t>
            </a:r>
            <a:r>
              <a:rPr lang="ru-RU" sz="1200" b="1" dirty="0">
                <a:latin typeface="Arial" panose="020B0604020202020204" pitchFamily="34" charset="0"/>
                <a:cs typeface="Arial" panose="020B0604020202020204" pitchFamily="34" charset="0"/>
              </a:rPr>
              <a:t>инвестиционной </a:t>
            </a:r>
            <a:r>
              <a:rPr lang="ru-RU" sz="1200" b="1" dirty="0" smtClean="0">
                <a:latin typeface="Arial" panose="020B0604020202020204" pitchFamily="34" charset="0"/>
                <a:cs typeface="Arial" panose="020B0604020202020204" pitchFamily="34" charset="0"/>
              </a:rPr>
              <a:t>стадии</a:t>
            </a:r>
            <a:r>
              <a:rPr lang="en-US" sz="1200" b="1" dirty="0" smtClean="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на </a:t>
            </a:r>
            <a:r>
              <a:rPr lang="ru-RU" sz="1200" dirty="0">
                <a:latin typeface="Arial" panose="020B0604020202020204" pitchFamily="34" charset="0"/>
                <a:cs typeface="Arial" panose="020B0604020202020204" pitchFamily="34" charset="0"/>
              </a:rPr>
              <a:t>условиях «С ответственностью за все риски» (согласно существующей международной практике </a:t>
            </a:r>
            <a:r>
              <a:rPr lang="ru-RU" sz="1200" dirty="0" err="1" smtClean="0">
                <a:latin typeface="Arial" panose="020B0604020202020204" pitchFamily="34" charset="0"/>
                <a:cs typeface="Arial" panose="020B0604020202020204" pitchFamily="34" charset="0"/>
              </a:rPr>
              <a:t>Construction</a:t>
            </a:r>
            <a:r>
              <a:rPr lang="ru-RU" sz="1200" dirty="0" smtClean="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All</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Risks</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Erection</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All</a:t>
            </a:r>
            <a:r>
              <a:rPr lang="ru-RU" sz="1200" dirty="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Risks</a:t>
            </a:r>
            <a:r>
              <a:rPr lang="ru-RU" sz="1200" dirty="0" smtClean="0">
                <a:latin typeface="Arial" panose="020B0604020202020204" pitchFamily="34" charset="0"/>
                <a:cs typeface="Arial" panose="020B0604020202020204" pitchFamily="34" charset="0"/>
              </a:rPr>
              <a:t>/CAR</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EAR</a:t>
            </a:r>
            <a:r>
              <a:rPr lang="en-US" sz="1200" dirty="0" smtClean="0">
                <a:latin typeface="Arial" panose="020B0604020202020204" pitchFamily="34" charset="0"/>
                <a:cs typeface="Arial" panose="020B0604020202020204" pitchFamily="34" charset="0"/>
              </a:rPr>
              <a:t>;</a:t>
            </a:r>
            <a:endParaRPr lang="ru-RU" sz="1200" dirty="0" smtClean="0">
              <a:latin typeface="Arial" panose="020B0604020202020204" pitchFamily="34" charset="0"/>
              <a:cs typeface="Arial" panose="020B0604020202020204" pitchFamily="34" charset="0"/>
            </a:endParaRPr>
          </a:p>
          <a:p>
            <a:r>
              <a:rPr lang="ru-RU" sz="1200" b="1" dirty="0" smtClean="0">
                <a:latin typeface="Arial" panose="020B0604020202020204" pitchFamily="34" charset="0"/>
                <a:cs typeface="Arial" panose="020B0604020202020204" pitchFamily="34" charset="0"/>
              </a:rPr>
              <a:t>- на </a:t>
            </a:r>
            <a:r>
              <a:rPr lang="ru-RU" sz="1200" b="1" dirty="0">
                <a:latin typeface="Arial" panose="020B0604020202020204" pitchFamily="34" charset="0"/>
                <a:cs typeface="Arial" panose="020B0604020202020204" pitchFamily="34" charset="0"/>
              </a:rPr>
              <a:t>эксплуатационной </a:t>
            </a:r>
            <a:r>
              <a:rPr lang="ru-RU" sz="1200" b="1" dirty="0" smtClean="0">
                <a:latin typeface="Arial" panose="020B0604020202020204" pitchFamily="34" charset="0"/>
                <a:cs typeface="Arial" panose="020B0604020202020204" pitchFamily="34" charset="0"/>
              </a:rPr>
              <a:t>стадии</a:t>
            </a:r>
            <a:r>
              <a:rPr lang="en-US" sz="1200" dirty="0" smtClean="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1. искусственных сооружений от </a:t>
            </a:r>
            <a:r>
              <a:rPr lang="ru-RU" sz="1200" dirty="0">
                <a:latin typeface="Arial" panose="020B0604020202020204" pitchFamily="34" charset="0"/>
                <a:cs typeface="Arial" panose="020B0604020202020204" pitchFamily="34" charset="0"/>
              </a:rPr>
              <a:t>утраты </a:t>
            </a:r>
            <a:r>
              <a:rPr lang="ru-RU" sz="1200" dirty="0" smtClean="0">
                <a:latin typeface="Arial" panose="020B0604020202020204" pitchFamily="34" charset="0"/>
                <a:cs typeface="Arial" panose="020B0604020202020204" pitchFamily="34" charset="0"/>
              </a:rPr>
              <a:t>или повреждения</a:t>
            </a:r>
            <a:r>
              <a:rPr lang="en-US" sz="1200" dirty="0" smtClean="0">
                <a:latin typeface="Arial" panose="020B0604020202020204" pitchFamily="34" charset="0"/>
                <a:cs typeface="Arial" panose="020B0604020202020204" pitchFamily="34" charset="0"/>
              </a:rPr>
              <a:t>;</a:t>
            </a:r>
            <a:r>
              <a:rPr lang="ru-RU" sz="1200" dirty="0" smtClean="0">
                <a:latin typeface="Arial" panose="020B0604020202020204" pitchFamily="34" charset="0"/>
                <a:cs typeface="Arial" panose="020B0604020202020204" pitchFamily="34" charset="0"/>
              </a:rPr>
              <a:t> 2</a:t>
            </a:r>
            <a:r>
              <a:rPr lang="en-US" sz="1200" dirty="0" smtClean="0">
                <a:latin typeface="Arial" panose="020B0604020202020204" pitchFamily="34" charset="0"/>
                <a:cs typeface="Arial" panose="020B0604020202020204" pitchFamily="34" charset="0"/>
              </a:rPr>
              <a:t>.</a:t>
            </a:r>
            <a:r>
              <a:rPr lang="ru-RU" sz="1200" dirty="0" smtClean="0">
                <a:latin typeface="Arial" panose="020B0604020202020204" pitchFamily="34" charset="0"/>
                <a:cs typeface="Arial" panose="020B0604020202020204" pitchFamily="34" charset="0"/>
              </a:rPr>
              <a:t> гражданской </a:t>
            </a:r>
            <a:r>
              <a:rPr lang="ru-RU" sz="1200" dirty="0">
                <a:latin typeface="Arial" panose="020B0604020202020204" pitchFamily="34" charset="0"/>
                <a:cs typeface="Arial" panose="020B0604020202020204" pitchFamily="34" charset="0"/>
              </a:rPr>
              <a:t>ответственности за причинение вреда жизни, здоровью и/или имуществу третьих лиц, включая </a:t>
            </a:r>
            <a:r>
              <a:rPr lang="ru-RU" sz="1200" dirty="0" smtClean="0">
                <a:latin typeface="Arial" panose="020B0604020202020204" pitchFamily="34" charset="0"/>
                <a:cs typeface="Arial" panose="020B0604020202020204" pitchFamily="34" charset="0"/>
              </a:rPr>
              <a:t>пользователей дороги</a:t>
            </a:r>
            <a:r>
              <a:rPr lang="en-US" sz="1200" dirty="0" smtClean="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3. в </a:t>
            </a:r>
            <a:r>
              <a:rPr lang="ru-RU" sz="1200" dirty="0">
                <a:latin typeface="Arial" panose="020B0604020202020204" pitchFamily="34" charset="0"/>
                <a:cs typeface="Arial" panose="020B0604020202020204" pitchFamily="34" charset="0"/>
              </a:rPr>
              <a:t>случае создания </a:t>
            </a:r>
            <a:r>
              <a:rPr lang="ru-RU" sz="1200" dirty="0" smtClean="0">
                <a:latin typeface="Arial" panose="020B0604020202020204" pitchFamily="34" charset="0"/>
                <a:cs typeface="Arial" panose="020B0604020202020204" pitchFamily="34" charset="0"/>
              </a:rPr>
              <a:t>иного имущества.</a:t>
            </a:r>
            <a:endParaRPr lang="ru-RU" sz="1200" dirty="0">
              <a:latin typeface="Arial" panose="020B0604020202020204" pitchFamily="34" charset="0"/>
              <a:cs typeface="Arial" panose="020B0604020202020204" pitchFamily="34" charset="0"/>
            </a:endParaRPr>
          </a:p>
        </p:txBody>
      </p:sp>
      <p:sp>
        <p:nvSpPr>
          <p:cNvPr id="12" name="Прямоугольник 10"/>
          <p:cNvSpPr>
            <a:spLocks noChangeArrowheads="1"/>
          </p:cNvSpPr>
          <p:nvPr/>
        </p:nvSpPr>
        <p:spPr bwMode="auto">
          <a:xfrm>
            <a:off x="181769" y="1376141"/>
            <a:ext cx="5496701" cy="446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4000"/>
              </a:lnSpc>
              <a:spcBef>
                <a:spcPts val="0"/>
              </a:spcBef>
            </a:pPr>
            <a:r>
              <a:rPr lang="ru-RU" altLang="ru-RU" sz="1400" b="1" dirty="0" smtClean="0">
                <a:solidFill>
                  <a:srgbClr val="002060"/>
                </a:solidFill>
                <a:latin typeface="Arial" panose="020B0604020202020204" pitchFamily="34" charset="0"/>
                <a:cs typeface="Arial" panose="020B0604020202020204" pitchFamily="34" charset="0"/>
              </a:rPr>
              <a:t>Предложения Государственной компании</a:t>
            </a:r>
            <a:r>
              <a:rPr lang="en-US" altLang="ru-RU" sz="1400" b="1" dirty="0" smtClean="0">
                <a:solidFill>
                  <a:srgbClr val="002060"/>
                </a:solidFill>
                <a:latin typeface="Arial" panose="020B0604020202020204" pitchFamily="34" charset="0"/>
                <a:cs typeface="Arial" panose="020B0604020202020204" pitchFamily="34" charset="0"/>
              </a:rPr>
              <a:t>:</a:t>
            </a:r>
            <a:endParaRPr lang="ru-RU" altLang="ru-RU" sz="1400" b="1" dirty="0">
              <a:solidFill>
                <a:srgbClr val="002060"/>
              </a:solidFill>
              <a:latin typeface="Arial" panose="020B0604020202020204" pitchFamily="34" charset="0"/>
              <a:cs typeface="Arial" panose="020B0604020202020204" pitchFamily="34" charset="0"/>
            </a:endParaRPr>
          </a:p>
          <a:p>
            <a:pPr algn="just"/>
            <a:r>
              <a:rPr lang="ru-RU" sz="1200" b="1" dirty="0"/>
              <a:t>Внесение изменений в Градостроительный кодекс Российской Федерации, утвержденный Федеральным законом от 29.12.2004 № 190-ФЗ, в целях исключения необходимости получения заключения в отношении модифицированной проектной документации объектов капитального строительства в случае страхования ответственности за причинение </a:t>
            </a:r>
            <a:r>
              <a:rPr lang="ru-RU" sz="1200" b="1" dirty="0" smtClean="0"/>
              <a:t>вреда</a:t>
            </a:r>
            <a:endParaRPr lang="ru-RU" sz="1000" dirty="0"/>
          </a:p>
          <a:p>
            <a:r>
              <a:rPr lang="ru-RU" sz="1000" b="1" dirty="0"/>
              <a:t> </a:t>
            </a:r>
            <a:endParaRPr lang="ru-RU" sz="1000" dirty="0"/>
          </a:p>
          <a:p>
            <a:pPr algn="just"/>
            <a:r>
              <a:rPr lang="ru-RU" sz="1200" b="1" dirty="0">
                <a:solidFill>
                  <a:srgbClr val="FF0000"/>
                </a:solidFill>
              </a:rPr>
              <a:t>Статья 49. Экспертиза проектной документации и результатов инженерных изысканий, государственная экологическая экспертиза проектной документации объектов…</a:t>
            </a:r>
            <a:endParaRPr lang="ru-RU" sz="1200" dirty="0">
              <a:solidFill>
                <a:srgbClr val="FF0000"/>
              </a:solidFill>
            </a:endParaRPr>
          </a:p>
          <a:p>
            <a:pPr algn="just"/>
            <a:r>
              <a:rPr lang="ru-RU" sz="1000" dirty="0"/>
              <a:t>…</a:t>
            </a:r>
            <a:r>
              <a:rPr lang="ru-RU" sz="600" dirty="0"/>
              <a:t>	</a:t>
            </a:r>
          </a:p>
          <a:p>
            <a:pPr algn="just"/>
            <a:r>
              <a:rPr lang="ru-RU" sz="1200" i="1" dirty="0"/>
              <a:t>3.8 Не требуется получение заключения, указанного в части 3.5 настоящей статьи, если гражданская ответственность лиц, указанных в частях 1 - 3 статьи 60 настоящего Кодекса, за причинение вреда в результате разрушения, повреждения объекта капитального строительства либо части здания или сооружения, нарушения требований безопасности при строительстве объекта капитального строительства, требований к обеспечению безопасной эксплуатации здания, сооружения застрахована в соответствии с законодательством Российской Федерации. Дополнительно указанные лица возмещают вред в части, не покрытой страховыми возмещениями, и в случае, если это предусмотрено федеральным законом, компенсационными выплатами профессионального объединения страховщиков.</a:t>
            </a:r>
            <a:endParaRPr lang="ru-RU" altLang="ru-RU" sz="1200" b="1" dirty="0">
              <a:latin typeface="Arial" panose="020B0604020202020204" pitchFamily="34" charset="0"/>
              <a:cs typeface="Arial" panose="020B0604020202020204" pitchFamily="34" charset="0"/>
            </a:endParaRPr>
          </a:p>
        </p:txBody>
      </p:sp>
      <p:sp>
        <p:nvSpPr>
          <p:cNvPr id="13" name="Прямоугольник 5"/>
          <p:cNvSpPr>
            <a:spLocks noChangeArrowheads="1"/>
          </p:cNvSpPr>
          <p:nvPr/>
        </p:nvSpPr>
        <p:spPr bwMode="auto">
          <a:xfrm>
            <a:off x="6121254" y="5199819"/>
            <a:ext cx="1748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200" b="1" dirty="0" smtClean="0">
                <a:solidFill>
                  <a:srgbClr val="E1561C"/>
                </a:solidFill>
                <a:latin typeface="Arial" panose="020B0604020202020204" pitchFamily="34" charset="0"/>
              </a:rPr>
              <a:t>Технологический и ценовой аудит</a:t>
            </a:r>
            <a:endParaRPr lang="ru-RU" altLang="ru-RU" sz="1200" b="1" dirty="0">
              <a:solidFill>
                <a:srgbClr val="E1561C"/>
              </a:solidFill>
              <a:latin typeface="Arial" panose="020B0604020202020204" pitchFamily="34" charset="0"/>
            </a:endParaRPr>
          </a:p>
        </p:txBody>
      </p:sp>
      <p:sp>
        <p:nvSpPr>
          <p:cNvPr id="14" name="Прямоугольник 5"/>
          <p:cNvSpPr>
            <a:spLocks noChangeArrowheads="1"/>
          </p:cNvSpPr>
          <p:nvPr/>
        </p:nvSpPr>
        <p:spPr bwMode="auto">
          <a:xfrm>
            <a:off x="9681963" y="4951556"/>
            <a:ext cx="22603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200" b="1" dirty="0" smtClean="0">
                <a:solidFill>
                  <a:srgbClr val="E1561C"/>
                </a:solidFill>
                <a:latin typeface="Arial" panose="020B0604020202020204" pitchFamily="34" charset="0"/>
              </a:rPr>
              <a:t>Квалификационные требования к страховым организациям</a:t>
            </a:r>
            <a:endParaRPr lang="ru-RU" altLang="ru-RU" sz="1200" b="1" dirty="0">
              <a:solidFill>
                <a:srgbClr val="E1561C"/>
              </a:solidFill>
              <a:latin typeface="Arial" panose="020B0604020202020204" pitchFamily="34" charset="0"/>
            </a:endParaRPr>
          </a:p>
        </p:txBody>
      </p:sp>
      <p:sp>
        <p:nvSpPr>
          <p:cNvPr id="15" name="Прямоугольник 5"/>
          <p:cNvSpPr>
            <a:spLocks noChangeArrowheads="1"/>
          </p:cNvSpPr>
          <p:nvPr/>
        </p:nvSpPr>
        <p:spPr bwMode="auto">
          <a:xfrm>
            <a:off x="7991611" y="4793522"/>
            <a:ext cx="1748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1200" b="1" dirty="0" smtClean="0">
                <a:solidFill>
                  <a:srgbClr val="E1561C"/>
                </a:solidFill>
                <a:latin typeface="Arial" panose="020B0604020202020204" pitchFamily="34" charset="0"/>
              </a:rPr>
              <a:t>Страховые покрытия рисков</a:t>
            </a:r>
            <a:endParaRPr lang="ru-RU" altLang="ru-RU" sz="1200" b="1" dirty="0">
              <a:solidFill>
                <a:srgbClr val="E1561C"/>
              </a:solidFill>
              <a:latin typeface="Arial" panose="020B0604020202020204" pitchFamily="34" charset="0"/>
            </a:endParaRPr>
          </a:p>
        </p:txBody>
      </p:sp>
    </p:spTree>
    <p:extLst>
      <p:ext uri="{BB962C8B-B14F-4D97-AF65-F5344CB8AC3E}">
        <p14:creationId xmlns:p14="http://schemas.microsoft.com/office/powerpoint/2010/main" val="3628291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6"/>
          <a:stretch>
            <a:fillRect/>
          </a:stretch>
        </p:blipFill>
        <p:spPr>
          <a:xfrm>
            <a:off x="334963" y="69850"/>
            <a:ext cx="11515725" cy="5737225"/>
          </a:xfrm>
          <a:prstGeom prst="rect">
            <a:avLst/>
          </a:prstGeom>
          <a:solidFill>
            <a:schemeClr val="bg1">
              <a:lumMod val="75000"/>
              <a:alpha val="58000"/>
            </a:schemeClr>
          </a:solidFill>
          <a:ln>
            <a:solidFill>
              <a:schemeClr val="tx1"/>
            </a:solidFill>
          </a:ln>
        </p:spPr>
      </p:pic>
      <p:sp>
        <p:nvSpPr>
          <p:cNvPr id="46114" name="Rectangle 4"/>
          <p:cNvSpPr>
            <a:spLocks noChangeArrowheads="1"/>
          </p:cNvSpPr>
          <p:nvPr>
            <p:custDataLst>
              <p:tags r:id="rId1"/>
            </p:custDataLst>
          </p:nvPr>
        </p:nvSpPr>
        <p:spPr bwMode="auto">
          <a:xfrm>
            <a:off x="3641725" y="3857625"/>
            <a:ext cx="5984875" cy="130175"/>
          </a:xfrm>
          <a:prstGeom prst="rect">
            <a:avLst/>
          </a:prstGeom>
          <a:solidFill>
            <a:srgbClr val="FF8500"/>
          </a:solidFill>
          <a:ln w="9525" algn="ctr">
            <a:noFill/>
            <a:miter lim="800000"/>
            <a:headEnd/>
            <a:tailEnd/>
          </a:ln>
          <a:effectLst>
            <a:outerShdw blurRad="63500" sx="102000" sy="102000" algn="ctr" rotWithShape="0">
              <a:prstClr val="black">
                <a:alpha val="40000"/>
              </a:prstClr>
            </a:outerShdw>
          </a:effectLst>
        </p:spPr>
        <p:txBody>
          <a:bodyPr wrap="none" lIns="83068" tIns="41533" rIns="83068" bIns="41533" anchor="ctr"/>
          <a:lstStyle/>
          <a:p>
            <a:pPr algn="ctr" eaLnBrk="1" fontAlgn="auto" hangingPunct="1">
              <a:spcBef>
                <a:spcPts val="0"/>
              </a:spcBef>
              <a:spcAft>
                <a:spcPts val="0"/>
              </a:spcAft>
              <a:defRPr/>
            </a:pPr>
            <a:endParaRPr lang="en-US" sz="800" dirty="0">
              <a:solidFill>
                <a:srgbClr val="45545F"/>
              </a:solidFill>
            </a:endParaRPr>
          </a:p>
        </p:txBody>
      </p:sp>
      <p:sp>
        <p:nvSpPr>
          <p:cNvPr id="29700" name="Text Box 5"/>
          <p:cNvSpPr txBox="1">
            <a:spLocks noChangeArrowheads="1"/>
          </p:cNvSpPr>
          <p:nvPr>
            <p:custDataLst>
              <p:tags r:id="rId2"/>
            </p:custDataLst>
          </p:nvPr>
        </p:nvSpPr>
        <p:spPr bwMode="auto">
          <a:xfrm>
            <a:off x="3209925" y="4110038"/>
            <a:ext cx="4751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ru-RU" altLang="ru-RU" sz="1400">
              <a:solidFill>
                <a:srgbClr val="003366"/>
              </a:solidFill>
            </a:endParaRPr>
          </a:p>
        </p:txBody>
      </p:sp>
      <p:sp>
        <p:nvSpPr>
          <p:cNvPr id="46112" name="Text Box 8"/>
          <p:cNvSpPr txBox="1">
            <a:spLocks noChangeArrowheads="1"/>
          </p:cNvSpPr>
          <p:nvPr>
            <p:custDataLst>
              <p:tags r:id="rId3"/>
            </p:custDataLst>
          </p:nvPr>
        </p:nvSpPr>
        <p:spPr bwMode="auto">
          <a:xfrm>
            <a:off x="3646488" y="3240088"/>
            <a:ext cx="5837237" cy="501650"/>
          </a:xfrm>
          <a:prstGeom prst="rect">
            <a:avLst/>
          </a:prstGeom>
          <a:solidFill>
            <a:schemeClr val="bg1">
              <a:lumMod val="95000"/>
              <a:alpha val="78000"/>
            </a:schemeClr>
          </a:solidFill>
          <a:ln w="9525">
            <a:noFill/>
            <a:miter lim="800000"/>
            <a:headEnd/>
            <a:tailEnd/>
          </a:ln>
        </p:spPr>
        <p:txBody>
          <a:bodyPr lIns="0" tIns="0" rIns="0" bIns="0">
            <a:spAutoFit/>
          </a:bodyPr>
          <a:lstStyle/>
          <a:p>
            <a:pPr algn="ctr" defTabSz="977200" eaLnBrk="1" fontAlgn="auto" hangingPunct="1">
              <a:spcBef>
                <a:spcPts val="0"/>
              </a:spcBef>
              <a:spcAft>
                <a:spcPts val="0"/>
              </a:spcAft>
              <a:defRPr/>
            </a:pPr>
            <a:r>
              <a:rPr lang="ru-RU" sz="3200" dirty="0">
                <a:latin typeface="Arial" panose="020B0604020202020204" pitchFamily="34" charset="0"/>
                <a:cs typeface="Arial" panose="020B0604020202020204" pitchFamily="34" charset="0"/>
              </a:rPr>
              <a:t>Спасибо за внимание!</a:t>
            </a:r>
          </a:p>
        </p:txBody>
      </p:sp>
      <p:sp>
        <p:nvSpPr>
          <p:cNvPr id="46109" name="Rectangle 4"/>
          <p:cNvSpPr>
            <a:spLocks noChangeArrowheads="1"/>
          </p:cNvSpPr>
          <p:nvPr>
            <p:custDataLst>
              <p:tags r:id="rId4"/>
            </p:custDataLst>
          </p:nvPr>
        </p:nvSpPr>
        <p:spPr bwMode="auto">
          <a:xfrm>
            <a:off x="100013" y="6731000"/>
            <a:ext cx="12014200" cy="115888"/>
          </a:xfrm>
          <a:prstGeom prst="rect">
            <a:avLst/>
          </a:prstGeom>
          <a:solidFill>
            <a:srgbClr val="FF8500"/>
          </a:solidFill>
          <a:ln w="9525" algn="ctr">
            <a:noFill/>
            <a:miter lim="800000"/>
            <a:headEnd/>
            <a:tailEnd/>
          </a:ln>
          <a:effectLst>
            <a:outerShdw blurRad="63500" sx="102000" sy="102000" algn="ctr" rotWithShape="0">
              <a:prstClr val="black">
                <a:alpha val="40000"/>
              </a:prstClr>
            </a:outerShdw>
          </a:effectLst>
        </p:spPr>
        <p:txBody>
          <a:bodyPr wrap="none" lIns="83068" tIns="41533" rIns="83068" bIns="41533" anchor="ctr"/>
          <a:lstStyle/>
          <a:p>
            <a:pPr algn="ctr" eaLnBrk="1" fontAlgn="auto" hangingPunct="1">
              <a:spcBef>
                <a:spcPts val="0"/>
              </a:spcBef>
              <a:spcAft>
                <a:spcPts val="0"/>
              </a:spcAft>
              <a:defRPr/>
            </a:pPr>
            <a:endParaRPr lang="en-US" sz="800" dirty="0">
              <a:solidFill>
                <a:srgbClr val="45545F"/>
              </a:solidFill>
            </a:endParaRPr>
          </a:p>
        </p:txBody>
      </p:sp>
      <p:sp>
        <p:nvSpPr>
          <p:cNvPr id="29703" name="TextBox 15"/>
          <p:cNvSpPr txBox="1">
            <a:spLocks noChangeArrowheads="1"/>
          </p:cNvSpPr>
          <p:nvPr/>
        </p:nvSpPr>
        <p:spPr bwMode="auto">
          <a:xfrm>
            <a:off x="334963" y="5857875"/>
            <a:ext cx="11515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56" tIns="41528" rIns="83056" bIns="4152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u-RU" altLang="ru-RU" sz="800">
                <a:latin typeface="Tahoma" panose="020B0604030504040204" pitchFamily="34" charset="0"/>
                <a:cs typeface="Tahoma" panose="020B0604030504040204" pitchFamily="34" charset="0"/>
              </a:rPr>
              <a:t>Данный документ не является офертой, изложением существенных условий договоров, официальным сообщением о проведении Государственной компанией «Российские автомобильные дороги» торгов, конкурсов, тендеров, или любым иным аналогичным по статусу документом, который мог бы создать для нее какие бы то ни было обязательства. Данный документ составлен исключительно в информационных целях. Государственная компания «Российские автомобильные дороги» оставляет за собой право в любое время, без какого бы то ни было предварительного предупреждения вносить изменения, удалять и иным, в том числе существенным, образом изменять любую информацию, содержащуюся в данном документе и не несет никаких обязательств по уведомлению о таких изменениях.  Государственная компания ни при каких обстоятельствах не несет никакой ответственности за точность, полноту, актуальность, своевременность, содержание, востребованность или соответствие любой информации, содержащейся в данном документе, действительности. Государственная компания ни при каких обстоятельствах не несет никакой ответственность за решения и действия, которые были или могли быть совершены и/или от совершения которых воздержались или могли воздержаться вследствие ознакомления с данным документом.</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1" y="733606"/>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922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163" y="180975"/>
            <a:ext cx="20050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Заголовок 1"/>
          <p:cNvSpPr txBox="1">
            <a:spLocks/>
          </p:cNvSpPr>
          <p:nvPr/>
        </p:nvSpPr>
        <p:spPr bwMode="auto">
          <a:xfrm>
            <a:off x="135799" y="912386"/>
            <a:ext cx="1180571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912813" rtl="0" eaLnBrk="0" fontAlgn="base" hangingPunct="0">
              <a:spcBef>
                <a:spcPct val="0"/>
              </a:spcBef>
              <a:spcAft>
                <a:spcPct val="0"/>
              </a:spcAft>
              <a:defRPr sz="2000" kern="1200">
                <a:solidFill>
                  <a:schemeClr val="tx1"/>
                </a:solidFill>
                <a:latin typeface="PromtImperial" pitchFamily="34" charset="0"/>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a:lstStyle>
          <a:p>
            <a:pPr>
              <a:lnSpc>
                <a:spcPts val="1900"/>
              </a:lnSpc>
              <a:defRPr/>
            </a:pPr>
            <a:r>
              <a:rPr lang="ru-RU" sz="1800" b="1" dirty="0" smtClean="0">
                <a:solidFill>
                  <a:srgbClr val="E1561C"/>
                </a:solidFill>
                <a:latin typeface="Tahoma" panose="020B0604030504040204" pitchFamily="34" charset="0"/>
                <a:ea typeface="Tahoma" panose="020B0604030504040204" pitchFamily="34" charset="0"/>
                <a:cs typeface="Tahoma" panose="020B0604030504040204" pitchFamily="34" charset="0"/>
              </a:rPr>
              <a:t>Оценка и управление рисками</a:t>
            </a:r>
            <a:r>
              <a:rPr lang="en-US" sz="1800" b="1" dirty="0" smtClean="0">
                <a:solidFill>
                  <a:srgbClr val="E1561C"/>
                </a:solidFill>
                <a:latin typeface="Tahoma" panose="020B0604030504040204" pitchFamily="34" charset="0"/>
                <a:ea typeface="Tahoma" panose="020B0604030504040204" pitchFamily="34" charset="0"/>
                <a:cs typeface="Tahoma" panose="020B0604030504040204" pitchFamily="34" charset="0"/>
              </a:rPr>
              <a:t> </a:t>
            </a:r>
            <a:r>
              <a:rPr lang="ru-RU" sz="1800" b="1" dirty="0" smtClean="0">
                <a:solidFill>
                  <a:srgbClr val="E1561C"/>
                </a:solidFill>
                <a:latin typeface="Tahoma" panose="020B0604030504040204" pitchFamily="34" charset="0"/>
                <a:ea typeface="Tahoma" panose="020B0604030504040204" pitchFamily="34" charset="0"/>
                <a:cs typeface="Tahoma" panose="020B0604030504040204" pitchFamily="34" charset="0"/>
              </a:rPr>
              <a:t>инновационных технологий и материалов в</a:t>
            </a:r>
          </a:p>
          <a:p>
            <a:pPr>
              <a:lnSpc>
                <a:spcPts val="1900"/>
              </a:lnSpc>
              <a:defRPr/>
            </a:pPr>
            <a:r>
              <a:rPr lang="ru-RU" sz="1800" b="1" dirty="0" smtClean="0">
                <a:solidFill>
                  <a:srgbClr val="E1561C"/>
                </a:solidFill>
                <a:latin typeface="Tahoma" panose="020B0604030504040204" pitchFamily="34" charset="0"/>
                <a:ea typeface="Tahoma" panose="020B0604030504040204" pitchFamily="34" charset="0"/>
                <a:cs typeface="Tahoma" panose="020B0604030504040204" pitchFamily="34" charset="0"/>
              </a:rPr>
              <a:t>дорожном хозяйстве США</a:t>
            </a:r>
            <a:endParaRPr lang="ru-RU" sz="1800" b="1" dirty="0">
              <a:solidFill>
                <a:srgbClr val="E1561C"/>
              </a:solidFill>
              <a:latin typeface="Tahoma" panose="020B0604030504040204" pitchFamily="34" charset="0"/>
              <a:ea typeface="Tahoma" panose="020B0604030504040204" pitchFamily="34" charset="0"/>
              <a:cs typeface="Tahoma" panose="020B0604030504040204" pitchFamily="34" charset="0"/>
            </a:endParaRPr>
          </a:p>
        </p:txBody>
      </p:sp>
      <p:sp>
        <p:nvSpPr>
          <p:cNvPr id="20" name="Прямоугольник 19"/>
          <p:cNvSpPr/>
          <p:nvPr/>
        </p:nvSpPr>
        <p:spPr>
          <a:xfrm>
            <a:off x="328422" y="1335727"/>
            <a:ext cx="11420475" cy="452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Реализация Второй  программы стратегических исследований для скоростных автомобильных дорог </a:t>
            </a:r>
            <a:br>
              <a:rPr lang="ru-RU"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ru-RU" sz="1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econd</a:t>
            </a:r>
            <a:r>
              <a:rPr lang="ru-RU"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Strategic</a:t>
            </a:r>
            <a:r>
              <a:rPr lang="ru-RU"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Highway</a:t>
            </a:r>
            <a:r>
              <a:rPr lang="ru-RU"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a:t>
            </a:r>
            <a:r>
              <a:rPr lang="ru-RU"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t>
            </a:r>
            <a:r>
              <a:rPr lang="ru-RU"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(SHRP2),более 300 проектов)</a:t>
            </a:r>
          </a:p>
        </p:txBody>
      </p:sp>
      <p:sp>
        <p:nvSpPr>
          <p:cNvPr id="21" name="Прямоугольник 20"/>
          <p:cNvSpPr/>
          <p:nvPr/>
        </p:nvSpPr>
        <p:spPr>
          <a:xfrm>
            <a:off x="329947" y="2031336"/>
            <a:ext cx="11420475" cy="466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Подпрограмма «Управления рисками для проектов быстрого обновления»</a:t>
            </a:r>
          </a:p>
          <a:p>
            <a:pPr algn="ctr">
              <a:defRPr/>
            </a:pPr>
            <a:r>
              <a:rPr lang="ru-RU"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Цель - быстрые темпы развития инноваций, по сравнению с развитием нормативно-технической базы</a:t>
            </a:r>
          </a:p>
        </p:txBody>
      </p:sp>
      <p:graphicFrame>
        <p:nvGraphicFramePr>
          <p:cNvPr id="22" name="Таблица 21"/>
          <p:cNvGraphicFramePr>
            <a:graphicFrameLocks noGrp="1"/>
          </p:cNvGraphicFramePr>
          <p:nvPr>
            <p:extLst>
              <p:ext uri="{D42A27DB-BD31-4B8C-83A1-F6EECF244321}">
                <p14:modId xmlns:p14="http://schemas.microsoft.com/office/powerpoint/2010/main" val="1039125397"/>
              </p:ext>
            </p:extLst>
          </p:nvPr>
        </p:nvGraphicFramePr>
        <p:xfrm>
          <a:off x="334710" y="2498061"/>
          <a:ext cx="11420476" cy="385762"/>
        </p:xfrm>
        <a:graphic>
          <a:graphicData uri="http://schemas.openxmlformats.org/drawingml/2006/table">
            <a:tbl>
              <a:tblPr firstRow="1" firstCol="1" bandRow="1"/>
              <a:tblGrid>
                <a:gridCol w="1269735"/>
                <a:gridCol w="3911778"/>
                <a:gridCol w="1354488"/>
                <a:gridCol w="4884475"/>
              </a:tblGrid>
              <a:tr h="385762">
                <a:tc>
                  <a:txBody>
                    <a:bodyPr/>
                    <a:lstStyle/>
                    <a:p>
                      <a:pPr>
                        <a:lnSpc>
                          <a:spcPct val="107000"/>
                        </a:lnSpc>
                        <a:spcAft>
                          <a:spcPts val="800"/>
                        </a:spcAft>
                      </a:pPr>
                      <a:r>
                        <a:rPr lang="en-US" sz="1100" dirty="0">
                          <a:solidFill>
                            <a:srgbClr val="000000"/>
                          </a:solidFill>
                          <a:effectLst/>
                          <a:latin typeface="Times New Roman"/>
                          <a:ea typeface="Calibri"/>
                        </a:rPr>
                        <a:t>R09</a:t>
                      </a:r>
                      <a:endParaRPr lang="ru-RU" sz="11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US" sz="1100" dirty="0">
                          <a:solidFill>
                            <a:srgbClr val="000000"/>
                          </a:solidFill>
                          <a:effectLst/>
                          <a:latin typeface="Times New Roman"/>
                          <a:ea typeface="Calibri"/>
                        </a:rPr>
                        <a:t>Renewal  Product  managing risk  on rapid  Renewal  Projects</a:t>
                      </a:r>
                      <a:endParaRPr lang="ru-RU" sz="110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100" dirty="0">
                          <a:effectLst/>
                          <a:latin typeface="Times New Roman"/>
                          <a:ea typeface="Calibri"/>
                          <a:cs typeface="Times New Roman"/>
                        </a:rPr>
                        <a:t>Renewal</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100" dirty="0">
                          <a:effectLst/>
                          <a:latin typeface="Times New Roman"/>
                          <a:ea typeface="Calibri"/>
                          <a:cs typeface="Times New Roman"/>
                        </a:rPr>
                        <a:t>• Risk Management</a:t>
                      </a:r>
                      <a:endParaRPr lang="ru-RU" sz="1100" dirty="0">
                        <a:effectLst/>
                        <a:latin typeface="Calibri"/>
                        <a:ea typeface="Calibri"/>
                        <a:cs typeface="Times New Roman"/>
                      </a:endParaRPr>
                    </a:p>
                    <a:p>
                      <a:pPr>
                        <a:lnSpc>
                          <a:spcPct val="115000"/>
                        </a:lnSpc>
                        <a:spcAft>
                          <a:spcPts val="0"/>
                        </a:spcAft>
                      </a:pPr>
                      <a:r>
                        <a:rPr lang="en-US" sz="1100" dirty="0">
                          <a:effectLst/>
                          <a:latin typeface="Times New Roman"/>
                          <a:ea typeface="Calibri"/>
                          <a:cs typeface="Times New Roman"/>
                        </a:rPr>
                        <a:t>Planning and Environment</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23" name="Прямоугольник 22"/>
          <p:cNvSpPr/>
          <p:nvPr/>
        </p:nvSpPr>
        <p:spPr>
          <a:xfrm>
            <a:off x="330200" y="3701924"/>
            <a:ext cx="4772025" cy="2135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Руководство пользователя «Управление рисками и анализ программного обеспечения для строительства </a:t>
            </a:r>
            <a:br>
              <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скоростных автомобильных дорог»  </a:t>
            </a:r>
            <a:br>
              <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 Management and Analysis Software for Highway Construction Projects</a:t>
            </a:r>
            <a:r>
              <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А</a:t>
            </a:r>
            <a:r>
              <a:rPr lang="en-US" sz="1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pril</a:t>
            </a:r>
            <a:r>
              <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2016</a:t>
            </a:r>
            <a:r>
              <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9238" name="Picture 2" descr="C:\Users\borodin_rk\Desktop\Прог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075" y="3701924"/>
            <a:ext cx="22955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3" descr="C:\Users\borodin_rk\Desktop\Прог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962" y="3701924"/>
            <a:ext cx="3795713"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Прямоугольник 26"/>
          <p:cNvSpPr/>
          <p:nvPr/>
        </p:nvSpPr>
        <p:spPr>
          <a:xfrm>
            <a:off x="334963" y="5943600"/>
            <a:ext cx="11420475" cy="827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Программный </a:t>
            </a:r>
            <a:r>
              <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продукт позволяет проводить оценку рисков  при внедрении инновационных технологий и материалов на объектах дорожно-транспортной инфраструктуры, при наличии соответствующих баз данных. </a:t>
            </a:r>
          </a:p>
          <a:p>
            <a:pPr algn="ctr">
              <a:defRPr/>
            </a:pPr>
            <a:r>
              <a:rPr lang="ru-RU" sz="11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Программный </a:t>
            </a:r>
            <a:r>
              <a:rPr lang="ru-RU" sz="1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продукт разработан специалистами корпорации </a:t>
            </a:r>
            <a:r>
              <a:rPr lang="ru-RU" sz="11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Applied</a:t>
            </a:r>
            <a:r>
              <a:rPr lang="ru-RU" sz="1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1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a:t>
            </a:r>
            <a:r>
              <a:rPr lang="ru-RU" sz="1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1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Associates</a:t>
            </a:r>
            <a:r>
              <a:rPr lang="ru-RU" sz="1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1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a:t>
            </a:r>
            <a:r>
              <a:rPr lang="ru-RU" sz="1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(ARA), и рекомендован </a:t>
            </a:r>
            <a:br>
              <a:rPr lang="ru-RU" sz="1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Федеральным управлением автомобильных дорог (FHWA) к опытному применению.</a:t>
            </a:r>
          </a:p>
        </p:txBody>
      </p:sp>
      <p:cxnSp>
        <p:nvCxnSpPr>
          <p:cNvPr id="28" name="Прямая со стрелкой 27"/>
          <p:cNvCxnSpPr>
            <a:stCxn id="20" idx="2"/>
            <a:endCxn id="21" idx="0"/>
          </p:cNvCxnSpPr>
          <p:nvPr/>
        </p:nvCxnSpPr>
        <p:spPr>
          <a:xfrm>
            <a:off x="6038660" y="1788165"/>
            <a:ext cx="1525" cy="2431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Прямая со стрелкой 28"/>
          <p:cNvCxnSpPr>
            <a:stCxn id="22" idx="2"/>
            <a:endCxn id="24" idx="0"/>
          </p:cNvCxnSpPr>
          <p:nvPr/>
        </p:nvCxnSpPr>
        <p:spPr>
          <a:xfrm>
            <a:off x="6044948" y="2883823"/>
            <a:ext cx="252" cy="2454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Прямая со стрелкой 29"/>
          <p:cNvCxnSpPr>
            <a:endCxn id="23" idx="0"/>
          </p:cNvCxnSpPr>
          <p:nvPr/>
        </p:nvCxnSpPr>
        <p:spPr>
          <a:xfrm>
            <a:off x="2716212" y="3438399"/>
            <a:ext cx="0" cy="2635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Прямая со стрелкой 30"/>
          <p:cNvCxnSpPr>
            <a:stCxn id="23" idx="3"/>
          </p:cNvCxnSpPr>
          <p:nvPr/>
        </p:nvCxnSpPr>
        <p:spPr>
          <a:xfrm>
            <a:off x="5102225" y="4770312"/>
            <a:ext cx="32385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Прямая со стрелкой 31"/>
          <p:cNvCxnSpPr/>
          <p:nvPr/>
        </p:nvCxnSpPr>
        <p:spPr>
          <a:xfrm>
            <a:off x="7721600" y="4770312"/>
            <a:ext cx="32385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Прямая соединительная линия 32"/>
          <p:cNvCxnSpPr/>
          <p:nvPr/>
        </p:nvCxnSpPr>
        <p:spPr>
          <a:xfrm>
            <a:off x="330200" y="5837112"/>
            <a:ext cx="11420475" cy="0"/>
          </a:xfrm>
          <a:prstGeom prst="line">
            <a:avLst/>
          </a:prstGeom>
        </p:spPr>
        <p:style>
          <a:lnRef idx="3">
            <a:schemeClr val="dk1"/>
          </a:lnRef>
          <a:fillRef idx="0">
            <a:schemeClr val="dk1"/>
          </a:fillRef>
          <a:effectRef idx="2">
            <a:schemeClr val="dk1"/>
          </a:effectRef>
          <a:fontRef idx="minor">
            <a:schemeClr val="tx1"/>
          </a:fontRef>
        </p:style>
      </p:cxnSp>
      <p:pic>
        <p:nvPicPr>
          <p:cNvPr id="924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150" y="88900"/>
            <a:ext cx="243681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8" name="Заголовок 2"/>
          <p:cNvSpPr>
            <a:spLocks noGrp="1"/>
          </p:cNvSpPr>
          <p:nvPr>
            <p:ph type="title"/>
          </p:nvPr>
        </p:nvSpPr>
        <p:spPr>
          <a:xfrm>
            <a:off x="334963" y="20638"/>
            <a:ext cx="9017000" cy="776287"/>
          </a:xfrm>
        </p:spPr>
        <p:txBody>
          <a:bodyPr/>
          <a:lstStyle/>
          <a:p>
            <a:pPr algn="l" eaLnBrk="1" hangingPunct="1"/>
            <a:r>
              <a:rPr lang="ru-RU" altLang="ru-RU" sz="1800" smtClean="0">
                <a:solidFill>
                  <a:srgbClr val="4C4544"/>
                </a:solidFill>
                <a:latin typeface="Tahoma" panose="020B0604030504040204" pitchFamily="34" charset="0"/>
                <a:cs typeface="Tahoma" panose="020B0604030504040204" pitchFamily="34" charset="0"/>
              </a:rPr>
              <a:t>Анализ международной практики оценки риска в течение жизненного цикла дорог</a:t>
            </a:r>
          </a:p>
        </p:txBody>
      </p:sp>
      <p:sp>
        <p:nvSpPr>
          <p:cNvPr id="24" name="Прямоугольник 23"/>
          <p:cNvSpPr/>
          <p:nvPr/>
        </p:nvSpPr>
        <p:spPr>
          <a:xfrm>
            <a:off x="334962" y="3129269"/>
            <a:ext cx="11420475"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Программный продукт по оценке и процессам управления рисками для проектов быстрого обновления (формат </a:t>
            </a:r>
            <a:r>
              <a:rPr lang="en-US" sz="1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Exel</a:t>
            </a:r>
            <a:r>
              <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MS Office)</a:t>
            </a:r>
            <a:endParaRPr lang="ru-RU"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43370" y="782905"/>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10244" name="Заголовок 2"/>
          <p:cNvSpPr>
            <a:spLocks noGrp="1"/>
          </p:cNvSpPr>
          <p:nvPr>
            <p:ph type="title"/>
          </p:nvPr>
        </p:nvSpPr>
        <p:spPr>
          <a:xfrm>
            <a:off x="334963" y="20638"/>
            <a:ext cx="9017000" cy="776287"/>
          </a:xfrm>
        </p:spPr>
        <p:txBody>
          <a:bodyPr/>
          <a:lstStyle/>
          <a:p>
            <a:pPr algn="l" eaLnBrk="1" hangingPunct="1"/>
            <a:r>
              <a:rPr lang="ru-RU" altLang="ru-RU" sz="1800" smtClean="0">
                <a:solidFill>
                  <a:srgbClr val="4C4544"/>
                </a:solidFill>
                <a:latin typeface="Tahoma" panose="020B0604030504040204" pitchFamily="34" charset="0"/>
                <a:cs typeface="Tahoma" panose="020B0604030504040204" pitchFamily="34" charset="0"/>
              </a:rPr>
              <a:t>Анализ международной практики оценки риска в течение жизненного цикла дорог</a:t>
            </a:r>
          </a:p>
        </p:txBody>
      </p:sp>
      <p:sp>
        <p:nvSpPr>
          <p:cNvPr id="10245" name="Прямоугольник 5"/>
          <p:cNvSpPr>
            <a:spLocks noChangeArrowheads="1"/>
          </p:cNvSpPr>
          <p:nvPr/>
        </p:nvSpPr>
        <p:spPr bwMode="auto">
          <a:xfrm>
            <a:off x="3827463" y="919163"/>
            <a:ext cx="3467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u-RU" altLang="ru-RU" b="1" dirty="0">
                <a:solidFill>
                  <a:srgbClr val="E1561C"/>
                </a:solidFill>
                <a:latin typeface="Tahoma" panose="020B0604030504040204" pitchFamily="34" charset="0"/>
                <a:cs typeface="Tahoma" panose="020B0604030504040204" pitchFamily="34" charset="0"/>
              </a:rPr>
              <a:t>Оценка риска в странах ЕС</a:t>
            </a:r>
            <a:endParaRPr lang="ru-RU" altLang="ru-RU" b="1" dirty="0">
              <a:solidFill>
                <a:srgbClr val="E1561C"/>
              </a:solidFill>
              <a:latin typeface="Arial" panose="020B0604020202020204" pitchFamily="34" charset="0"/>
            </a:endParaRPr>
          </a:p>
        </p:txBody>
      </p:sp>
      <p:pic>
        <p:nvPicPr>
          <p:cNvPr id="10246"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452688"/>
            <a:ext cx="16192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838" y="4279900"/>
            <a:ext cx="1627187"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7225" y="2152650"/>
            <a:ext cx="320675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10563" y="4287838"/>
            <a:ext cx="320516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Прямоугольник 12"/>
          <p:cNvSpPr>
            <a:spLocks noChangeArrowheads="1"/>
          </p:cNvSpPr>
          <p:nvPr/>
        </p:nvSpPr>
        <p:spPr bwMode="auto">
          <a:xfrm>
            <a:off x="8123238" y="1366838"/>
            <a:ext cx="33924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a:solidFill>
                  <a:srgbClr val="000000"/>
                </a:solidFill>
                <a:latin typeface="Arial" panose="020B0604020202020204" pitchFamily="34" charset="0"/>
              </a:rPr>
              <a:t>Классификация участков дорог в Финляндии по классам риска разрушения дорожных конструкций</a:t>
            </a:r>
            <a:endParaRPr lang="ru-RU" altLang="ru-RU" sz="1400"/>
          </a:p>
        </p:txBody>
      </p:sp>
      <p:pic>
        <p:nvPicPr>
          <p:cNvPr id="10251" name="Рисунок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17800" y="4313238"/>
            <a:ext cx="2560638"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Прямоугольник 15"/>
          <p:cNvSpPr>
            <a:spLocks noChangeArrowheads="1"/>
          </p:cNvSpPr>
          <p:nvPr/>
        </p:nvSpPr>
        <p:spPr bwMode="auto">
          <a:xfrm>
            <a:off x="2457450" y="3927475"/>
            <a:ext cx="3392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a:solidFill>
                  <a:srgbClr val="000000"/>
                </a:solidFill>
                <a:latin typeface="Arial" panose="020B0604020202020204" pitchFamily="34" charset="0"/>
              </a:rPr>
              <a:t>Словакия</a:t>
            </a:r>
            <a:endParaRPr lang="ru-RU" altLang="ru-RU" sz="1400"/>
          </a:p>
        </p:txBody>
      </p:sp>
      <p:sp>
        <p:nvSpPr>
          <p:cNvPr id="10253" name="Прямоугольник 16"/>
          <p:cNvSpPr>
            <a:spLocks noChangeArrowheads="1"/>
          </p:cNvSpPr>
          <p:nvPr/>
        </p:nvSpPr>
        <p:spPr bwMode="auto">
          <a:xfrm>
            <a:off x="-250825" y="4002088"/>
            <a:ext cx="3392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a:solidFill>
                  <a:srgbClr val="000000"/>
                </a:solidFill>
                <a:latin typeface="Arial" panose="020B0604020202020204" pitchFamily="34" charset="0"/>
              </a:rPr>
              <a:t>Великобритания</a:t>
            </a:r>
            <a:endParaRPr lang="ru-RU" altLang="ru-RU" sz="1400"/>
          </a:p>
        </p:txBody>
      </p:sp>
      <p:pic>
        <p:nvPicPr>
          <p:cNvPr id="10254" name="Рисунок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99125" y="3989388"/>
            <a:ext cx="2227263"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Прямоугольник 17"/>
          <p:cNvSpPr>
            <a:spLocks noChangeArrowheads="1"/>
          </p:cNvSpPr>
          <p:nvPr/>
        </p:nvSpPr>
        <p:spPr bwMode="auto">
          <a:xfrm>
            <a:off x="5186363" y="3584575"/>
            <a:ext cx="33924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a:solidFill>
                  <a:srgbClr val="000000"/>
                </a:solidFill>
                <a:latin typeface="Arial" panose="020B0604020202020204" pitchFamily="34" charset="0"/>
              </a:rPr>
              <a:t>Германия</a:t>
            </a:r>
            <a:endParaRPr lang="ru-RU" altLang="ru-RU" sz="1400"/>
          </a:p>
        </p:txBody>
      </p:sp>
      <p:sp>
        <p:nvSpPr>
          <p:cNvPr id="10256" name="Прямоугольник 8"/>
          <p:cNvSpPr>
            <a:spLocks noChangeArrowheads="1"/>
          </p:cNvSpPr>
          <p:nvPr/>
        </p:nvSpPr>
        <p:spPr bwMode="auto">
          <a:xfrm>
            <a:off x="342900" y="1412875"/>
            <a:ext cx="75834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1400" b="1" dirty="0">
                <a:cs typeface="Times New Roman" panose="02020603050405020304" pitchFamily="18" charset="0"/>
              </a:rPr>
              <a:t>Более чем в 20 странах </a:t>
            </a:r>
            <a:r>
              <a:rPr lang="ru-RU" altLang="ru-RU" sz="1400" b="1" dirty="0" smtClean="0">
                <a:cs typeface="Times New Roman" panose="02020603050405020304" pitchFamily="18" charset="0"/>
              </a:rPr>
              <a:t>Европы и </a:t>
            </a:r>
            <a:r>
              <a:rPr lang="ru-RU" altLang="ru-RU" sz="1400" b="1" dirty="0">
                <a:cs typeface="Times New Roman" panose="02020603050405020304" pitchFamily="18" charset="0"/>
              </a:rPr>
              <a:t>ряде других </a:t>
            </a:r>
            <a:r>
              <a:rPr lang="ru-RU" altLang="ru-RU" sz="1400" b="1" dirty="0" smtClean="0">
                <a:cs typeface="Times New Roman" panose="02020603050405020304" pitchFamily="18" charset="0"/>
              </a:rPr>
              <a:t>стран реализуется </a:t>
            </a:r>
            <a:r>
              <a:rPr lang="ru-RU" altLang="ru-RU" sz="1400" b="1" dirty="0">
                <a:cs typeface="Times New Roman" panose="02020603050405020304" pitchFamily="18" charset="0"/>
              </a:rPr>
              <a:t>Международная программа оценки безопасности дорог (</a:t>
            </a:r>
            <a:r>
              <a:rPr lang="en-US" altLang="ru-RU" sz="1400" b="1" dirty="0">
                <a:cs typeface="Times New Roman" panose="02020603050405020304" pitchFamily="18" charset="0"/>
              </a:rPr>
              <a:t>Intern</a:t>
            </a:r>
            <a:r>
              <a:rPr lang="en-US" altLang="ru-RU" sz="1400" b="1" dirty="0">
                <a:solidFill>
                  <a:srgbClr val="000000"/>
                </a:solidFill>
                <a:cs typeface="Times New Roman" panose="02020603050405020304" pitchFamily="18" charset="0"/>
              </a:rPr>
              <a:t>ational Road Assessment Programme</a:t>
            </a:r>
            <a:r>
              <a:rPr lang="ru-RU" altLang="ru-RU" sz="1400" b="1" dirty="0">
                <a:solidFill>
                  <a:srgbClr val="000000"/>
                </a:solidFill>
                <a:cs typeface="Times New Roman" panose="02020603050405020304" pitchFamily="18" charset="0"/>
              </a:rPr>
              <a:t> (</a:t>
            </a:r>
            <a:r>
              <a:rPr lang="en-US" altLang="ru-RU" sz="1400" b="1" dirty="0" err="1">
                <a:solidFill>
                  <a:srgbClr val="000000"/>
                </a:solidFill>
                <a:cs typeface="Times New Roman" panose="02020603050405020304" pitchFamily="18" charset="0"/>
              </a:rPr>
              <a:t>iRAP</a:t>
            </a:r>
            <a:r>
              <a:rPr lang="ru-RU" altLang="ru-RU" sz="1400" b="1" dirty="0">
                <a:solidFill>
                  <a:srgbClr val="000000"/>
                </a:solidFill>
                <a:cs typeface="Times New Roman" panose="02020603050405020304" pitchFamily="18" charset="0"/>
              </a:rPr>
              <a:t>)</a:t>
            </a:r>
            <a:r>
              <a:rPr lang="ru-RU" altLang="ru-RU" sz="1400" b="1" dirty="0">
                <a:cs typeface="Times New Roman" panose="02020603050405020304" pitchFamily="18" charset="0"/>
              </a:rPr>
              <a:t>. На основе п</a:t>
            </a:r>
            <a:r>
              <a:rPr lang="ru-RU" altLang="ru-RU" sz="1400" b="1" dirty="0">
                <a:ea typeface="Calibri" panose="020F0502020204030204" pitchFamily="34" charset="0"/>
                <a:cs typeface="Times New Roman" panose="02020603050405020304" pitchFamily="18" charset="0"/>
              </a:rPr>
              <a:t>ротоколов </a:t>
            </a:r>
            <a:r>
              <a:rPr lang="en-US" altLang="ru-RU" sz="1400" b="1" dirty="0" err="1">
                <a:ea typeface="Calibri" panose="020F0502020204030204" pitchFamily="34" charset="0"/>
                <a:cs typeface="Times New Roman" panose="02020603050405020304" pitchFamily="18" charset="0"/>
              </a:rPr>
              <a:t>iRAP</a:t>
            </a:r>
            <a:r>
              <a:rPr lang="en-US" altLang="ru-RU" sz="1400" b="1" dirty="0">
                <a:ea typeface="Calibri" panose="020F0502020204030204" pitchFamily="34" charset="0"/>
                <a:cs typeface="Times New Roman" panose="02020603050405020304" pitchFamily="18" charset="0"/>
              </a:rPr>
              <a:t> </a:t>
            </a:r>
            <a:r>
              <a:rPr lang="ru-RU" altLang="ru-RU" sz="1400" b="1" dirty="0">
                <a:ea typeface="Calibri" panose="020F0502020204030204" pitchFamily="34" charset="0"/>
                <a:cs typeface="Times New Roman" panose="02020603050405020304" pitchFamily="18" charset="0"/>
              </a:rPr>
              <a:t>осуществляется оценка риска и представляется сравнительная карта опасности автомобильных дорог.</a:t>
            </a:r>
            <a:endParaRPr lang="ru-RU" altLang="ru-RU" sz="1400" b="1" dirty="0"/>
          </a:p>
        </p:txBody>
      </p:sp>
      <p:sp>
        <p:nvSpPr>
          <p:cNvPr id="10257" name="Прямоугольник 19"/>
          <p:cNvSpPr>
            <a:spLocks noChangeArrowheads="1"/>
          </p:cNvSpPr>
          <p:nvPr/>
        </p:nvSpPr>
        <p:spPr bwMode="auto">
          <a:xfrm>
            <a:off x="3167063" y="2762250"/>
            <a:ext cx="4222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400" b="1">
                <a:solidFill>
                  <a:srgbClr val="E1561C"/>
                </a:solidFill>
                <a:latin typeface="Arial" panose="020B0604020202020204" pitchFamily="34" charset="0"/>
              </a:rPr>
              <a:t>Ранжирование дорог в ряде стран ЕС по классам риска гибели и травматизма участников дорожного движения</a:t>
            </a:r>
            <a:endParaRPr lang="ru-RU" altLang="ru-RU" sz="1400" b="1">
              <a:solidFill>
                <a:srgbClr val="E1561C"/>
              </a:solidFill>
            </a:endParaRPr>
          </a:p>
        </p:txBody>
      </p:sp>
      <p:pic>
        <p:nvPicPr>
          <p:cNvPr id="10258"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2150" y="88900"/>
            <a:ext cx="243681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sp>
        <p:nvSpPr>
          <p:cNvPr id="12291" name="Заголовок 2"/>
          <p:cNvSpPr>
            <a:spLocks noGrp="1"/>
          </p:cNvSpPr>
          <p:nvPr>
            <p:ph type="title"/>
          </p:nvPr>
        </p:nvSpPr>
        <p:spPr>
          <a:xfrm>
            <a:off x="334963" y="20638"/>
            <a:ext cx="9017000" cy="776287"/>
          </a:xfrm>
        </p:spPr>
        <p:txBody>
          <a:bodyPr/>
          <a:lstStyle/>
          <a:p>
            <a:pPr algn="l" eaLnBrk="1" hangingPunct="1"/>
            <a:r>
              <a:rPr lang="ru-RU" altLang="ru-RU" sz="1800" smtClean="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pic>
        <p:nvPicPr>
          <p:cNvPr id="122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Прямоугольник 5"/>
          <p:cNvSpPr>
            <a:spLocks noChangeArrowheads="1"/>
          </p:cNvSpPr>
          <p:nvPr/>
        </p:nvSpPr>
        <p:spPr bwMode="auto">
          <a:xfrm>
            <a:off x="3489325" y="911225"/>
            <a:ext cx="4424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u-RU" altLang="ru-RU" b="1" dirty="0">
                <a:solidFill>
                  <a:srgbClr val="E1561C"/>
                </a:solidFill>
                <a:latin typeface="Arial" panose="020B0604020202020204" pitchFamily="34" charset="0"/>
              </a:rPr>
              <a:t>Основные термины и определения</a:t>
            </a:r>
          </a:p>
        </p:txBody>
      </p:sp>
      <p:sp>
        <p:nvSpPr>
          <p:cNvPr id="12295" name="Прямоугольник 4"/>
          <p:cNvSpPr>
            <a:spLocks noChangeArrowheads="1"/>
          </p:cNvSpPr>
          <p:nvPr/>
        </p:nvSpPr>
        <p:spPr bwMode="auto">
          <a:xfrm>
            <a:off x="334963" y="2282825"/>
            <a:ext cx="11483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1600" b="1">
                <a:solidFill>
                  <a:srgbClr val="002060"/>
                </a:solidFill>
                <a:latin typeface="Arial" panose="020B0604020202020204" pitchFamily="34" charset="0"/>
                <a:ea typeface="Calibri" panose="020F0502020204030204" pitchFamily="34" charset="0"/>
                <a:cs typeface="Calibri" panose="020F0502020204030204" pitchFamily="34" charset="0"/>
              </a:rPr>
              <a:t>Оценка риска:</a:t>
            </a:r>
            <a:r>
              <a:rPr lang="ru-RU" altLang="ru-RU" sz="1600">
                <a:solidFill>
                  <a:srgbClr val="000000"/>
                </a:solidFill>
                <a:latin typeface="Arial" panose="020B0604020202020204" pitchFamily="34" charset="0"/>
                <a:ea typeface="Calibri" panose="020F0502020204030204" pitchFamily="34" charset="0"/>
                <a:cs typeface="Calibri" panose="020F0502020204030204" pitchFamily="34" charset="0"/>
              </a:rPr>
              <a:t> Процесс, охватывающий идентификацию риска, анализ риска и сравнительную оценку риска.</a:t>
            </a:r>
            <a:endParaRPr lang="ru-RU" altLang="ru-RU" sz="1600"/>
          </a:p>
        </p:txBody>
      </p:sp>
      <p:sp>
        <p:nvSpPr>
          <p:cNvPr id="12296" name="Прямоугольник 5"/>
          <p:cNvSpPr>
            <a:spLocks noChangeArrowheads="1"/>
          </p:cNvSpPr>
          <p:nvPr/>
        </p:nvSpPr>
        <p:spPr bwMode="auto">
          <a:xfrm>
            <a:off x="334963" y="1403350"/>
            <a:ext cx="11693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1600" b="1">
                <a:solidFill>
                  <a:srgbClr val="002060"/>
                </a:solidFill>
                <a:latin typeface="Arial" panose="020B0604020202020204" pitchFamily="34" charset="0"/>
                <a:cs typeface="Arial" panose="020B0604020202020204" pitchFamily="34" charset="0"/>
              </a:rPr>
              <a:t>Риск:</a:t>
            </a:r>
            <a:r>
              <a:rPr lang="ru-RU" altLang="ru-RU" sz="1600" b="1">
                <a:latin typeface="Arial" panose="020B0604020202020204" pitchFamily="34" charset="0"/>
                <a:cs typeface="Arial" panose="020B0604020202020204" pitchFamily="34" charset="0"/>
              </a:rPr>
              <a:t> </a:t>
            </a:r>
            <a:r>
              <a:rPr lang="ru-RU" altLang="ru-RU" sz="1600">
                <a:latin typeface="Arial" panose="020B0604020202020204" pitchFamily="34" charset="0"/>
                <a:cs typeface="Arial" panose="020B0604020202020204" pitchFamily="34" charset="0"/>
              </a:rPr>
              <a:t>Частота (вероятность) причинения вреда жизни или здоровью граждан, имуществу физических или юридических лиц, государственному или муниципальному имуществу, окружающей среде, жизни или здоровью животных и растений с учетом тяжести этого вреда.</a:t>
            </a:r>
          </a:p>
        </p:txBody>
      </p:sp>
      <p:sp>
        <p:nvSpPr>
          <p:cNvPr id="12297" name="Прямоугольник 7"/>
          <p:cNvSpPr>
            <a:spLocks noChangeArrowheads="1"/>
          </p:cNvSpPr>
          <p:nvPr/>
        </p:nvSpPr>
        <p:spPr bwMode="auto">
          <a:xfrm>
            <a:off x="334963" y="2684463"/>
            <a:ext cx="11588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ru-RU" altLang="ru-RU" sz="1600" b="1">
                <a:solidFill>
                  <a:srgbClr val="002060"/>
                </a:solidFill>
                <a:latin typeface="Arial" panose="020B0604020202020204" pitchFamily="34" charset="0"/>
                <a:ea typeface="Calibri" panose="020F0502020204030204" pitchFamily="34" charset="0"/>
                <a:cs typeface="Arial" panose="020B0604020202020204" pitchFamily="34" charset="0"/>
              </a:rPr>
              <a:t>Обработка риска:</a:t>
            </a:r>
            <a:r>
              <a:rPr lang="ru-RU" altLang="ru-RU" sz="1600">
                <a:latin typeface="Arial" panose="020B0604020202020204" pitchFamily="34" charset="0"/>
                <a:ea typeface="Calibri" panose="020F0502020204030204" pitchFamily="34" charset="0"/>
                <a:cs typeface="Arial" panose="020B0604020202020204" pitchFamily="34" charset="0"/>
              </a:rPr>
              <a:t> Процесс модификации риска (может включать в себя </a:t>
            </a:r>
            <a:r>
              <a:rPr lang="ru-RU" altLang="ru-RU" sz="1600">
                <a:latin typeface="Arial" panose="020B0604020202020204" pitchFamily="34" charset="0"/>
                <a:ea typeface="Times New Roman" panose="02020603050405020304" pitchFamily="18" charset="0"/>
                <a:cs typeface="Arial" panose="020B0604020202020204" pitchFamily="34" charset="0"/>
              </a:rPr>
              <a:t>исключение риска, устранение источников риска, снижение вероятности и последствий опасного события, разделение риска с другой стороной, обоснованное решение о сохранении риска и др.</a:t>
            </a:r>
          </a:p>
        </p:txBody>
      </p:sp>
      <p:sp>
        <p:nvSpPr>
          <p:cNvPr id="12298" name="Прямоугольник 5"/>
          <p:cNvSpPr>
            <a:spLocks noChangeArrowheads="1"/>
          </p:cNvSpPr>
          <p:nvPr/>
        </p:nvSpPr>
        <p:spPr bwMode="auto">
          <a:xfrm>
            <a:off x="4371975" y="3549650"/>
            <a:ext cx="275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u-RU" altLang="ru-RU" b="1" dirty="0">
                <a:solidFill>
                  <a:srgbClr val="E1561C"/>
                </a:solidFill>
                <a:latin typeface="Arial" panose="020B0604020202020204" pitchFamily="34" charset="0"/>
              </a:rPr>
              <a:t>Классификация риска</a:t>
            </a:r>
          </a:p>
        </p:txBody>
      </p:sp>
      <p:graphicFrame>
        <p:nvGraphicFramePr>
          <p:cNvPr id="9" name="Схема 8"/>
          <p:cNvGraphicFramePr/>
          <p:nvPr/>
        </p:nvGraphicFramePr>
        <p:xfrm>
          <a:off x="12436" y="3978709"/>
          <a:ext cx="5871857" cy="2530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Схема 16"/>
          <p:cNvGraphicFramePr/>
          <p:nvPr/>
        </p:nvGraphicFramePr>
        <p:xfrm>
          <a:off x="6080516" y="3965697"/>
          <a:ext cx="5948491" cy="25861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662113" y="5573713"/>
            <a:ext cx="8605837" cy="482600"/>
          </a:xfrm>
          <a:prstGeom prst="rect">
            <a:avLst/>
          </a:prstGeom>
          <a:noFill/>
          <a:ln>
            <a:noFill/>
          </a:ln>
        </p:spPr>
        <p:txBody>
          <a:bodyPr lIns="71991" tIns="35995" rIns="71991" bIns="35995"/>
          <a:lstStyle/>
          <a:p>
            <a:pPr eaLnBrk="1" fontAlgn="auto" hangingPunct="1">
              <a:spcBef>
                <a:spcPts val="0"/>
              </a:spcBef>
              <a:spcAft>
                <a:spcPts val="0"/>
              </a:spcAft>
              <a:defRPr/>
            </a:pPr>
            <a:endParaRPr lang="ru-RU" sz="1400" b="1" dirty="0">
              <a:solidFill>
                <a:srgbClr val="EE3900"/>
              </a:solidFill>
              <a:latin typeface="PromtImperial" pitchFamily="34" charset="0"/>
              <a:ea typeface="+mj-ea"/>
              <a:cs typeface="+mj-cs"/>
            </a:endParaRPr>
          </a:p>
        </p:txBody>
      </p:sp>
      <p:sp>
        <p:nvSpPr>
          <p:cNvPr id="14339"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14341" name="Прямоугольник 5"/>
          <p:cNvSpPr>
            <a:spLocks noChangeArrowheads="1"/>
          </p:cNvSpPr>
          <p:nvPr/>
        </p:nvSpPr>
        <p:spPr bwMode="auto">
          <a:xfrm>
            <a:off x="1662113" y="1049338"/>
            <a:ext cx="9551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u-RU" altLang="ru-RU" b="1">
                <a:solidFill>
                  <a:srgbClr val="E1561C"/>
                </a:solidFill>
                <a:latin typeface="Arial" panose="020B0604020202020204" pitchFamily="34" charset="0"/>
                <a:cs typeface="Arial" panose="020B0604020202020204" pitchFamily="34" charset="0"/>
              </a:rPr>
              <a:t>Классификация опасных событий по частоте (вероятности) возникновения (</a:t>
            </a:r>
            <a:r>
              <a:rPr lang="en-US" altLang="ru-RU" b="1" i="1">
                <a:solidFill>
                  <a:srgbClr val="E1561C"/>
                </a:solidFill>
                <a:latin typeface="Arial" panose="020B0604020202020204" pitchFamily="34" charset="0"/>
                <a:cs typeface="Arial" panose="020B0604020202020204" pitchFamily="34" charset="0"/>
              </a:rPr>
              <a:t>P</a:t>
            </a:r>
            <a:r>
              <a:rPr lang="ru-RU" altLang="ru-RU" b="1">
                <a:solidFill>
                  <a:srgbClr val="E1561C"/>
                </a:solidFill>
                <a:latin typeface="Arial" panose="020B0604020202020204" pitchFamily="34" charset="0"/>
                <a:cs typeface="Arial" panose="020B0604020202020204" pitchFamily="34" charset="0"/>
              </a:rPr>
              <a:t>)</a:t>
            </a:r>
          </a:p>
        </p:txBody>
      </p:sp>
      <p:pic>
        <p:nvPicPr>
          <p:cNvPr id="143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Заголовок 2"/>
          <p:cNvSpPr txBox="1">
            <a:spLocks/>
          </p:cNvSpPr>
          <p:nvPr/>
        </p:nvSpPr>
        <p:spPr bwMode="auto">
          <a:xfrm>
            <a:off x="334963" y="20638"/>
            <a:ext cx="9017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graphicFrame>
        <p:nvGraphicFramePr>
          <p:cNvPr id="3" name="Таблица 2"/>
          <p:cNvGraphicFramePr>
            <a:graphicFrameLocks noGrp="1"/>
          </p:cNvGraphicFramePr>
          <p:nvPr>
            <p:extLst>
              <p:ext uri="{D42A27DB-BD31-4B8C-83A1-F6EECF244321}">
                <p14:modId xmlns:p14="http://schemas.microsoft.com/office/powerpoint/2010/main" val="1637711162"/>
              </p:ext>
            </p:extLst>
          </p:nvPr>
        </p:nvGraphicFramePr>
        <p:xfrm>
          <a:off x="505484" y="1669694"/>
          <a:ext cx="11181031" cy="4525963"/>
        </p:xfrm>
        <a:graphic>
          <a:graphicData uri="http://schemas.openxmlformats.org/drawingml/2006/table">
            <a:tbl>
              <a:tblPr firstRow="1" firstCol="1" bandRow="1" bandCol="1">
                <a:tableStyleId>{5C22544A-7EE6-4342-B048-85BDC9FD1C3A}</a:tableStyleId>
              </a:tblPr>
              <a:tblGrid>
                <a:gridCol w="2426574"/>
                <a:gridCol w="3073578"/>
                <a:gridCol w="2903695"/>
                <a:gridCol w="2777184"/>
              </a:tblGrid>
              <a:tr h="702494">
                <a:tc>
                  <a:txBody>
                    <a:bodyPr/>
                    <a:lstStyle/>
                    <a:p>
                      <a:pPr algn="ctr">
                        <a:spcAft>
                          <a:spcPts val="0"/>
                        </a:spcAft>
                      </a:pPr>
                      <a:r>
                        <a:rPr lang="ru-RU" sz="1400" dirty="0">
                          <a:effectLst/>
                        </a:rPr>
                        <a:t>Обозначение уровня частоты (вероятности)</a:t>
                      </a:r>
                      <a:endParaRPr lang="ru-RU" sz="1400" dirty="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Описание уровня частоты (вероятности)</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Событие (частота (вероятность), качественная оценка</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Частота (λ), количественная оценка*, 1/год</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r>
              <a:tr h="702494">
                <a:tc>
                  <a:txBody>
                    <a:bodyPr/>
                    <a:lstStyle/>
                    <a:p>
                      <a:pPr algn="ctr">
                        <a:spcAft>
                          <a:spcPts val="0"/>
                        </a:spcAft>
                      </a:pPr>
                      <a:r>
                        <a:rPr lang="en-US" sz="2000" dirty="0">
                          <a:solidFill>
                            <a:srgbClr val="FFFF00"/>
                          </a:solidFill>
                          <a:effectLst/>
                        </a:rPr>
                        <a:t>P1</a:t>
                      </a:r>
                      <a:endParaRPr lang="ru-RU" sz="2000" dirty="0">
                        <a:solidFill>
                          <a:srgbClr val="FFFF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Опасное событие произойдет в большинстве случаев</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Высоковероятное</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Св. 1</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r>
              <a:tr h="878117">
                <a:tc>
                  <a:txBody>
                    <a:bodyPr/>
                    <a:lstStyle/>
                    <a:p>
                      <a:pPr algn="ctr">
                        <a:spcAft>
                          <a:spcPts val="0"/>
                        </a:spcAft>
                      </a:pPr>
                      <a:r>
                        <a:rPr lang="en-US" sz="2000" dirty="0">
                          <a:solidFill>
                            <a:srgbClr val="FFFF00"/>
                          </a:solidFill>
                          <a:effectLst/>
                        </a:rPr>
                        <a:t>P</a:t>
                      </a:r>
                      <a:r>
                        <a:rPr lang="ru-RU" sz="2000" dirty="0">
                          <a:solidFill>
                            <a:srgbClr val="FFFF00"/>
                          </a:solidFill>
                          <a:effectLst/>
                        </a:rPr>
                        <a:t>2</a:t>
                      </a:r>
                      <a:endParaRPr lang="ru-RU" sz="2000" dirty="0">
                        <a:solidFill>
                          <a:srgbClr val="FFFF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Опасное событие вероятно произойдет в большинстве случаев</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Вероятное</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Св. 10</a:t>
                      </a:r>
                      <a:r>
                        <a:rPr lang="ru-RU" sz="1400" baseline="30000">
                          <a:effectLst/>
                        </a:rPr>
                        <a:t>-2</a:t>
                      </a:r>
                      <a:r>
                        <a:rPr lang="ru-RU" sz="1400">
                          <a:effectLst/>
                        </a:rPr>
                        <a:t> до 1 включ.</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r>
              <a:tr h="351247">
                <a:tc>
                  <a:txBody>
                    <a:bodyPr/>
                    <a:lstStyle/>
                    <a:p>
                      <a:pPr algn="ctr">
                        <a:spcAft>
                          <a:spcPts val="0"/>
                        </a:spcAft>
                      </a:pPr>
                      <a:r>
                        <a:rPr lang="en-US" sz="2000" dirty="0">
                          <a:solidFill>
                            <a:srgbClr val="FFFF00"/>
                          </a:solidFill>
                          <a:effectLst/>
                        </a:rPr>
                        <a:t>P</a:t>
                      </a:r>
                      <a:r>
                        <a:rPr lang="ru-RU" sz="2000" dirty="0">
                          <a:solidFill>
                            <a:srgbClr val="FFFF00"/>
                          </a:solidFill>
                          <a:effectLst/>
                        </a:rPr>
                        <a:t>3</a:t>
                      </a:r>
                      <a:endParaRPr lang="ru-RU" sz="2000" dirty="0">
                        <a:solidFill>
                          <a:srgbClr val="FFFF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Опасное событие может произойти</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Возможное</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Св. 10</a:t>
                      </a:r>
                      <a:r>
                        <a:rPr lang="ru-RU" sz="1400" baseline="30000">
                          <a:effectLst/>
                        </a:rPr>
                        <a:t>-4</a:t>
                      </a:r>
                      <a:r>
                        <a:rPr lang="ru-RU" sz="1400">
                          <a:effectLst/>
                        </a:rPr>
                        <a:t> до 10</a:t>
                      </a:r>
                      <a:r>
                        <a:rPr lang="ru-RU" sz="1400" baseline="30000">
                          <a:effectLst/>
                        </a:rPr>
                        <a:t>-2</a:t>
                      </a:r>
                      <a:r>
                        <a:rPr lang="ru-RU" sz="1400">
                          <a:effectLst/>
                        </a:rPr>
                        <a:t> включ.</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r>
              <a:tr h="526870">
                <a:tc>
                  <a:txBody>
                    <a:bodyPr/>
                    <a:lstStyle/>
                    <a:p>
                      <a:pPr algn="ctr">
                        <a:spcAft>
                          <a:spcPts val="0"/>
                        </a:spcAft>
                      </a:pPr>
                      <a:r>
                        <a:rPr lang="en-US" sz="2000" dirty="0">
                          <a:solidFill>
                            <a:srgbClr val="FFFF00"/>
                          </a:solidFill>
                          <a:effectLst/>
                        </a:rPr>
                        <a:t>P</a:t>
                      </a:r>
                      <a:r>
                        <a:rPr lang="ru-RU" sz="2000" dirty="0">
                          <a:solidFill>
                            <a:srgbClr val="FFFF00"/>
                          </a:solidFill>
                          <a:effectLst/>
                        </a:rPr>
                        <a:t>4</a:t>
                      </a:r>
                      <a:endParaRPr lang="ru-RU" sz="2000" dirty="0">
                        <a:solidFill>
                          <a:srgbClr val="FFFF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Опасное событие вероятнее всего не произойдет</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Маловероятное</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Св. 10</a:t>
                      </a:r>
                      <a:r>
                        <a:rPr lang="ru-RU" sz="1400" baseline="30000">
                          <a:effectLst/>
                        </a:rPr>
                        <a:t>-6</a:t>
                      </a:r>
                      <a:r>
                        <a:rPr lang="ru-RU" sz="1400">
                          <a:effectLst/>
                        </a:rPr>
                        <a:t> до 10</a:t>
                      </a:r>
                      <a:r>
                        <a:rPr lang="ru-RU" sz="1400" baseline="30000">
                          <a:effectLst/>
                        </a:rPr>
                        <a:t>-4</a:t>
                      </a:r>
                      <a:r>
                        <a:rPr lang="ru-RU" sz="1400">
                          <a:effectLst/>
                        </a:rPr>
                        <a:t> включ.</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r>
              <a:tr h="702494">
                <a:tc>
                  <a:txBody>
                    <a:bodyPr/>
                    <a:lstStyle/>
                    <a:p>
                      <a:pPr algn="ctr">
                        <a:spcAft>
                          <a:spcPts val="0"/>
                        </a:spcAft>
                      </a:pPr>
                      <a:r>
                        <a:rPr lang="en-US" sz="2000" dirty="0">
                          <a:solidFill>
                            <a:srgbClr val="FFFF00"/>
                          </a:solidFill>
                          <a:effectLst/>
                        </a:rPr>
                        <a:t>P</a:t>
                      </a:r>
                      <a:r>
                        <a:rPr lang="ru-RU" sz="2000" dirty="0">
                          <a:solidFill>
                            <a:srgbClr val="FFFF00"/>
                          </a:solidFill>
                          <a:effectLst/>
                        </a:rPr>
                        <a:t>5</a:t>
                      </a:r>
                      <a:endParaRPr lang="ru-RU" sz="2000" dirty="0">
                        <a:solidFill>
                          <a:srgbClr val="FFFF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Опасное событие произойдет при исключительных обстоятельствах</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Крайне маловероятное</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c>
                  <a:txBody>
                    <a:bodyPr/>
                    <a:lstStyle/>
                    <a:p>
                      <a:pPr algn="ctr">
                        <a:spcAft>
                          <a:spcPts val="0"/>
                        </a:spcAft>
                      </a:pPr>
                      <a:r>
                        <a:rPr lang="ru-RU" sz="1400">
                          <a:effectLst/>
                        </a:rPr>
                        <a:t>До 10</a:t>
                      </a:r>
                      <a:r>
                        <a:rPr lang="ru-RU" sz="1400" baseline="30000">
                          <a:effectLst/>
                        </a:rPr>
                        <a:t>-6</a:t>
                      </a:r>
                      <a:r>
                        <a:rPr lang="ru-RU" sz="1400">
                          <a:effectLst/>
                        </a:rPr>
                        <a:t> включ.</a:t>
                      </a:r>
                      <a:endParaRPr lang="ru-RU" sz="1400">
                        <a:solidFill>
                          <a:srgbClr val="000000"/>
                        </a:solidFill>
                        <a:effectLst/>
                        <a:latin typeface="Times New Roman" panose="02020603050405020304" pitchFamily="18" charset="0"/>
                        <a:ea typeface="Calibri" panose="020F0502020204030204" pitchFamily="34" charset="0"/>
                      </a:endParaRPr>
                    </a:p>
                  </a:txBody>
                  <a:tcPr marL="65859" marR="65859" marT="0" marB="0" anchor="ctr"/>
                </a:tc>
              </a:tr>
              <a:tr h="662247">
                <a:tc gridSpan="4">
                  <a:txBody>
                    <a:bodyPr/>
                    <a:lstStyle/>
                    <a:p>
                      <a:endParaRPr lang="ru-RU"/>
                    </a:p>
                  </a:txBody>
                  <a:tcPr marL="65859" marR="65859" marT="0" marB="0" anchor="ctr">
                    <a:blipFill rotWithShape="0">
                      <a:blip r:embed="rId4"/>
                      <a:stretch>
                        <a:fillRect l="-54" t="-583486" r="-218" b="-1835"/>
                      </a:stretch>
                    </a:blip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662113" y="5573713"/>
            <a:ext cx="8605837" cy="482600"/>
          </a:xfrm>
          <a:prstGeom prst="rect">
            <a:avLst/>
          </a:prstGeom>
          <a:noFill/>
          <a:ln>
            <a:noFill/>
          </a:ln>
        </p:spPr>
        <p:txBody>
          <a:bodyPr lIns="71991" tIns="35995" rIns="71991" bIns="35995"/>
          <a:lstStyle/>
          <a:p>
            <a:pPr eaLnBrk="1" fontAlgn="auto" hangingPunct="1">
              <a:spcBef>
                <a:spcPts val="0"/>
              </a:spcBef>
              <a:spcAft>
                <a:spcPts val="0"/>
              </a:spcAft>
              <a:defRPr/>
            </a:pPr>
            <a:endParaRPr lang="ru-RU" sz="1400" b="1" dirty="0">
              <a:solidFill>
                <a:srgbClr val="EE3900"/>
              </a:solidFill>
              <a:latin typeface="PromtImperial" pitchFamily="34" charset="0"/>
              <a:ea typeface="+mj-ea"/>
              <a:cs typeface="+mj-cs"/>
            </a:endParaRPr>
          </a:p>
        </p:txBody>
      </p:sp>
      <p:sp>
        <p:nvSpPr>
          <p:cNvPr id="15363"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15365" name="Прямоугольник 5"/>
          <p:cNvSpPr>
            <a:spLocks noChangeArrowheads="1"/>
          </p:cNvSpPr>
          <p:nvPr/>
        </p:nvSpPr>
        <p:spPr bwMode="auto">
          <a:xfrm>
            <a:off x="2665413" y="949325"/>
            <a:ext cx="686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u-RU" altLang="ru-RU" b="1">
                <a:solidFill>
                  <a:srgbClr val="E1561C"/>
                </a:solidFill>
                <a:latin typeface="Arial" panose="020B0604020202020204" pitchFamily="34" charset="0"/>
                <a:cs typeface="Arial" panose="020B0604020202020204" pitchFamily="34" charset="0"/>
              </a:rPr>
              <a:t>Классификация опасных событий по тяжести вреда (</a:t>
            </a:r>
            <a:r>
              <a:rPr lang="en-US" altLang="ru-RU" b="1" i="1">
                <a:solidFill>
                  <a:srgbClr val="E1561C"/>
                </a:solidFill>
                <a:latin typeface="Arial" panose="020B0604020202020204" pitchFamily="34" charset="0"/>
                <a:cs typeface="Arial" panose="020B0604020202020204" pitchFamily="34" charset="0"/>
              </a:rPr>
              <a:t>U</a:t>
            </a:r>
            <a:r>
              <a:rPr lang="ru-RU" altLang="ru-RU" b="1">
                <a:solidFill>
                  <a:srgbClr val="E1561C"/>
                </a:solidFill>
                <a:latin typeface="Arial" panose="020B0604020202020204" pitchFamily="34" charset="0"/>
                <a:cs typeface="Arial" panose="020B0604020202020204" pitchFamily="34" charset="0"/>
              </a:rPr>
              <a:t>)</a:t>
            </a:r>
          </a:p>
        </p:txBody>
      </p:sp>
      <p:pic>
        <p:nvPicPr>
          <p:cNvPr id="153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Заголовок 2"/>
          <p:cNvSpPr txBox="1">
            <a:spLocks/>
          </p:cNvSpPr>
          <p:nvPr/>
        </p:nvSpPr>
        <p:spPr bwMode="auto">
          <a:xfrm>
            <a:off x="334963" y="20638"/>
            <a:ext cx="9017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graphicFrame>
        <p:nvGraphicFramePr>
          <p:cNvPr id="2" name="Таблица 1"/>
          <p:cNvGraphicFramePr>
            <a:graphicFrameLocks noGrp="1"/>
          </p:cNvGraphicFramePr>
          <p:nvPr>
            <p:extLst>
              <p:ext uri="{D42A27DB-BD31-4B8C-83A1-F6EECF244321}">
                <p14:modId xmlns:p14="http://schemas.microsoft.com/office/powerpoint/2010/main" val="323247997"/>
              </p:ext>
            </p:extLst>
          </p:nvPr>
        </p:nvGraphicFramePr>
        <p:xfrm>
          <a:off x="334963" y="1441450"/>
          <a:ext cx="11506201" cy="5280026"/>
        </p:xfrm>
        <a:graphic>
          <a:graphicData uri="http://schemas.openxmlformats.org/drawingml/2006/table">
            <a:tbl>
              <a:tblPr firstRow="1" firstCol="1" bandRow="1" bandCol="1">
                <a:tableStyleId>{5C22544A-7EE6-4342-B048-85BDC9FD1C3A}</a:tableStyleId>
              </a:tblPr>
              <a:tblGrid>
                <a:gridCol w="1439077"/>
                <a:gridCol w="1783013"/>
                <a:gridCol w="3028875"/>
                <a:gridCol w="1704444"/>
                <a:gridCol w="1932131"/>
                <a:gridCol w="1618661"/>
              </a:tblGrid>
              <a:tr h="1380266">
                <a:tc>
                  <a:txBody>
                    <a:bodyPr/>
                    <a:lstStyle/>
                    <a:p>
                      <a:pPr algn="ctr">
                        <a:spcAft>
                          <a:spcPts val="0"/>
                        </a:spcAft>
                      </a:pPr>
                      <a:r>
                        <a:rPr lang="ru-RU" sz="1200" dirty="0">
                          <a:effectLst/>
                        </a:rPr>
                        <a:t>Обозначение уровня вреда</a:t>
                      </a:r>
                      <a:endParaRPr lang="ru-RU" sz="1200" dirty="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Наименование уровня вреда </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Вред, наносимый участникам дорожного движения и населению, нижнее граничное значение*</a:t>
                      </a:r>
                      <a:endParaRPr lang="ru-RU" sz="1200">
                        <a:effectLst/>
                        <a:latin typeface="Calibri" panose="020F0502020204030204" pitchFamily="34" charset="0"/>
                        <a:ea typeface="Calibri" panose="020F0502020204030204" pitchFamily="34" charset="0"/>
                        <a:cs typeface="Calibri" panose="020F0502020204030204" pitchFamily="34" charset="0"/>
                      </a:endParaRPr>
                    </a:p>
                  </a:txBody>
                  <a:tcPr marL="62921" marR="62921" marT="0" marB="0" anchor="ctr"/>
                </a:tc>
                <a:tc>
                  <a:txBody>
                    <a:bodyPr/>
                    <a:lstStyle/>
                    <a:p>
                      <a:pPr algn="ctr">
                        <a:spcAft>
                          <a:spcPts val="0"/>
                        </a:spcAft>
                      </a:pPr>
                      <a:r>
                        <a:rPr lang="ru-RU" sz="1200">
                          <a:effectLst/>
                        </a:rPr>
                        <a:t>Вред, наносимый имуществу и окружающей среде, качественная оценка</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Вред, наносимый имуществу и окружающей среде, количественная оценка, процент от сметной стоимости объектов, работ и затрат**</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Вред, наносимый имуществу и окружающей среде, количественная оценка, МРОТ**</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r>
              <a:tr h="731526">
                <a:tc>
                  <a:txBody>
                    <a:bodyPr/>
                    <a:lstStyle/>
                    <a:p>
                      <a:pPr algn="ctr">
                        <a:spcAft>
                          <a:spcPts val="0"/>
                        </a:spcAft>
                      </a:pPr>
                      <a:r>
                        <a:rPr lang="en-US" sz="2000" dirty="0">
                          <a:solidFill>
                            <a:srgbClr val="FFFF00"/>
                          </a:solidFill>
                          <a:effectLst/>
                        </a:rPr>
                        <a:t>U1</a:t>
                      </a:r>
                      <a:endParaRPr lang="ru-RU" sz="2000" dirty="0">
                        <a:solidFill>
                          <a:srgbClr val="FFFF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Катастрофический</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Гибель, невосстанавливаемая полная нетрудоспособность, существенные травмы или ущерб здоровью 50 человек включительно</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Чрезвычайный ущерб</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Св. 25</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tabLst>
                          <a:tab pos="481330" algn="l"/>
                        </a:tabLst>
                      </a:pPr>
                      <a:r>
                        <a:rPr lang="ru-RU" sz="1200">
                          <a:effectLst/>
                        </a:rPr>
                        <a:t>Св. 15000 МРОТ</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r>
              <a:tr h="731526">
                <a:tc>
                  <a:txBody>
                    <a:bodyPr/>
                    <a:lstStyle/>
                    <a:p>
                      <a:pPr algn="ctr">
                        <a:spcAft>
                          <a:spcPts val="0"/>
                        </a:spcAft>
                      </a:pPr>
                      <a:r>
                        <a:rPr lang="en-US" sz="2000" dirty="0">
                          <a:solidFill>
                            <a:srgbClr val="FFFF00"/>
                          </a:solidFill>
                          <a:effectLst/>
                        </a:rPr>
                        <a:t>U</a:t>
                      </a:r>
                      <a:r>
                        <a:rPr lang="ru-RU" sz="2000" dirty="0">
                          <a:solidFill>
                            <a:srgbClr val="FFFF00"/>
                          </a:solidFill>
                          <a:effectLst/>
                        </a:rPr>
                        <a:t>2</a:t>
                      </a:r>
                      <a:endParaRPr lang="ru-RU" sz="2000" dirty="0">
                        <a:solidFill>
                          <a:srgbClr val="FFFF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Существенный</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Гибель, невосстанавливаемая полная нетрудоспособность, существенные травмы или ущерб здоровью 10 человек включительно</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Существенный ущерб</a:t>
                      </a:r>
                      <a:endParaRPr lang="ru-RU" sz="1200">
                        <a:effectLst/>
                        <a:latin typeface="Courier New" panose="02070309020205020404" pitchFamily="49" charset="0"/>
                        <a:ea typeface="Calibri" panose="020F0502020204030204" pitchFamily="34" charset="0"/>
                      </a:endParaRPr>
                    </a:p>
                  </a:txBody>
                  <a:tcPr marL="62921" marR="62921" marT="0" marB="0" anchor="ctr"/>
                </a:tc>
                <a:tc>
                  <a:txBody>
                    <a:bodyPr/>
                    <a:lstStyle/>
                    <a:p>
                      <a:pPr algn="ctr">
                        <a:spcAft>
                          <a:spcPts val="0"/>
                        </a:spcAft>
                      </a:pPr>
                      <a:r>
                        <a:rPr lang="ru-RU" sz="1200">
                          <a:effectLst/>
                        </a:rPr>
                        <a:t>Св. 10 до 25 включ.</a:t>
                      </a:r>
                      <a:endParaRPr lang="ru-RU" sz="1200">
                        <a:effectLst/>
                        <a:latin typeface="Courier New" panose="02070309020205020404" pitchFamily="49" charset="0"/>
                        <a:ea typeface="Calibri" panose="020F0502020204030204" pitchFamily="34" charset="0"/>
                      </a:endParaRPr>
                    </a:p>
                  </a:txBody>
                  <a:tcPr marL="62921" marR="62921" marT="0" marB="0" anchor="ctr"/>
                </a:tc>
                <a:tc>
                  <a:txBody>
                    <a:bodyPr/>
                    <a:lstStyle/>
                    <a:p>
                      <a:pPr algn="ctr">
                        <a:spcAft>
                          <a:spcPts val="0"/>
                        </a:spcAft>
                      </a:pPr>
                      <a:r>
                        <a:rPr lang="ru-RU" sz="1200">
                          <a:effectLst/>
                        </a:rPr>
                        <a:t>Св. 5000 МРОТ до 15000 МРОТ включ.</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r>
              <a:tr h="548644">
                <a:tc>
                  <a:txBody>
                    <a:bodyPr/>
                    <a:lstStyle/>
                    <a:p>
                      <a:pPr algn="ctr">
                        <a:spcAft>
                          <a:spcPts val="0"/>
                        </a:spcAft>
                      </a:pPr>
                      <a:r>
                        <a:rPr lang="en-US" sz="2000" dirty="0">
                          <a:solidFill>
                            <a:srgbClr val="FFFF00"/>
                          </a:solidFill>
                          <a:effectLst/>
                        </a:rPr>
                        <a:t>U</a:t>
                      </a:r>
                      <a:r>
                        <a:rPr lang="ru-RU" sz="2000" dirty="0">
                          <a:solidFill>
                            <a:srgbClr val="FFFF00"/>
                          </a:solidFill>
                          <a:effectLst/>
                        </a:rPr>
                        <a:t>3</a:t>
                      </a:r>
                      <a:endParaRPr lang="ru-RU" sz="2000" dirty="0">
                        <a:solidFill>
                          <a:srgbClr val="FFFF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Умеренный</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Существенные травмы или ущерб здоровью, потеря рабочих дней 5 человек включительно </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Умеренный ущерб</a:t>
                      </a:r>
                      <a:endParaRPr lang="ru-RU" sz="1200">
                        <a:effectLst/>
                        <a:latin typeface="Courier New" panose="02070309020205020404" pitchFamily="49" charset="0"/>
                        <a:ea typeface="Calibri" panose="020F0502020204030204" pitchFamily="34" charset="0"/>
                      </a:endParaRPr>
                    </a:p>
                  </a:txBody>
                  <a:tcPr marL="62921" marR="62921" marT="0" marB="0" anchor="ctr"/>
                </a:tc>
                <a:tc>
                  <a:txBody>
                    <a:bodyPr/>
                    <a:lstStyle/>
                    <a:p>
                      <a:pPr algn="ctr">
                        <a:spcAft>
                          <a:spcPts val="0"/>
                        </a:spcAft>
                      </a:pPr>
                      <a:r>
                        <a:rPr lang="ru-RU" sz="1200">
                          <a:effectLst/>
                        </a:rPr>
                        <a:t>Св. 3 до 10 включ.</a:t>
                      </a:r>
                      <a:endParaRPr lang="ru-RU" sz="1200">
                        <a:effectLst/>
                        <a:latin typeface="Courier New" panose="02070309020205020404" pitchFamily="49" charset="0"/>
                        <a:ea typeface="Calibri" panose="020F0502020204030204" pitchFamily="34" charset="0"/>
                      </a:endParaRPr>
                    </a:p>
                  </a:txBody>
                  <a:tcPr marL="62921" marR="62921" marT="0" marB="0" anchor="ctr"/>
                </a:tc>
                <a:tc>
                  <a:txBody>
                    <a:bodyPr/>
                    <a:lstStyle/>
                    <a:p>
                      <a:pPr algn="ctr">
                        <a:spcAft>
                          <a:spcPts val="0"/>
                        </a:spcAft>
                      </a:pPr>
                      <a:r>
                        <a:rPr lang="ru-RU" sz="1200">
                          <a:effectLst/>
                        </a:rPr>
                        <a:t>Св. 1000 МРОТ до 5000 МРОТ включ.</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r>
              <a:tr h="470545">
                <a:tc>
                  <a:txBody>
                    <a:bodyPr/>
                    <a:lstStyle/>
                    <a:p>
                      <a:pPr algn="ctr">
                        <a:spcAft>
                          <a:spcPts val="0"/>
                        </a:spcAft>
                      </a:pPr>
                      <a:r>
                        <a:rPr lang="en-US" sz="2000" dirty="0">
                          <a:solidFill>
                            <a:srgbClr val="FFFF00"/>
                          </a:solidFill>
                          <a:effectLst/>
                        </a:rPr>
                        <a:t>U</a:t>
                      </a:r>
                      <a:r>
                        <a:rPr lang="ru-RU" sz="2000" dirty="0">
                          <a:solidFill>
                            <a:srgbClr val="FFFF00"/>
                          </a:solidFill>
                          <a:effectLst/>
                        </a:rPr>
                        <a:t>4</a:t>
                      </a:r>
                      <a:endParaRPr lang="ru-RU" sz="2000" dirty="0">
                        <a:solidFill>
                          <a:srgbClr val="FFFF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Малозначительный</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Небольшие травмы или ущерб здоровью одного или нескольких человек</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Локальный ущерб</a:t>
                      </a:r>
                      <a:endParaRPr lang="ru-RU" sz="1200">
                        <a:effectLst/>
                        <a:latin typeface="Courier New" panose="02070309020205020404" pitchFamily="49" charset="0"/>
                        <a:ea typeface="Calibri" panose="020F0502020204030204" pitchFamily="34" charset="0"/>
                      </a:endParaRPr>
                    </a:p>
                  </a:txBody>
                  <a:tcPr marL="62921" marR="62921" marT="0" marB="0" anchor="ctr"/>
                </a:tc>
                <a:tc>
                  <a:txBody>
                    <a:bodyPr/>
                    <a:lstStyle/>
                    <a:p>
                      <a:pPr algn="ctr">
                        <a:spcAft>
                          <a:spcPts val="0"/>
                        </a:spcAft>
                      </a:pPr>
                      <a:r>
                        <a:rPr lang="ru-RU" sz="1200">
                          <a:effectLst/>
                        </a:rPr>
                        <a:t>Св. 1 до 3 включ.</a:t>
                      </a:r>
                      <a:endParaRPr lang="ru-RU" sz="1200">
                        <a:effectLst/>
                        <a:latin typeface="Courier New" panose="02070309020205020404" pitchFamily="49" charset="0"/>
                        <a:ea typeface="Calibri" panose="020F0502020204030204" pitchFamily="34" charset="0"/>
                      </a:endParaRPr>
                    </a:p>
                  </a:txBody>
                  <a:tcPr marL="62921" marR="62921" marT="0" marB="0" anchor="ctr"/>
                </a:tc>
                <a:tc>
                  <a:txBody>
                    <a:bodyPr/>
                    <a:lstStyle/>
                    <a:p>
                      <a:pPr algn="ctr">
                        <a:spcAft>
                          <a:spcPts val="0"/>
                        </a:spcAft>
                      </a:pPr>
                      <a:r>
                        <a:rPr lang="ru-RU" sz="1200">
                          <a:effectLst/>
                        </a:rPr>
                        <a:t>Св. 100 МРОТ до 1000 МРОТ включ.</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r>
              <a:tr h="382319">
                <a:tc>
                  <a:txBody>
                    <a:bodyPr/>
                    <a:lstStyle/>
                    <a:p>
                      <a:pPr algn="ctr">
                        <a:spcAft>
                          <a:spcPts val="0"/>
                        </a:spcAft>
                      </a:pPr>
                      <a:r>
                        <a:rPr lang="en-US" sz="2000" dirty="0">
                          <a:solidFill>
                            <a:srgbClr val="FFFF00"/>
                          </a:solidFill>
                          <a:effectLst/>
                        </a:rPr>
                        <a:t>U</a:t>
                      </a:r>
                      <a:r>
                        <a:rPr lang="ru-RU" sz="2000" dirty="0">
                          <a:solidFill>
                            <a:srgbClr val="FFFF00"/>
                          </a:solidFill>
                          <a:effectLst/>
                        </a:rPr>
                        <a:t>5</a:t>
                      </a:r>
                      <a:endParaRPr lang="ru-RU" sz="2000" dirty="0">
                        <a:solidFill>
                          <a:srgbClr val="FFFF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Незначительный</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Легкий вред здоровью одного или нескольких человек</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a:txBody>
                    <a:bodyPr/>
                    <a:lstStyle/>
                    <a:p>
                      <a:pPr algn="ctr">
                        <a:spcAft>
                          <a:spcPts val="0"/>
                        </a:spcAft>
                      </a:pPr>
                      <a:r>
                        <a:rPr lang="ru-RU" sz="1200">
                          <a:effectLst/>
                        </a:rPr>
                        <a:t>Минимальный ущерб</a:t>
                      </a:r>
                      <a:endParaRPr lang="ru-RU" sz="1200">
                        <a:effectLst/>
                        <a:latin typeface="Courier New" panose="02070309020205020404" pitchFamily="49" charset="0"/>
                        <a:ea typeface="Calibri" panose="020F0502020204030204" pitchFamily="34" charset="0"/>
                      </a:endParaRPr>
                    </a:p>
                  </a:txBody>
                  <a:tcPr marL="62921" marR="62921" marT="0" marB="0" anchor="ctr"/>
                </a:tc>
                <a:tc>
                  <a:txBody>
                    <a:bodyPr/>
                    <a:lstStyle/>
                    <a:p>
                      <a:pPr algn="ctr">
                        <a:spcAft>
                          <a:spcPts val="0"/>
                        </a:spcAft>
                      </a:pPr>
                      <a:r>
                        <a:rPr lang="ru-RU" sz="1200">
                          <a:effectLst/>
                        </a:rPr>
                        <a:t>До 1 включ.</a:t>
                      </a:r>
                      <a:endParaRPr lang="ru-RU" sz="1200">
                        <a:effectLst/>
                        <a:latin typeface="Courier New" panose="02070309020205020404" pitchFamily="49" charset="0"/>
                        <a:ea typeface="Calibri" panose="020F0502020204030204" pitchFamily="34" charset="0"/>
                      </a:endParaRPr>
                    </a:p>
                  </a:txBody>
                  <a:tcPr marL="62921" marR="62921" marT="0" marB="0" anchor="ctr"/>
                </a:tc>
                <a:tc>
                  <a:txBody>
                    <a:bodyPr/>
                    <a:lstStyle/>
                    <a:p>
                      <a:pPr algn="ctr">
                        <a:spcAft>
                          <a:spcPts val="0"/>
                        </a:spcAft>
                      </a:pPr>
                      <a:r>
                        <a:rPr lang="ru-RU" sz="1200">
                          <a:effectLst/>
                        </a:rPr>
                        <a:t>До 100 МРОТ включ.</a:t>
                      </a:r>
                      <a:endParaRPr lang="ru-RU" sz="120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r>
              <a:tr h="1035200">
                <a:tc gridSpan="6">
                  <a:txBody>
                    <a:bodyPr/>
                    <a:lstStyle/>
                    <a:p>
                      <a:pPr indent="471805" algn="just">
                        <a:spcAft>
                          <a:spcPts val="0"/>
                        </a:spcAft>
                      </a:pPr>
                      <a:r>
                        <a:rPr lang="ru-RU" sz="1200" dirty="0">
                          <a:effectLst/>
                        </a:rPr>
                        <a:t>* Верхнее граничное значение н</a:t>
                      </a:r>
                      <a:r>
                        <a:rPr lang="ru-RU" sz="1200" spc="10" dirty="0">
                          <a:effectLst/>
                        </a:rPr>
                        <a:t>е должно превышать нижнее граничное значение для уровня вреда с более негативными последствиями</a:t>
                      </a:r>
                      <a:r>
                        <a:rPr lang="ru-RU" sz="1200" dirty="0">
                          <a:effectLst/>
                        </a:rPr>
                        <a:t>. Корректировку верхнего и нижнего граничных значений осуществляют в соответствии с требованиями законодательства Российской Федерации в зависимости от вида опасных событий и риска по 4.2.6, который необходимо оценить.</a:t>
                      </a:r>
                    </a:p>
                    <a:p>
                      <a:pPr indent="471805" algn="just">
                        <a:spcAft>
                          <a:spcPts val="0"/>
                        </a:spcAft>
                      </a:pPr>
                      <a:r>
                        <a:rPr lang="ru-RU" sz="1200" dirty="0">
                          <a:effectLst/>
                        </a:rPr>
                        <a:t>** При установлении уровня тяжести вреда приоритетным является количественное значение, выраженное в МРОТ (в пересчете на рубли). Значением в процентах от сметной стоимости объектов, работ и затрат руководствуются, если оно (в рублях) превышает значение в МРОТ для данного уровня.</a:t>
                      </a:r>
                      <a:endParaRPr lang="ru-RU" sz="1200" dirty="0">
                        <a:solidFill>
                          <a:srgbClr val="000000"/>
                        </a:solidFill>
                        <a:effectLst/>
                        <a:latin typeface="Times New Roman" panose="02020603050405020304" pitchFamily="18" charset="0"/>
                        <a:ea typeface="Calibri" panose="020F0502020204030204" pitchFamily="34" charset="0"/>
                      </a:endParaRPr>
                    </a:p>
                  </a:txBody>
                  <a:tcPr marL="62921" marR="62921"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675457" y="5504290"/>
            <a:ext cx="8605837" cy="482600"/>
          </a:xfrm>
          <a:prstGeom prst="rect">
            <a:avLst/>
          </a:prstGeom>
          <a:noFill/>
          <a:ln>
            <a:noFill/>
          </a:ln>
        </p:spPr>
        <p:txBody>
          <a:bodyPr lIns="71991" tIns="35995" rIns="71991" bIns="35995"/>
          <a:lstStyle/>
          <a:p>
            <a:pPr eaLnBrk="1" fontAlgn="auto" hangingPunct="1">
              <a:spcBef>
                <a:spcPts val="0"/>
              </a:spcBef>
              <a:spcAft>
                <a:spcPts val="0"/>
              </a:spcAft>
              <a:defRPr/>
            </a:pPr>
            <a:endParaRPr lang="ru-RU" sz="1400" b="1" dirty="0">
              <a:solidFill>
                <a:srgbClr val="EE3900"/>
              </a:solidFill>
              <a:latin typeface="PromtImperial" pitchFamily="34" charset="0"/>
              <a:ea typeface="+mj-ea"/>
              <a:cs typeface="+mj-cs"/>
            </a:endParaRPr>
          </a:p>
        </p:txBody>
      </p:sp>
      <p:sp>
        <p:nvSpPr>
          <p:cNvPr id="16387"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16389" name="Прямоугольник 5"/>
          <p:cNvSpPr>
            <a:spLocks noChangeArrowheads="1"/>
          </p:cNvSpPr>
          <p:nvPr/>
        </p:nvSpPr>
        <p:spPr bwMode="auto">
          <a:xfrm>
            <a:off x="4843463" y="918423"/>
            <a:ext cx="285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u-RU" altLang="ru-RU" b="1" dirty="0">
                <a:solidFill>
                  <a:srgbClr val="E1561C"/>
                </a:solidFill>
                <a:latin typeface="Arial" panose="020B0604020202020204" pitchFamily="34" charset="0"/>
              </a:rPr>
              <a:t>Матрица риска</a:t>
            </a:r>
          </a:p>
        </p:txBody>
      </p:sp>
      <p:sp>
        <p:nvSpPr>
          <p:cNvPr id="16390" name="Прямоугольник 4"/>
          <p:cNvSpPr>
            <a:spLocks noChangeArrowheads="1"/>
          </p:cNvSpPr>
          <p:nvPr/>
        </p:nvSpPr>
        <p:spPr bwMode="auto">
          <a:xfrm>
            <a:off x="6913563" y="1717783"/>
            <a:ext cx="41767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ru-RU" sz="1600" i="1">
                <a:solidFill>
                  <a:srgbClr val="000000"/>
                </a:solidFill>
                <a:latin typeface="Arial" panose="020B0604020202020204" pitchFamily="34" charset="0"/>
                <a:ea typeface="Calibri" panose="020F0502020204030204" pitchFamily="34" charset="0"/>
                <a:cs typeface="Arial" panose="020B0604020202020204" pitchFamily="34" charset="0"/>
              </a:rPr>
              <a:t>R</a:t>
            </a:r>
            <a:r>
              <a:rPr lang="ru-RU" altLang="ru-RU" sz="1600" baseline="-25000">
                <a:solidFill>
                  <a:srgbClr val="000000"/>
                </a:solidFill>
                <a:latin typeface="Arial" panose="020B0604020202020204" pitchFamily="34" charset="0"/>
                <a:ea typeface="Calibri" panose="020F0502020204030204" pitchFamily="34" charset="0"/>
                <a:cs typeface="Arial" panose="020B0604020202020204" pitchFamily="34" charset="0"/>
              </a:rPr>
              <a:t>опт</a:t>
            </a:r>
            <a:r>
              <a:rPr lang="ru-RU" altLang="ru-RU" sz="1600">
                <a:solidFill>
                  <a:srgbClr val="000000"/>
                </a:solidFill>
                <a:latin typeface="Arial" panose="020B0604020202020204" pitchFamily="34" charset="0"/>
                <a:ea typeface="Calibri" panose="020F0502020204030204" pitchFamily="34" charset="0"/>
                <a:cs typeface="Arial" panose="020B0604020202020204" pitchFamily="34" charset="0"/>
              </a:rPr>
              <a:t> – оптимальный риск;</a:t>
            </a:r>
          </a:p>
          <a:p>
            <a:r>
              <a:rPr lang="en-US" altLang="ru-RU" sz="1600" i="1">
                <a:solidFill>
                  <a:srgbClr val="000000"/>
                </a:solidFill>
                <a:latin typeface="Arial" panose="020B0604020202020204" pitchFamily="34" charset="0"/>
                <a:ea typeface="Calibri" panose="020F0502020204030204" pitchFamily="34" charset="0"/>
                <a:cs typeface="Arial" panose="020B0604020202020204" pitchFamily="34" charset="0"/>
              </a:rPr>
              <a:t>R</a:t>
            </a:r>
            <a:r>
              <a:rPr lang="ru-RU" altLang="ru-RU" sz="1600" baseline="-25000">
                <a:solidFill>
                  <a:srgbClr val="000000"/>
                </a:solidFill>
                <a:latin typeface="Arial" panose="020B0604020202020204" pitchFamily="34" charset="0"/>
                <a:ea typeface="Calibri" panose="020F0502020204030204" pitchFamily="34" charset="0"/>
                <a:cs typeface="Arial" panose="020B0604020202020204" pitchFamily="34" charset="0"/>
              </a:rPr>
              <a:t>д</a:t>
            </a:r>
            <a:r>
              <a:rPr lang="ru-RU" altLang="ru-RU" sz="1600">
                <a:solidFill>
                  <a:srgbClr val="000000"/>
                </a:solidFill>
                <a:latin typeface="Arial" panose="020B0604020202020204" pitchFamily="34" charset="0"/>
                <a:ea typeface="Calibri" panose="020F0502020204030204" pitchFamily="34" charset="0"/>
                <a:cs typeface="Arial" panose="020B0604020202020204" pitchFamily="34" charset="0"/>
              </a:rPr>
              <a:t> – допустимый (приемлемый) риск;</a:t>
            </a:r>
          </a:p>
          <a:p>
            <a:r>
              <a:rPr lang="en-US" altLang="ru-RU" sz="1600" i="1">
                <a:solidFill>
                  <a:srgbClr val="000000"/>
                </a:solidFill>
                <a:latin typeface="Arial" panose="020B0604020202020204" pitchFamily="34" charset="0"/>
                <a:ea typeface="Calibri" panose="020F0502020204030204" pitchFamily="34" charset="0"/>
                <a:cs typeface="Arial" panose="020B0604020202020204" pitchFamily="34" charset="0"/>
              </a:rPr>
              <a:t>R</a:t>
            </a:r>
            <a:r>
              <a:rPr lang="ru-RU" altLang="ru-RU" sz="1600" baseline="-25000">
                <a:solidFill>
                  <a:srgbClr val="000000"/>
                </a:solidFill>
                <a:latin typeface="Arial" panose="020B0604020202020204" pitchFamily="34" charset="0"/>
                <a:ea typeface="Calibri" panose="020F0502020204030204" pitchFamily="34" charset="0"/>
                <a:cs typeface="Arial" panose="020B0604020202020204" pitchFamily="34" charset="0"/>
              </a:rPr>
              <a:t>в</a:t>
            </a:r>
            <a:r>
              <a:rPr lang="ru-RU" altLang="ru-RU" sz="1600">
                <a:solidFill>
                  <a:srgbClr val="000000"/>
                </a:solidFill>
                <a:latin typeface="Arial" panose="020B0604020202020204" pitchFamily="34" charset="0"/>
                <a:ea typeface="Calibri" panose="020F0502020204030204" pitchFamily="34" charset="0"/>
                <a:cs typeface="Arial" panose="020B0604020202020204" pitchFamily="34" charset="0"/>
              </a:rPr>
              <a:t> – практически возможный риск;</a:t>
            </a:r>
          </a:p>
          <a:p>
            <a:r>
              <a:rPr lang="en-US" altLang="ru-RU" sz="1600" i="1">
                <a:solidFill>
                  <a:srgbClr val="000000"/>
                </a:solidFill>
                <a:latin typeface="Arial" panose="020B0604020202020204" pitchFamily="34" charset="0"/>
                <a:ea typeface="Calibri" panose="020F0502020204030204" pitchFamily="34" charset="0"/>
                <a:cs typeface="Arial" panose="020B0604020202020204" pitchFamily="34" charset="0"/>
              </a:rPr>
              <a:t>R</a:t>
            </a:r>
            <a:r>
              <a:rPr lang="ru-RU" altLang="ru-RU" sz="1600" baseline="-25000">
                <a:solidFill>
                  <a:srgbClr val="000000"/>
                </a:solidFill>
                <a:latin typeface="Arial" panose="020B0604020202020204" pitchFamily="34" charset="0"/>
                <a:ea typeface="Calibri" panose="020F0502020204030204" pitchFamily="34" charset="0"/>
                <a:cs typeface="Arial" panose="020B0604020202020204" pitchFamily="34" charset="0"/>
              </a:rPr>
              <a:t>кр </a:t>
            </a:r>
            <a:r>
              <a:rPr lang="ru-RU" altLang="ru-RU" sz="1600">
                <a:solidFill>
                  <a:srgbClr val="000000"/>
                </a:solidFill>
                <a:latin typeface="Arial" panose="020B0604020202020204" pitchFamily="34" charset="0"/>
                <a:ea typeface="Calibri" panose="020F0502020204030204" pitchFamily="34" charset="0"/>
                <a:cs typeface="Arial" panose="020B0604020202020204" pitchFamily="34" charset="0"/>
              </a:rPr>
              <a:t>– критический (неприемлемый) риск.</a:t>
            </a:r>
          </a:p>
        </p:txBody>
      </p:sp>
      <p:pic>
        <p:nvPicPr>
          <p:cNvPr id="1639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Заголовок 2"/>
          <p:cNvSpPr txBox="1">
            <a:spLocks/>
          </p:cNvSpPr>
          <p:nvPr/>
        </p:nvSpPr>
        <p:spPr bwMode="auto">
          <a:xfrm>
            <a:off x="334963" y="20638"/>
            <a:ext cx="9017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graphicFrame>
        <p:nvGraphicFramePr>
          <p:cNvPr id="2" name="Таблица 1"/>
          <p:cNvGraphicFramePr>
            <a:graphicFrameLocks noGrp="1"/>
          </p:cNvGraphicFramePr>
          <p:nvPr>
            <p:extLst>
              <p:ext uri="{D42A27DB-BD31-4B8C-83A1-F6EECF244321}">
                <p14:modId xmlns:p14="http://schemas.microsoft.com/office/powerpoint/2010/main" val="3958727950"/>
              </p:ext>
            </p:extLst>
          </p:nvPr>
        </p:nvGraphicFramePr>
        <p:xfrm>
          <a:off x="522288" y="1468545"/>
          <a:ext cx="6042025" cy="1706880"/>
        </p:xfrm>
        <a:graphic>
          <a:graphicData uri="http://schemas.openxmlformats.org/drawingml/2006/table">
            <a:tbl>
              <a:tblPr/>
              <a:tblGrid>
                <a:gridCol w="2359025"/>
                <a:gridCol w="809625"/>
                <a:gridCol w="723900"/>
                <a:gridCol w="723900"/>
                <a:gridCol w="723900"/>
                <a:gridCol w="701675"/>
              </a:tblGrid>
              <a:tr h="241300">
                <a:tc rowSpan="2">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Уровень частоты (вероятности) опасных событий</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gridSpan="5">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Уровень вреда при возникновении опасных событий</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0">
                <a:tc vMerge="1">
                  <a:txBody>
                    <a:bodyPr/>
                    <a:lstStyle/>
                    <a:p>
                      <a:endParaRPr lang="ru-RU"/>
                    </a:p>
                  </a:txBody>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a:t>
                      </a:r>
                      <a:r>
                        <a:rPr kumimoji="0" lang="en-US"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1</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a:t>
                      </a:r>
                      <a:r>
                        <a:rPr kumimoji="0" lang="ru-RU"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2</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a:t>
                      </a:r>
                      <a:r>
                        <a:rPr kumimoji="0" lang="ru-RU"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3</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a:t>
                      </a:r>
                      <a:r>
                        <a:rPr kumimoji="0" lang="ru-RU"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4</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a:t>
                      </a:r>
                      <a:r>
                        <a:rPr kumimoji="0" lang="ru-RU"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5</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0">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a:t>
                      </a:r>
                      <a:r>
                        <a:rPr kumimoji="0" lang="en-US"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1</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кр</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кр</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кр</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кр</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в</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0">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a:t>
                      </a:r>
                      <a:r>
                        <a:rPr kumimoji="0" lang="en-US"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2</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кр</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кр</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в</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в</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д</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0">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a:t>
                      </a:r>
                      <a:r>
                        <a:rPr kumimoji="0" lang="en-US"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3</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кр</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в</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в</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д</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опт</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0">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a:t>
                      </a:r>
                      <a:r>
                        <a:rPr kumimoji="0" lang="en-US"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4</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в</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в</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д</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опт</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опт</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0">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a:t>
                      </a:r>
                      <a:r>
                        <a:rPr kumimoji="0" lang="en-US" altLang="ru-RU" sz="14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5</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в</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д</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опт</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опт</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400" b="0" i="1"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R</a:t>
                      </a:r>
                      <a:r>
                        <a:rPr kumimoji="0" lang="ru-RU" altLang="ru-RU" sz="1400" b="0" i="0" u="none" strike="noStrike" cap="none" normalizeH="0" baseline="-2500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опт</a:t>
                      </a:r>
                      <a:endParaRPr kumimoji="0" lang="ru-RU" altLang="ru-RU"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bl>
          </a:graphicData>
        </a:graphic>
      </p:graphicFrame>
      <p:sp>
        <p:nvSpPr>
          <p:cNvPr id="16446" name="Прямоугольник 15"/>
          <p:cNvSpPr>
            <a:spLocks noChangeArrowheads="1"/>
          </p:cNvSpPr>
          <p:nvPr/>
        </p:nvSpPr>
        <p:spPr bwMode="auto">
          <a:xfrm>
            <a:off x="268287" y="4000812"/>
            <a:ext cx="11587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ru-RU" altLang="ru-RU" sz="1400" b="1" dirty="0">
                <a:solidFill>
                  <a:srgbClr val="E1561C"/>
                </a:solidFill>
                <a:latin typeface="Arial" panose="020B0604020202020204" pitchFamily="34" charset="0"/>
                <a:ea typeface="Calibri" panose="020F0502020204030204" pitchFamily="34" charset="0"/>
                <a:cs typeface="Calibri" panose="020F0502020204030204" pitchFamily="34" charset="0"/>
              </a:rPr>
              <a:t>Допустимый (приемлемый) риск:</a:t>
            </a:r>
            <a:r>
              <a:rPr lang="ru-RU" altLang="ru-RU" sz="1400" b="1" dirty="0">
                <a:latin typeface="Arial" panose="020B0604020202020204" pitchFamily="34" charset="0"/>
                <a:ea typeface="Calibri" panose="020F0502020204030204" pitchFamily="34" charset="0"/>
                <a:cs typeface="Calibri" panose="020F0502020204030204" pitchFamily="34" charset="0"/>
              </a:rPr>
              <a:t> </a:t>
            </a:r>
            <a:r>
              <a:rPr lang="ru-RU" altLang="ru-RU" sz="1400" dirty="0">
                <a:latin typeface="Arial" panose="020B0604020202020204" pitchFamily="34" charset="0"/>
                <a:ea typeface="Calibri" panose="020F0502020204030204" pitchFamily="34" charset="0"/>
                <a:cs typeface="Calibri" panose="020F0502020204030204" pitchFamily="34" charset="0"/>
              </a:rPr>
              <a:t>Риск, уровень которого допустим и обоснован в соответствии с нормативными документами или социально-экономическими условиями.</a:t>
            </a:r>
            <a:endParaRPr lang="ru-RU" altLang="ru-RU" sz="1400" dirty="0">
              <a:ea typeface="Calibri" panose="020F0502020204030204" pitchFamily="34" charset="0"/>
              <a:cs typeface="Calibri" panose="020F0502020204030204" pitchFamily="34" charset="0"/>
            </a:endParaRPr>
          </a:p>
        </p:txBody>
      </p:sp>
      <p:sp>
        <p:nvSpPr>
          <p:cNvPr id="16447" name="Прямоугольник 16"/>
          <p:cNvSpPr>
            <a:spLocks noChangeArrowheads="1"/>
          </p:cNvSpPr>
          <p:nvPr/>
        </p:nvSpPr>
        <p:spPr bwMode="auto">
          <a:xfrm>
            <a:off x="260349" y="5337620"/>
            <a:ext cx="11671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1400" b="1">
                <a:solidFill>
                  <a:srgbClr val="E1561C"/>
                </a:solidFill>
                <a:latin typeface="Arial" panose="020B0604020202020204" pitchFamily="34" charset="0"/>
                <a:ea typeface="Calibri" panose="020F0502020204030204" pitchFamily="34" charset="0"/>
                <a:cs typeface="Calibri" panose="020F0502020204030204" pitchFamily="34" charset="0"/>
              </a:rPr>
              <a:t>Критический (неприемлемый) риск:</a:t>
            </a:r>
            <a:r>
              <a:rPr lang="ru-RU" altLang="ru-RU" sz="1400" b="1">
                <a:solidFill>
                  <a:srgbClr val="000000"/>
                </a:solidFill>
                <a:latin typeface="Arial" panose="020B0604020202020204" pitchFamily="34" charset="0"/>
                <a:ea typeface="Calibri" panose="020F0502020204030204" pitchFamily="34" charset="0"/>
                <a:cs typeface="Calibri" panose="020F0502020204030204" pitchFamily="34" charset="0"/>
              </a:rPr>
              <a:t> </a:t>
            </a:r>
            <a:r>
              <a:rPr lang="ru-RU" altLang="ru-RU" sz="1400">
                <a:solidFill>
                  <a:srgbClr val="000000"/>
                </a:solidFill>
                <a:latin typeface="Arial" panose="020B0604020202020204" pitchFamily="34" charset="0"/>
                <a:ea typeface="Calibri" panose="020F0502020204030204" pitchFamily="34" charset="0"/>
                <a:cs typeface="Calibri" panose="020F0502020204030204" pitchFamily="34" charset="0"/>
              </a:rPr>
              <a:t>Риск, оценка которого равна или превышает приемлемый и свидетельствует о недопустимом сочетании частоты (вероятности) возникновения опасных событий и их нежелательных последствий.</a:t>
            </a:r>
            <a:endParaRPr lang="ru-RU" altLang="ru-RU" sz="1400"/>
          </a:p>
        </p:txBody>
      </p:sp>
      <p:sp>
        <p:nvSpPr>
          <p:cNvPr id="16448" name="Прямоугольник 18"/>
          <p:cNvSpPr>
            <a:spLocks noChangeArrowheads="1"/>
          </p:cNvSpPr>
          <p:nvPr/>
        </p:nvSpPr>
        <p:spPr bwMode="auto">
          <a:xfrm>
            <a:off x="268287" y="3464690"/>
            <a:ext cx="11655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1400" b="1" dirty="0">
                <a:solidFill>
                  <a:srgbClr val="E1561C"/>
                </a:solidFill>
                <a:latin typeface="Arial" panose="020B0604020202020204" pitchFamily="34" charset="0"/>
                <a:cs typeface="Times New Roman" panose="02020603050405020304" pitchFamily="18" charset="0"/>
              </a:rPr>
              <a:t>Оптимальный риск:</a:t>
            </a:r>
            <a:r>
              <a:rPr lang="ru-RU" altLang="ru-RU" sz="1400" b="1" dirty="0">
                <a:solidFill>
                  <a:srgbClr val="000000"/>
                </a:solidFill>
                <a:latin typeface="Arial" panose="020B0604020202020204" pitchFamily="34" charset="0"/>
                <a:cs typeface="Times New Roman" panose="02020603050405020304" pitchFamily="18" charset="0"/>
              </a:rPr>
              <a:t> </a:t>
            </a:r>
            <a:r>
              <a:rPr lang="ru-RU" altLang="ru-RU" sz="1400" dirty="0">
                <a:solidFill>
                  <a:srgbClr val="000000"/>
                </a:solidFill>
                <a:latin typeface="Arial" panose="020B0604020202020204" pitchFamily="34" charset="0"/>
                <a:ea typeface="Calibri" panose="020F0502020204030204" pitchFamily="34" charset="0"/>
                <a:cs typeface="Calibri" panose="020F0502020204030204" pitchFamily="34" charset="0"/>
              </a:rPr>
              <a:t>Риск, уровень которого ниже допустимого (приемлемого), устанавливается по определенным параметрам участков автомобильных дорог в целях повышения их надёжности и безопасности.</a:t>
            </a:r>
            <a:endParaRPr lang="ru-RU" altLang="ru-RU" sz="1400" dirty="0"/>
          </a:p>
        </p:txBody>
      </p:sp>
      <p:sp>
        <p:nvSpPr>
          <p:cNvPr id="16449" name="Прямоугольник 19"/>
          <p:cNvSpPr>
            <a:spLocks noChangeArrowheads="1"/>
          </p:cNvSpPr>
          <p:nvPr/>
        </p:nvSpPr>
        <p:spPr bwMode="auto">
          <a:xfrm>
            <a:off x="268287" y="4561494"/>
            <a:ext cx="11655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1400" b="1" dirty="0">
                <a:solidFill>
                  <a:srgbClr val="E1561C"/>
                </a:solidFill>
                <a:latin typeface="Arial" panose="020B0604020202020204" pitchFamily="34" charset="0"/>
                <a:ea typeface="Calibri" panose="020F0502020204030204" pitchFamily="34" charset="0"/>
                <a:cs typeface="Calibri" panose="020F0502020204030204" pitchFamily="34" charset="0"/>
              </a:rPr>
              <a:t>Практически возможный риск:</a:t>
            </a:r>
            <a:r>
              <a:rPr lang="ru-RU" altLang="ru-RU" sz="1400" dirty="0">
                <a:solidFill>
                  <a:srgbClr val="000000"/>
                </a:solidFill>
                <a:latin typeface="Arial" panose="020B0604020202020204" pitchFamily="34" charset="0"/>
                <a:ea typeface="Calibri" panose="020F0502020204030204" pitchFamily="34" charset="0"/>
                <a:cs typeface="Calibri" panose="020F0502020204030204" pitchFamily="34" charset="0"/>
              </a:rPr>
              <a:t> Риск, оценка которого находится ниже приемлемого уровня и свидетельствует о допустимом сочетании частоты (вероятности) возникновения опасных событий и их нежелательных последствий, но при условии применения комплекса мероприятий по снижению или сохранению риска.</a:t>
            </a:r>
            <a:endParaRPr lang="ru-RU" altLang="ru-RU" sz="1400" dirty="0"/>
          </a:p>
        </p:txBody>
      </p:sp>
      <p:sp>
        <p:nvSpPr>
          <p:cNvPr id="14" name="Прямоугольник 1"/>
          <p:cNvSpPr>
            <a:spLocks noChangeArrowheads="1"/>
          </p:cNvSpPr>
          <p:nvPr/>
        </p:nvSpPr>
        <p:spPr bwMode="auto">
          <a:xfrm>
            <a:off x="720506" y="5992326"/>
            <a:ext cx="10936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600" b="1" dirty="0">
                <a:solidFill>
                  <a:srgbClr val="C00000"/>
                </a:solidFill>
                <a:latin typeface="Arial" panose="020B0604020202020204" pitchFamily="34" charset="0"/>
                <a:ea typeface="Calibri" panose="020F0502020204030204" pitchFamily="34" charset="0"/>
                <a:cs typeface="Calibri" panose="020F0502020204030204" pitchFamily="34" charset="0"/>
              </a:rPr>
              <a:t>По согласованию с заказчиком для участков автомобильных дорог допускается назначать качественные уровни риска по комплексу параметров (показателей).</a:t>
            </a:r>
            <a:endParaRPr lang="ru-RU" altLang="ru-RU" sz="1600" b="1" dirty="0">
              <a:solidFill>
                <a:srgbClr val="C00000"/>
              </a:solidFill>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662113" y="5573713"/>
            <a:ext cx="8605837" cy="482600"/>
          </a:xfrm>
          <a:prstGeom prst="rect">
            <a:avLst/>
          </a:prstGeom>
          <a:noFill/>
          <a:ln>
            <a:noFill/>
          </a:ln>
        </p:spPr>
        <p:txBody>
          <a:bodyPr lIns="71991" tIns="35995" rIns="71991" bIns="35995"/>
          <a:lstStyle/>
          <a:p>
            <a:pPr eaLnBrk="1" fontAlgn="auto" hangingPunct="1">
              <a:spcBef>
                <a:spcPts val="0"/>
              </a:spcBef>
              <a:spcAft>
                <a:spcPts val="0"/>
              </a:spcAft>
              <a:defRPr/>
            </a:pPr>
            <a:endParaRPr lang="ru-RU" sz="1400" b="1" dirty="0">
              <a:solidFill>
                <a:srgbClr val="EE3900"/>
              </a:solidFill>
              <a:latin typeface="PromtImperial" pitchFamily="34" charset="0"/>
              <a:ea typeface="+mj-ea"/>
              <a:cs typeface="+mj-cs"/>
            </a:endParaRPr>
          </a:p>
        </p:txBody>
      </p:sp>
      <p:sp>
        <p:nvSpPr>
          <p:cNvPr id="27651" name="Rectangle 4"/>
          <p:cNvSpPr>
            <a:spLocks noChangeArrowheads="1"/>
          </p:cNvSpPr>
          <p:nvPr>
            <p:custDataLst>
              <p:tags r:id="rId1"/>
            </p:custDataLst>
          </p:nvPr>
        </p:nvSpPr>
        <p:spPr bwMode="auto">
          <a:xfrm flipV="1">
            <a:off x="0" y="6811963"/>
            <a:ext cx="12192000" cy="46037"/>
          </a:xfrm>
          <a:prstGeom prst="rect">
            <a:avLst/>
          </a:prstGeom>
          <a:solidFill>
            <a:srgbClr val="E1561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3091" tIns="41544" rIns="83091" bIns="41544"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ru-RU" sz="800">
              <a:solidFill>
                <a:srgbClr val="45545F"/>
              </a:solidFill>
            </a:endParaRPr>
          </a:p>
        </p:txBody>
      </p:sp>
      <p:cxnSp>
        <p:nvCxnSpPr>
          <p:cNvPr id="10" name="Прямая соединительная линия 9"/>
          <p:cNvCxnSpPr/>
          <p:nvPr/>
        </p:nvCxnSpPr>
        <p:spPr>
          <a:xfrm>
            <a:off x="334963" y="785388"/>
            <a:ext cx="9347000" cy="11537"/>
          </a:xfrm>
          <a:prstGeom prst="line">
            <a:avLst/>
          </a:prstGeom>
          <a:ln w="25400" cmpd="dbl">
            <a:solidFill>
              <a:srgbClr val="837E7E"/>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27653" name="Прямоугольник 5"/>
          <p:cNvSpPr>
            <a:spLocks noChangeArrowheads="1"/>
          </p:cNvSpPr>
          <p:nvPr/>
        </p:nvSpPr>
        <p:spPr bwMode="auto">
          <a:xfrm>
            <a:off x="1325563" y="885825"/>
            <a:ext cx="927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u-RU" altLang="ru-RU" b="1">
                <a:solidFill>
                  <a:srgbClr val="E1561C"/>
                </a:solidFill>
                <a:latin typeface="Arial" panose="020B0604020202020204" pitchFamily="34" charset="0"/>
              </a:rPr>
              <a:t>Анализ затрат</a:t>
            </a:r>
            <a:r>
              <a:rPr lang="en-US" altLang="ru-RU" b="1">
                <a:solidFill>
                  <a:srgbClr val="E1561C"/>
                </a:solidFill>
                <a:latin typeface="Arial" panose="020B0604020202020204" pitchFamily="34" charset="0"/>
              </a:rPr>
              <a:t>/</a:t>
            </a:r>
            <a:r>
              <a:rPr lang="ru-RU" altLang="ru-RU" b="1">
                <a:solidFill>
                  <a:srgbClr val="E1561C"/>
                </a:solidFill>
                <a:latin typeface="Arial" panose="020B0604020202020204" pitchFamily="34" charset="0"/>
              </a:rPr>
              <a:t>выгод при оценке риска применения инновационной продукции</a:t>
            </a:r>
          </a:p>
        </p:txBody>
      </p:sp>
      <p:pic>
        <p:nvPicPr>
          <p:cNvPr id="27654"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6463" y="4556125"/>
            <a:ext cx="2139950" cy="2163763"/>
          </a:xfrm>
          <a:prstGeom prst="rect">
            <a:avLst/>
          </a:prstGeom>
          <a:noFill/>
          <a:ln w="38100">
            <a:solidFill>
              <a:srgbClr val="E1561C"/>
            </a:solidFill>
            <a:miter lim="800000"/>
            <a:headEnd/>
            <a:tailEnd/>
          </a:ln>
          <a:extLst>
            <a:ext uri="{909E8E84-426E-40DD-AFC4-6F175D3DCCD1}">
              <a14:hiddenFill xmlns:a14="http://schemas.microsoft.com/office/drawing/2010/main">
                <a:solidFill>
                  <a:srgbClr val="FFFFFF"/>
                </a:solidFill>
              </a14:hiddenFill>
            </a:ext>
          </a:extLst>
        </p:spPr>
      </p:pic>
      <p:sp>
        <p:nvSpPr>
          <p:cNvPr id="27655" name="Прямоугольник 3"/>
          <p:cNvSpPr>
            <a:spLocks noChangeArrowheads="1"/>
          </p:cNvSpPr>
          <p:nvPr/>
        </p:nvSpPr>
        <p:spPr bwMode="auto">
          <a:xfrm>
            <a:off x="6323013" y="1317625"/>
            <a:ext cx="5499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buFont typeface="Wingdings" panose="05000000000000000000" pitchFamily="2" charset="2"/>
              <a:buChar char="ü"/>
            </a:pPr>
            <a:r>
              <a:rPr lang="ru-RU" altLang="ru-RU" sz="1400">
                <a:solidFill>
                  <a:srgbClr val="000000"/>
                </a:solidFill>
                <a:cs typeface="Times New Roman" panose="02020603050405020304" pitchFamily="18" charset="0"/>
              </a:rPr>
              <a:t>Относительную значимость каждого показателя эффективности устанавливают в диапазоне от 0 до максимально возможного значения, в %.</a:t>
            </a:r>
            <a:endParaRPr lang="en-US" altLang="ru-RU" sz="1400">
              <a:solidFill>
                <a:srgbClr val="000000"/>
              </a:solidFill>
              <a:cs typeface="Times New Roman" panose="02020603050405020304" pitchFamily="18" charset="0"/>
            </a:endParaRPr>
          </a:p>
          <a:p>
            <a:pPr algn="just">
              <a:buFont typeface="Wingdings" panose="05000000000000000000" pitchFamily="2" charset="2"/>
              <a:buChar char="ü"/>
            </a:pPr>
            <a:r>
              <a:rPr lang="ru-RU" altLang="ru-RU" sz="1400">
                <a:solidFill>
                  <a:srgbClr val="000000"/>
                </a:solidFill>
                <a:cs typeface="Times New Roman" panose="02020603050405020304" pitchFamily="18" charset="0"/>
              </a:rPr>
              <a:t>Величину показателей эффективности для различных вариантов решений, в %, назначают пропорционально их абсолютным значениям. Максимальное значение показателей, в </a:t>
            </a:r>
            <a:r>
              <a:rPr lang="en-US" altLang="ru-RU" sz="1400">
                <a:solidFill>
                  <a:srgbClr val="000000"/>
                </a:solidFill>
                <a:cs typeface="Times New Roman" panose="02020603050405020304" pitchFamily="18" charset="0"/>
              </a:rPr>
              <a:t>%</a:t>
            </a:r>
            <a:r>
              <a:rPr lang="ru-RU" altLang="ru-RU" sz="1400">
                <a:solidFill>
                  <a:srgbClr val="000000"/>
                </a:solidFill>
                <a:cs typeface="Times New Roman" panose="02020603050405020304" pitchFamily="18" charset="0"/>
              </a:rPr>
              <a:t>, может соответствовать максимальному</a:t>
            </a:r>
            <a:r>
              <a:rPr lang="en-US" altLang="ru-RU" sz="1400">
                <a:solidFill>
                  <a:srgbClr val="000000"/>
                </a:solidFill>
                <a:cs typeface="Times New Roman" panose="02020603050405020304" pitchFamily="18" charset="0"/>
              </a:rPr>
              <a:t>/</a:t>
            </a:r>
            <a:r>
              <a:rPr lang="ru-RU" altLang="ru-RU" sz="1400">
                <a:solidFill>
                  <a:srgbClr val="000000"/>
                </a:solidFill>
                <a:cs typeface="Times New Roman" panose="02020603050405020304" pitchFamily="18" charset="0"/>
              </a:rPr>
              <a:t>минимальному его абсолютному значению. </a:t>
            </a:r>
            <a:r>
              <a:rPr lang="ru-RU" altLang="ru-RU" sz="1400" b="1">
                <a:solidFill>
                  <a:srgbClr val="E1561C"/>
                </a:solidFill>
                <a:cs typeface="Times New Roman" panose="02020603050405020304" pitchFamily="18" charset="0"/>
              </a:rPr>
              <a:t>Относительная значимость уровня риска</a:t>
            </a:r>
            <a:r>
              <a:rPr lang="en-US" altLang="ru-RU" sz="1400" b="1">
                <a:solidFill>
                  <a:srgbClr val="E1561C"/>
                </a:solidFill>
                <a:cs typeface="Times New Roman" panose="02020603050405020304" pitchFamily="18" charset="0"/>
              </a:rPr>
              <a:t>: </a:t>
            </a:r>
            <a:r>
              <a:rPr lang="ru-RU" altLang="ru-RU" sz="1400" b="1">
                <a:solidFill>
                  <a:srgbClr val="E1561C"/>
                </a:solidFill>
                <a:cs typeface="Times New Roman" panose="02020603050405020304" pitchFamily="18" charset="0"/>
              </a:rPr>
              <a:t>24% - оптимальный, 16% - допустимый, 8% - практически возможный, 0% - критический. </a:t>
            </a:r>
            <a:r>
              <a:rPr lang="ru-RU" altLang="ru-RU" sz="1400">
                <a:solidFill>
                  <a:srgbClr val="000000"/>
                </a:solidFill>
                <a:cs typeface="Times New Roman" panose="02020603050405020304" pitchFamily="18" charset="0"/>
              </a:rPr>
              <a:t>  </a:t>
            </a:r>
            <a:endParaRPr lang="en-US" altLang="ru-RU" sz="1400">
              <a:solidFill>
                <a:srgbClr val="000000"/>
              </a:solidFill>
              <a:cs typeface="Times New Roman" panose="02020603050405020304" pitchFamily="18" charset="0"/>
            </a:endParaRPr>
          </a:p>
          <a:p>
            <a:pPr algn="just">
              <a:buFont typeface="Wingdings" panose="05000000000000000000" pitchFamily="2" charset="2"/>
              <a:buChar char="ü"/>
            </a:pPr>
            <a:r>
              <a:rPr lang="ru-RU" altLang="ru-RU" sz="1400">
                <a:cs typeface="Times New Roman" panose="02020603050405020304" pitchFamily="18" charset="0"/>
              </a:rPr>
              <a:t>Итоговый индекс – определяют суммированием.</a:t>
            </a:r>
            <a:endParaRPr lang="ru-RU" altLang="ru-RU" sz="140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ru-RU" altLang="ru-RU" sz="1400">
                <a:cs typeface="Times New Roman" panose="02020603050405020304" pitchFamily="18" charset="0"/>
              </a:rPr>
              <a:t>Ранжирование результатов анализа осуществляют по итоговым индексам с выбором предпочтительного варианта (максимальное значение итогового индекса).</a:t>
            </a:r>
            <a:endParaRPr lang="ru-RU" altLang="ru-RU" sz="1400"/>
          </a:p>
        </p:txBody>
      </p:sp>
      <p:pic>
        <p:nvPicPr>
          <p:cNvPr id="27656"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4556125"/>
            <a:ext cx="2500313" cy="2163763"/>
          </a:xfrm>
          <a:prstGeom prst="rect">
            <a:avLst/>
          </a:prstGeom>
          <a:noFill/>
          <a:ln w="38100">
            <a:solidFill>
              <a:srgbClr val="E1561C"/>
            </a:solidFill>
            <a:miter lim="800000"/>
            <a:headEnd/>
            <a:tailEnd/>
          </a:ln>
          <a:extLst>
            <a:ext uri="{909E8E84-426E-40DD-AFC4-6F175D3DCCD1}">
              <a14:hiddenFill xmlns:a14="http://schemas.microsoft.com/office/drawing/2010/main">
                <a:solidFill>
                  <a:srgbClr val="FFFFFF"/>
                </a:solidFill>
              </a14:hiddenFill>
            </a:ext>
          </a:extLst>
        </p:spPr>
      </p:pic>
      <p:pic>
        <p:nvPicPr>
          <p:cNvPr id="2765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1675" y="36513"/>
            <a:ext cx="24368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Таблица 12"/>
          <p:cNvGraphicFramePr>
            <a:graphicFrameLocks noGrp="1"/>
          </p:cNvGraphicFramePr>
          <p:nvPr/>
        </p:nvGraphicFramePr>
        <p:xfrm>
          <a:off x="179388" y="1419225"/>
          <a:ext cx="5668962" cy="5184775"/>
        </p:xfrm>
        <a:graphic>
          <a:graphicData uri="http://schemas.openxmlformats.org/drawingml/2006/table">
            <a:tbl>
              <a:tblPr/>
              <a:tblGrid>
                <a:gridCol w="2451949"/>
                <a:gridCol w="1340991"/>
                <a:gridCol w="894560"/>
                <a:gridCol w="475396"/>
                <a:gridCol w="506066"/>
              </a:tblGrid>
              <a:tr h="496943">
                <a:tc rowSpan="2">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rgbClr val="FFFFFF"/>
                          </a:solidFill>
                          <a:effectLst/>
                          <a:latin typeface="Calibri" panose="020F0502020204030204" pitchFamily="34" charset="0"/>
                        </a:rPr>
                        <a:t>Показатель эффективности</a:t>
                      </a:r>
                      <a:endParaRPr kumimoji="0" lang="ru-RU" altLang="ru-RU" sz="11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rgbClr val="FFFFFF"/>
                          </a:solidFill>
                          <a:effectLst/>
                          <a:latin typeface="Calibri" panose="020F0502020204030204" pitchFamily="34" charset="0"/>
                        </a:rPr>
                        <a:t>Относительная значимость показателя, %, не более </a:t>
                      </a:r>
                      <a:endParaRPr kumimoji="0" lang="ru-RU" altLang="ru-RU" sz="11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rgbClr val="FFFFFF"/>
                          </a:solidFill>
                          <a:effectLst/>
                          <a:latin typeface="Calibri" panose="020F0502020204030204" pitchFamily="34" charset="0"/>
                        </a:rPr>
                        <a:t>Варианты инновационного и традиционных решений </a:t>
                      </a:r>
                      <a:endParaRPr kumimoji="0" lang="ru-RU" altLang="ru-RU" sz="11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r>
              <a:tr h="298511">
                <a:tc vMerge="1">
                  <a:txBody>
                    <a:bodyPr/>
                    <a:lstStyle/>
                    <a:p>
                      <a:endParaRPr lang="ru-RU"/>
                    </a:p>
                  </a:txBody>
                  <a:tcPr/>
                </a:tc>
                <a:tc vMerge="1">
                  <a:txBody>
                    <a:bodyPr/>
                    <a:lstStyle/>
                    <a:p>
                      <a:endParaRPr lang="ru-RU"/>
                    </a:p>
                  </a:txBody>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Инновация</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ru-RU" sz="1100" b="0" i="0" u="none" strike="noStrike" cap="none" normalizeH="0" baseline="0" smtClean="0">
                          <a:ln>
                            <a:noFill/>
                          </a:ln>
                          <a:solidFill>
                            <a:srgbClr val="000000"/>
                          </a:solidFill>
                          <a:effectLst/>
                          <a:latin typeface="Calibri" panose="020F0502020204030204" pitchFamily="34" charset="0"/>
                        </a:rPr>
                        <a:t>n</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7554">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FFFF00"/>
                          </a:solidFill>
                          <a:effectLst/>
                          <a:latin typeface="Calibri" panose="020F0502020204030204" pitchFamily="34" charset="0"/>
                          <a:cs typeface="Times New Roman" panose="02020603050405020304" pitchFamily="18" charset="0"/>
                        </a:rPr>
                        <a:t>Уровень риска согласно матрице </a:t>
                      </a:r>
                      <a:endParaRPr kumimoji="0" lang="ru-RU" altLang="ru-RU" sz="1200" b="1" i="0" u="none" strike="noStrike" cap="none" normalizeH="0" baseline="0" smtClean="0">
                        <a:ln>
                          <a:noFill/>
                        </a:ln>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rgbClr val="4C4544"/>
                          </a:solidFill>
                          <a:effectLst/>
                          <a:latin typeface="Arial" panose="020B0604020202020204" pitchFamily="34" charset="0"/>
                          <a:cs typeface="Times New Roman" panose="02020603050405020304" pitchFamily="18" charset="0"/>
                        </a:rPr>
                        <a:t>24</a:t>
                      </a:r>
                      <a:endParaRPr kumimoji="0" lang="ru-RU" altLang="ru-RU" sz="1100" b="1" i="0" u="none" strike="noStrike" cap="none" normalizeH="0" baseline="0" smtClean="0">
                        <a:ln>
                          <a:noFill/>
                        </a:ln>
                        <a:solidFill>
                          <a:srgbClr val="4C4544"/>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434">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rPr>
                        <a:t>Общая проектная стоимость строительства/реконструкции</a:t>
                      </a:r>
                      <a:endParaRPr kumimoji="0" lang="ru-RU" altLang="ru-RU" sz="11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4C4544"/>
                          </a:solidFill>
                          <a:effectLst/>
                          <a:latin typeface="Arial" panose="020B0604020202020204" pitchFamily="34" charset="0"/>
                          <a:cs typeface="Times New Roman" panose="02020603050405020304" pitchFamily="18" charset="0"/>
                        </a:rPr>
                        <a:t>24</a:t>
                      </a:r>
                      <a:endParaRPr kumimoji="0" lang="ru-RU" altLang="ru-RU" sz="1100" b="0" i="0" u="none" strike="noStrike" cap="none" normalizeH="0" baseline="0" smtClean="0">
                        <a:ln>
                          <a:noFill/>
                        </a:ln>
                        <a:solidFill>
                          <a:srgbClr val="4C4544"/>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4425">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rPr>
                        <a:t>Стоимость ремонтных работ в течение срока службы</a:t>
                      </a:r>
                      <a:endParaRPr kumimoji="0" lang="ru-RU" altLang="ru-RU" sz="11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4C4544"/>
                          </a:solidFill>
                          <a:effectLst/>
                          <a:latin typeface="Arial" panose="020B0604020202020204" pitchFamily="34" charset="0"/>
                          <a:cs typeface="Times New Roman" panose="02020603050405020304" pitchFamily="18" charset="0"/>
                        </a:rPr>
                        <a:t>15</a:t>
                      </a:r>
                      <a:endParaRPr kumimoji="0" lang="ru-RU" altLang="ru-RU" sz="1100" b="0" i="0" u="none" strike="noStrike" cap="none" normalizeH="0" baseline="0" smtClean="0">
                        <a:ln>
                          <a:noFill/>
                        </a:ln>
                        <a:solidFill>
                          <a:srgbClr val="4C4544"/>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4425">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rPr>
                        <a:t>Стоимость содержания в течение срока службы</a:t>
                      </a:r>
                      <a:endParaRPr kumimoji="0" lang="ru-RU" altLang="ru-RU" sz="11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4C4544"/>
                          </a:solidFill>
                          <a:effectLst/>
                          <a:latin typeface="Arial" panose="020B0604020202020204" pitchFamily="34" charset="0"/>
                          <a:cs typeface="Times New Roman" panose="02020603050405020304" pitchFamily="18" charset="0"/>
                        </a:rPr>
                        <a:t>9</a:t>
                      </a:r>
                      <a:endParaRPr kumimoji="0" lang="ru-RU" altLang="ru-RU" sz="1100" b="0" i="0" u="none" strike="noStrike" cap="none" normalizeH="0" baseline="0" smtClean="0">
                        <a:ln>
                          <a:noFill/>
                        </a:ln>
                        <a:solidFill>
                          <a:srgbClr val="4C4544"/>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8865">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rPr>
                        <a:t>Прогнозируемый ресурс</a:t>
                      </a:r>
                      <a:endParaRPr kumimoji="0" lang="ru-RU" altLang="ru-RU" sz="11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4C4544"/>
                          </a:solidFill>
                          <a:effectLst/>
                          <a:latin typeface="Arial" panose="020B0604020202020204" pitchFamily="34" charset="0"/>
                          <a:cs typeface="Times New Roman" panose="02020603050405020304" pitchFamily="18" charset="0"/>
                        </a:rPr>
                        <a:t>7</a:t>
                      </a:r>
                      <a:endParaRPr kumimoji="0" lang="ru-RU" altLang="ru-RU" sz="1100" b="0" i="0" u="none" strike="noStrike" cap="none" normalizeH="0" baseline="0" smtClean="0">
                        <a:ln>
                          <a:noFill/>
                        </a:ln>
                        <a:solidFill>
                          <a:srgbClr val="4C4544"/>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4040">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rPr>
                        <a:t>Рост уровня техники и технологий</a:t>
                      </a:r>
                      <a:endParaRPr kumimoji="0" lang="ru-RU" altLang="ru-RU" sz="11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4C4544"/>
                          </a:solidFill>
                          <a:effectLst/>
                          <a:latin typeface="Arial" panose="020B0604020202020204" pitchFamily="34" charset="0"/>
                          <a:cs typeface="Times New Roman" panose="02020603050405020304" pitchFamily="18" charset="0"/>
                        </a:rPr>
                        <a:t>5</a:t>
                      </a:r>
                      <a:endParaRPr kumimoji="0" lang="ru-RU" altLang="ru-RU" sz="1100" b="0" i="0" u="none" strike="noStrike" cap="none" normalizeH="0" baseline="0" smtClean="0">
                        <a:ln>
                          <a:noFill/>
                        </a:ln>
                        <a:solidFill>
                          <a:srgbClr val="4C4544"/>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41806">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rPr>
                        <a:t>Опыт подрядчика по применению предлагаемого решения</a:t>
                      </a:r>
                      <a:endParaRPr kumimoji="0" lang="ru-RU" altLang="ru-RU" sz="11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4C4544"/>
                          </a:solidFill>
                          <a:effectLst/>
                          <a:latin typeface="Arial" panose="020B0604020202020204" pitchFamily="34" charset="0"/>
                          <a:cs typeface="Times New Roman" panose="02020603050405020304" pitchFamily="18" charset="0"/>
                        </a:rPr>
                        <a:t>5</a:t>
                      </a:r>
                      <a:endParaRPr kumimoji="0" lang="ru-RU" altLang="ru-RU" sz="1100" b="0" i="0" u="none" strike="noStrike" cap="none" normalizeH="0" baseline="0" smtClean="0">
                        <a:ln>
                          <a:noFill/>
                        </a:ln>
                        <a:solidFill>
                          <a:srgbClr val="4C4544"/>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46637">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rPr>
                        <a:t>Опыт заказчика по контролю качества и мониторингу применения решения</a:t>
                      </a:r>
                      <a:endParaRPr kumimoji="0" lang="ru-RU" altLang="ru-RU" sz="11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4C4544"/>
                          </a:solidFill>
                          <a:effectLst/>
                          <a:latin typeface="Arial" panose="020B0604020202020204" pitchFamily="34" charset="0"/>
                          <a:cs typeface="Times New Roman" panose="02020603050405020304" pitchFamily="18" charset="0"/>
                        </a:rPr>
                        <a:t>5</a:t>
                      </a:r>
                      <a:endParaRPr kumimoji="0" lang="ru-RU" altLang="ru-RU" sz="1100" b="0" i="0" u="none" strike="noStrike" cap="none" normalizeH="0" baseline="0" smtClean="0">
                        <a:ln>
                          <a:noFill/>
                        </a:ln>
                        <a:solidFill>
                          <a:srgbClr val="4C4544"/>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0276">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rPr>
                        <a:t>Периодичность ремонтов</a:t>
                      </a:r>
                      <a:endParaRPr kumimoji="0" lang="ru-RU" altLang="ru-RU" sz="11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4C4544"/>
                          </a:solidFill>
                          <a:effectLst/>
                          <a:latin typeface="Arial" panose="020B0604020202020204" pitchFamily="34" charset="0"/>
                          <a:cs typeface="Times New Roman" panose="02020603050405020304" pitchFamily="18" charset="0"/>
                        </a:rPr>
                        <a:t>2</a:t>
                      </a:r>
                      <a:endParaRPr kumimoji="0" lang="ru-RU" altLang="ru-RU" sz="1100" b="0" i="0" u="none" strike="noStrike" cap="none" normalizeH="0" baseline="0" smtClean="0">
                        <a:ln>
                          <a:noFill/>
                        </a:ln>
                        <a:solidFill>
                          <a:srgbClr val="4C4544"/>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4425">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bg1"/>
                          </a:solidFill>
                          <a:effectLst/>
                          <a:latin typeface="Calibri" panose="020F0502020204030204" pitchFamily="34" charset="0"/>
                          <a:cs typeface="Times New Roman" panose="02020603050405020304" pitchFamily="18" charset="0"/>
                        </a:rPr>
                        <a:t>Длительность и сложность строительства</a:t>
                      </a:r>
                      <a:endParaRPr kumimoji="0" lang="ru-RU" altLang="ru-RU" sz="1100" b="1"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4C4544"/>
                          </a:solidFill>
                          <a:effectLst/>
                          <a:latin typeface="Arial" panose="020B0604020202020204" pitchFamily="34" charset="0"/>
                          <a:cs typeface="Times New Roman" panose="02020603050405020304" pitchFamily="18" charset="0"/>
                        </a:rPr>
                        <a:t>2</a:t>
                      </a:r>
                      <a:endParaRPr kumimoji="0" lang="ru-RU" altLang="ru-RU" sz="1100" b="0" i="0" u="none" strike="noStrike" cap="none" normalizeH="0" baseline="0" smtClean="0">
                        <a:ln>
                          <a:noFill/>
                        </a:ln>
                        <a:solidFill>
                          <a:srgbClr val="4C4544"/>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9" marR="685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31217">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FFFF00"/>
                          </a:solidFill>
                          <a:effectLst/>
                          <a:latin typeface="Calibri" panose="020F0502020204030204" pitchFamily="34" charset="0"/>
                          <a:cs typeface="Arial" panose="020B0604020202020204" pitchFamily="34" charset="0"/>
                        </a:rPr>
                        <a:t>Итоговый индекс</a:t>
                      </a:r>
                      <a:endParaRPr kumimoji="0" lang="ru-RU" altLang="ru-RU" sz="1200" b="1" i="0" u="none" strike="noStrike" cap="none" normalizeH="0" baseline="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0-100</a:t>
                      </a:r>
                      <a:endParaRPr kumimoji="0" lang="ru-RU" altLang="ru-RU" sz="1100" b="1"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31217">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rgbClr val="FFFF00"/>
                          </a:solidFill>
                          <a:effectLst/>
                          <a:latin typeface="Calibri" panose="020F0502020204030204" pitchFamily="34" charset="0"/>
                          <a:cs typeface="Arial" panose="020B0604020202020204" pitchFamily="34" charset="0"/>
                        </a:rPr>
                        <a:t>Ранг</a:t>
                      </a:r>
                      <a:endParaRPr kumimoji="0" lang="ru-RU" altLang="ru-RU" sz="1200" b="1" i="0" u="none" strike="noStrike" cap="none" normalizeH="0" baseline="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1…</a:t>
                      </a:r>
                      <a:r>
                        <a:rPr kumimoji="0" lang="en-US" altLang="ru-RU" sz="11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a:t>
                      </a:r>
                      <a:endParaRPr kumimoji="0" lang="ru-RU" altLang="ru-RU" sz="1100" b="1"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rgbClr val="000000"/>
                          </a:solidFill>
                          <a:effectLst/>
                          <a:latin typeface="Calibri" panose="020F0502020204030204" pitchFamily="34" charset="0"/>
                        </a:rPr>
                        <a:t> </a:t>
                      </a:r>
                      <a:endParaRPr kumimoji="0" lang="ru-RU" altLang="ru-RU" sz="11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rgbClr val="000000"/>
                          </a:solidFill>
                          <a:effectLst/>
                          <a:latin typeface="Calibri" panose="020F0502020204030204" pitchFamily="34" charset="0"/>
                        </a:rPr>
                        <a:t> </a:t>
                      </a:r>
                      <a:endParaRPr kumimoji="0" lang="ru-RU" altLang="ru-RU" sz="11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47098" marR="4709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7749" name="Заголовок 2"/>
          <p:cNvSpPr>
            <a:spLocks noGrp="1"/>
          </p:cNvSpPr>
          <p:nvPr>
            <p:ph type="title"/>
          </p:nvPr>
        </p:nvSpPr>
        <p:spPr>
          <a:xfrm>
            <a:off x="334963" y="20638"/>
            <a:ext cx="9017000" cy="776287"/>
          </a:xfrm>
        </p:spPr>
        <p:txBody>
          <a:bodyPr/>
          <a:lstStyle/>
          <a:p>
            <a:pPr algn="l" eaLnBrk="1" hangingPunct="1"/>
            <a:r>
              <a:rPr lang="ru-RU" altLang="ru-RU" sz="1800" smtClean="0">
                <a:solidFill>
                  <a:srgbClr val="595959"/>
                </a:solidFill>
                <a:latin typeface="Tahoma" panose="020B0604030504040204" pitchFamily="34" charset="0"/>
                <a:cs typeface="Tahoma" panose="020B0604030504040204" pitchFamily="34" charset="0"/>
              </a:rPr>
              <a:t>Руководство по оценке риска в течение жизненного цикла автомобильных дорог</a:t>
            </a:r>
          </a:p>
        </p:txBody>
      </p:sp>
    </p:spTree>
    <p:extLst>
      <p:ext uri="{BB962C8B-B14F-4D97-AF65-F5344CB8AC3E}">
        <p14:creationId xmlns:p14="http://schemas.microsoft.com/office/powerpoint/2010/main" val="7884056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AIFQkgvZ9UGQDSf9Hege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nJkcx7HxUGM8hwJWP7uS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6fA524_7WUSCj2U4IF.1vw"/>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10362</TotalTime>
  <Words>4106</Words>
  <Application>Microsoft Office PowerPoint</Application>
  <PresentationFormat>Произвольный</PresentationFormat>
  <Paragraphs>631</Paragraphs>
  <Slides>23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Руководство по оценке риска в течение жизненного цикла автомобильных дорог</vt:lpstr>
      <vt:lpstr>Анализ международной практики оценки риска в течение жизненного цикла дорог</vt:lpstr>
      <vt:lpstr>Анализ международной практики оценки риска в течение жизненного цикла дорог</vt:lpstr>
      <vt:lpstr>Руководство по оценке риска в течение жизненного цикла автомобильных дорог</vt:lpstr>
      <vt:lpstr>Презентация PowerPoint</vt:lpstr>
      <vt:lpstr>Презентация PowerPoint</vt:lpstr>
      <vt:lpstr>Презентация PowerPoint</vt:lpstr>
      <vt:lpstr>Руководство по оценке риска в течение жизненного цикла автомобильных дорог</vt:lpstr>
      <vt:lpstr>Руководство по оценке риска в течение жизненного цикла автомобильных дорог</vt:lpstr>
      <vt:lpstr>Руководство по оценке риска в течение жизненного цикла автомобильных дорог</vt:lpstr>
      <vt:lpstr>Руководство по оценке риска в течение жизненного цикла автомобильных дорог</vt:lpstr>
      <vt:lpstr>Руководство по оценке риска в течение жизненного цикла автомобильных дорог</vt:lpstr>
      <vt:lpstr>Руководство по оценке риска в течение жизненного цикла автомобильных дорог</vt:lpstr>
      <vt:lpstr>Руководство по оценке риска в течение жизненного цикла автомобильных дорог</vt:lpstr>
      <vt:lpstr>Примеры оценки риска объектов дорожного хозяйства</vt:lpstr>
      <vt:lpstr>Примеры оценки риска объектов дорожного хозяйства</vt:lpstr>
      <vt:lpstr>Презентация PowerPoint</vt:lpstr>
      <vt:lpstr>Презентация PowerPoint</vt:lpstr>
      <vt:lpstr>Презентация PowerPoint</vt:lpstr>
      <vt:lpstr>Руководство по оценке риска в течение жизненного цикла автомобильных дорог</vt:lpstr>
      <vt:lpstr>Руководство по оценке риска в течение жизненного цикла автомобильных дорог</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Кошкин Дмитрий Сергеевич</dc:creator>
  <cp:lastModifiedBy>Alla</cp:lastModifiedBy>
  <cp:revision>1102</cp:revision>
  <cp:lastPrinted>2016-11-23T11:25:52Z</cp:lastPrinted>
  <dcterms:created xsi:type="dcterms:W3CDTF">2014-01-16T11:09:14Z</dcterms:created>
  <dcterms:modified xsi:type="dcterms:W3CDTF">2018-05-30T07:37:04Z</dcterms:modified>
</cp:coreProperties>
</file>