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5" r:id="rId2"/>
    <p:sldId id="286" r:id="rId3"/>
    <p:sldId id="298" r:id="rId4"/>
    <p:sldId id="306" r:id="rId5"/>
    <p:sldId id="307" r:id="rId6"/>
    <p:sldId id="304" r:id="rId7"/>
    <p:sldId id="305" r:id="rId8"/>
    <p:sldId id="308" r:id="rId9"/>
  </p:sldIdLst>
  <p:sldSz cx="20104100" cy="113093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D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9379" autoAdjust="0"/>
  </p:normalViewPr>
  <p:slideViewPr>
    <p:cSldViewPr>
      <p:cViewPr varScale="1">
        <p:scale>
          <a:sx n="54" d="100"/>
          <a:sy n="54" d="100"/>
        </p:scale>
        <p:origin x="451" y="5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380" y="-126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35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FB6B0D94-659A-4C5C-9F89-87A696BB98B1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35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0A32EF12-FB57-438E-AC03-250215B8EB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58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8B112CC4-26EB-4644-979E-919FFED98A5E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291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51" y="3228991"/>
            <a:ext cx="7941937" cy="3059145"/>
          </a:xfrm>
          <a:prstGeom prst="rect">
            <a:avLst/>
          </a:prstGeom>
        </p:spPr>
        <p:txBody>
          <a:bodyPr vert="horz" lIns="48674" tIns="24337" rIns="48674" bIns="2433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470A1D15-CF41-40AA-8253-4362EB25D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3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A1D15-CF41-40AA-8253-4362EB25DF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2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A1D15-CF41-40AA-8253-4362EB25DF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54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A1D15-CF41-40AA-8253-4362EB25DF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2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olgal\AppData\Local\Microsoft\Windows\Temporary Internet Files\Content.Outlook\HRUA8XU8\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0068949" cy="6911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6"/>
          <p:cNvSpPr/>
          <p:nvPr userDrawn="1"/>
        </p:nvSpPr>
        <p:spPr>
          <a:xfrm>
            <a:off x="1659015" y="3140075"/>
            <a:ext cx="16811625" cy="3824887"/>
          </a:xfrm>
          <a:custGeom>
            <a:avLst/>
            <a:gdLst/>
            <a:ahLst/>
            <a:cxnLst/>
            <a:rect l="l" t="t" r="r" b="b"/>
            <a:pathLst>
              <a:path w="16811625" h="7958455">
                <a:moveTo>
                  <a:pt x="0" y="7958434"/>
                </a:moveTo>
                <a:lnTo>
                  <a:pt x="16811173" y="7958434"/>
                </a:lnTo>
                <a:lnTo>
                  <a:pt x="16811173" y="0"/>
                </a:lnTo>
                <a:lnTo>
                  <a:pt x="0" y="0"/>
                </a:lnTo>
                <a:lnTo>
                  <a:pt x="0" y="7958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    </a:t>
            </a:r>
            <a:endParaRPr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88000" cy="35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6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gal\AppData\Local\Microsoft\Windows\Temporary Internet Files\Content.Outlook\HRUA8XU8\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56" b="23028"/>
          <a:stretch/>
        </p:blipFill>
        <p:spPr bwMode="auto">
          <a:xfrm>
            <a:off x="1389" y="0"/>
            <a:ext cx="20126876" cy="6911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6"/>
          <p:cNvSpPr/>
          <p:nvPr userDrawn="1"/>
        </p:nvSpPr>
        <p:spPr>
          <a:xfrm>
            <a:off x="1659015" y="3140075"/>
            <a:ext cx="16811625" cy="3824887"/>
          </a:xfrm>
          <a:custGeom>
            <a:avLst/>
            <a:gdLst/>
            <a:ahLst/>
            <a:cxnLst/>
            <a:rect l="l" t="t" r="r" b="b"/>
            <a:pathLst>
              <a:path w="16811625" h="7958455">
                <a:moveTo>
                  <a:pt x="0" y="7958434"/>
                </a:moveTo>
                <a:lnTo>
                  <a:pt x="16811173" y="7958434"/>
                </a:lnTo>
                <a:lnTo>
                  <a:pt x="16811173" y="0"/>
                </a:lnTo>
                <a:lnTo>
                  <a:pt x="0" y="0"/>
                </a:lnTo>
                <a:lnTo>
                  <a:pt x="0" y="7958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    </a:t>
            </a:r>
            <a:endParaRPr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0088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gal\AppData\Local\Microsoft\Windows\Temporary Internet Files\Content.Outlook\HRUA8XU8\5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" t="16420" r="8896" b="39660"/>
          <a:stretch/>
        </p:blipFill>
        <p:spPr bwMode="auto">
          <a:xfrm>
            <a:off x="0" y="0"/>
            <a:ext cx="20158172" cy="696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6"/>
          <p:cNvSpPr/>
          <p:nvPr userDrawn="1"/>
        </p:nvSpPr>
        <p:spPr>
          <a:xfrm>
            <a:off x="1659015" y="3140075"/>
            <a:ext cx="16811625" cy="3824887"/>
          </a:xfrm>
          <a:custGeom>
            <a:avLst/>
            <a:gdLst/>
            <a:ahLst/>
            <a:cxnLst/>
            <a:rect l="l" t="t" r="r" b="b"/>
            <a:pathLst>
              <a:path w="16811625" h="7958455">
                <a:moveTo>
                  <a:pt x="0" y="7958434"/>
                </a:moveTo>
                <a:lnTo>
                  <a:pt x="16811173" y="7958434"/>
                </a:lnTo>
                <a:lnTo>
                  <a:pt x="16811173" y="0"/>
                </a:lnTo>
                <a:lnTo>
                  <a:pt x="0" y="0"/>
                </a:lnTo>
                <a:lnTo>
                  <a:pt x="0" y="7958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    </a:t>
            </a:r>
            <a:endParaRPr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5627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16028"/>
          <a:stretch/>
        </p:blipFill>
        <p:spPr>
          <a:xfrm>
            <a:off x="0" y="0"/>
            <a:ext cx="20088000" cy="6964680"/>
          </a:xfrm>
          <a:prstGeom prst="rect">
            <a:avLst/>
          </a:prstGeom>
        </p:spPr>
      </p:pic>
      <p:sp>
        <p:nvSpPr>
          <p:cNvPr id="6" name="object 6"/>
          <p:cNvSpPr/>
          <p:nvPr userDrawn="1"/>
        </p:nvSpPr>
        <p:spPr>
          <a:xfrm>
            <a:off x="1659015" y="3140075"/>
            <a:ext cx="16811625" cy="3824887"/>
          </a:xfrm>
          <a:custGeom>
            <a:avLst/>
            <a:gdLst/>
            <a:ahLst/>
            <a:cxnLst/>
            <a:rect l="l" t="t" r="r" b="b"/>
            <a:pathLst>
              <a:path w="16811625" h="7958455">
                <a:moveTo>
                  <a:pt x="0" y="7958434"/>
                </a:moveTo>
                <a:lnTo>
                  <a:pt x="16811173" y="7958434"/>
                </a:lnTo>
                <a:lnTo>
                  <a:pt x="16811173" y="0"/>
                </a:lnTo>
                <a:lnTo>
                  <a:pt x="0" y="0"/>
                </a:lnTo>
                <a:lnTo>
                  <a:pt x="0" y="7958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    </a:t>
            </a:r>
            <a:endParaRPr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9250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olgal\AppData\Local\Microsoft\Windows\Temporary Internet Files\Content.Outlook\HRUA8XU8\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0091809" cy="6911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6"/>
          <p:cNvSpPr/>
          <p:nvPr userDrawn="1"/>
        </p:nvSpPr>
        <p:spPr>
          <a:xfrm>
            <a:off x="1659015" y="3140075"/>
            <a:ext cx="16811625" cy="3824887"/>
          </a:xfrm>
          <a:custGeom>
            <a:avLst/>
            <a:gdLst/>
            <a:ahLst/>
            <a:cxnLst/>
            <a:rect l="l" t="t" r="r" b="b"/>
            <a:pathLst>
              <a:path w="16811625" h="7958455">
                <a:moveTo>
                  <a:pt x="0" y="7958434"/>
                </a:moveTo>
                <a:lnTo>
                  <a:pt x="16811173" y="7958434"/>
                </a:lnTo>
                <a:lnTo>
                  <a:pt x="16811173" y="0"/>
                </a:lnTo>
                <a:lnTo>
                  <a:pt x="0" y="0"/>
                </a:lnTo>
                <a:lnTo>
                  <a:pt x="0" y="7958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    </a:t>
            </a:r>
            <a:endParaRPr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450850" y="10302875"/>
            <a:ext cx="4648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gal\AppData\Local\Microsoft\Windows\Temporary Internet Files\Content.Outlook\HRUA8XU8\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893"/>
          <a:stretch/>
        </p:blipFill>
        <p:spPr bwMode="auto">
          <a:xfrm>
            <a:off x="4670" y="636"/>
            <a:ext cx="20088000" cy="71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6"/>
          <p:cNvSpPr/>
          <p:nvPr userDrawn="1"/>
        </p:nvSpPr>
        <p:spPr>
          <a:xfrm>
            <a:off x="1659015" y="3140075"/>
            <a:ext cx="16811625" cy="3824887"/>
          </a:xfrm>
          <a:custGeom>
            <a:avLst/>
            <a:gdLst/>
            <a:ahLst/>
            <a:cxnLst/>
            <a:rect l="l" t="t" r="r" b="b"/>
            <a:pathLst>
              <a:path w="16811625" h="7958455">
                <a:moveTo>
                  <a:pt x="0" y="7958434"/>
                </a:moveTo>
                <a:lnTo>
                  <a:pt x="16811173" y="7958434"/>
                </a:lnTo>
                <a:lnTo>
                  <a:pt x="16811173" y="0"/>
                </a:lnTo>
                <a:lnTo>
                  <a:pt x="0" y="0"/>
                </a:lnTo>
                <a:lnTo>
                  <a:pt x="0" y="7958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    </a:t>
            </a:r>
            <a:endParaRPr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706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3501A-80E5-4992-B78B-603F46918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18"/>
                    </a14:imgEffect>
                    <a14:imgEffect>
                      <a14:saturation sat="81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93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430" y="-29845"/>
            <a:ext cx="20069175" cy="335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102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LGA\roliki\Дороги\5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940" y="0"/>
            <a:ext cx="20115530" cy="3355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7"/>
          <p:cNvSpPr>
            <a:spLocks noGrp="1"/>
          </p:cNvSpPr>
          <p:nvPr>
            <p:ph type="title"/>
          </p:nvPr>
        </p:nvSpPr>
        <p:spPr>
          <a:xfrm>
            <a:off x="1593850" y="452438"/>
            <a:ext cx="16916401" cy="18859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638" indent="0">
              <a:defRPr sz="5400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8156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4"/>
          <p:cNvSpPr/>
          <p:nvPr userDrawn="1"/>
        </p:nvSpPr>
        <p:spPr>
          <a:xfrm flipV="1">
            <a:off x="5535930" y="10683640"/>
            <a:ext cx="11319160" cy="45719"/>
          </a:xfrm>
          <a:custGeom>
            <a:avLst/>
            <a:gdLst/>
            <a:ahLst/>
            <a:cxnLst/>
            <a:rect l="l" t="t" r="r" b="b"/>
            <a:pathLst>
              <a:path w="12703810">
                <a:moveTo>
                  <a:pt x="0" y="0"/>
                </a:moveTo>
                <a:lnTo>
                  <a:pt x="12703278" y="0"/>
                </a:lnTo>
              </a:path>
            </a:pathLst>
          </a:custGeom>
          <a:ln w="12565">
            <a:solidFill>
              <a:srgbClr val="00A4EA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" name="object 75"/>
          <p:cNvSpPr/>
          <p:nvPr userDrawn="1"/>
        </p:nvSpPr>
        <p:spPr>
          <a:xfrm flipH="1">
            <a:off x="5380355" y="10675492"/>
            <a:ext cx="99695" cy="125730"/>
          </a:xfrm>
          <a:custGeom>
            <a:avLst/>
            <a:gdLst/>
            <a:ahLst/>
            <a:cxnLst/>
            <a:rect l="l" t="t" r="r" b="b"/>
            <a:pathLst>
              <a:path w="99695" h="125729">
                <a:moveTo>
                  <a:pt x="14286" y="0"/>
                </a:moveTo>
                <a:lnTo>
                  <a:pt x="0" y="0"/>
                </a:lnTo>
                <a:lnTo>
                  <a:pt x="30507" y="62825"/>
                </a:lnTo>
                <a:lnTo>
                  <a:pt x="0" y="125650"/>
                </a:lnTo>
                <a:lnTo>
                  <a:pt x="14286" y="125650"/>
                </a:lnTo>
                <a:lnTo>
                  <a:pt x="44807" y="62825"/>
                </a:lnTo>
                <a:lnTo>
                  <a:pt x="14286" y="0"/>
                </a:lnTo>
                <a:close/>
              </a:path>
              <a:path w="99695" h="125729">
                <a:moveTo>
                  <a:pt x="42897" y="0"/>
                </a:moveTo>
                <a:lnTo>
                  <a:pt x="28585" y="0"/>
                </a:lnTo>
                <a:lnTo>
                  <a:pt x="59106" y="62825"/>
                </a:lnTo>
                <a:lnTo>
                  <a:pt x="28585" y="125650"/>
                </a:lnTo>
                <a:lnTo>
                  <a:pt x="42897" y="125650"/>
                </a:lnTo>
                <a:lnTo>
                  <a:pt x="73392" y="62825"/>
                </a:lnTo>
                <a:lnTo>
                  <a:pt x="42897" y="0"/>
                </a:lnTo>
                <a:close/>
              </a:path>
              <a:path w="99695" h="125729">
                <a:moveTo>
                  <a:pt x="71482" y="0"/>
                </a:moveTo>
                <a:lnTo>
                  <a:pt x="57183" y="0"/>
                </a:lnTo>
                <a:lnTo>
                  <a:pt x="87691" y="62825"/>
                </a:lnTo>
                <a:lnTo>
                  <a:pt x="57183" y="125650"/>
                </a:lnTo>
                <a:lnTo>
                  <a:pt x="71482" y="125650"/>
                </a:lnTo>
                <a:lnTo>
                  <a:pt x="99590" y="69057"/>
                </a:lnTo>
                <a:lnTo>
                  <a:pt x="99590" y="56605"/>
                </a:lnTo>
                <a:lnTo>
                  <a:pt x="71482" y="0"/>
                </a:lnTo>
                <a:close/>
              </a:path>
            </a:pathLst>
          </a:custGeom>
          <a:solidFill>
            <a:srgbClr val="00A4EA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" name="object 76"/>
          <p:cNvSpPr/>
          <p:nvPr userDrawn="1"/>
        </p:nvSpPr>
        <p:spPr>
          <a:xfrm flipH="1">
            <a:off x="16874878" y="10675492"/>
            <a:ext cx="98425" cy="125730"/>
          </a:xfrm>
          <a:custGeom>
            <a:avLst/>
            <a:gdLst/>
            <a:ahLst/>
            <a:cxnLst/>
            <a:rect l="l" t="t" r="r" b="b"/>
            <a:pathLst>
              <a:path w="98425" h="125729">
                <a:moveTo>
                  <a:pt x="40924" y="0"/>
                </a:moveTo>
                <a:lnTo>
                  <a:pt x="26637" y="0"/>
                </a:lnTo>
                <a:lnTo>
                  <a:pt x="0" y="56605"/>
                </a:lnTo>
                <a:lnTo>
                  <a:pt x="0" y="69057"/>
                </a:lnTo>
                <a:lnTo>
                  <a:pt x="26637" y="125650"/>
                </a:lnTo>
                <a:lnTo>
                  <a:pt x="40924" y="125650"/>
                </a:lnTo>
                <a:lnTo>
                  <a:pt x="10429" y="62825"/>
                </a:lnTo>
                <a:lnTo>
                  <a:pt x="40924" y="0"/>
                </a:lnTo>
                <a:close/>
              </a:path>
              <a:path w="98425" h="125729">
                <a:moveTo>
                  <a:pt x="69535" y="0"/>
                </a:moveTo>
                <a:lnTo>
                  <a:pt x="55223" y="0"/>
                </a:lnTo>
                <a:lnTo>
                  <a:pt x="24715" y="62825"/>
                </a:lnTo>
                <a:lnTo>
                  <a:pt x="55223" y="125650"/>
                </a:lnTo>
                <a:lnTo>
                  <a:pt x="69535" y="125650"/>
                </a:lnTo>
                <a:lnTo>
                  <a:pt x="39014" y="62825"/>
                </a:lnTo>
                <a:lnTo>
                  <a:pt x="69535" y="0"/>
                </a:lnTo>
                <a:close/>
              </a:path>
              <a:path w="98425" h="125729">
                <a:moveTo>
                  <a:pt x="98120" y="0"/>
                </a:moveTo>
                <a:lnTo>
                  <a:pt x="83834" y="0"/>
                </a:lnTo>
                <a:lnTo>
                  <a:pt x="53313" y="62825"/>
                </a:lnTo>
                <a:lnTo>
                  <a:pt x="83834" y="125650"/>
                </a:lnTo>
                <a:lnTo>
                  <a:pt x="98120" y="125650"/>
                </a:lnTo>
                <a:lnTo>
                  <a:pt x="67600" y="62825"/>
                </a:lnTo>
                <a:lnTo>
                  <a:pt x="98120" y="0"/>
                </a:lnTo>
                <a:close/>
              </a:path>
            </a:pathLst>
          </a:custGeom>
          <a:solidFill>
            <a:srgbClr val="00A4EA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425" y="10518037"/>
            <a:ext cx="1656612" cy="422644"/>
          </a:xfrm>
          <a:prstGeom prst="rect">
            <a:avLst/>
          </a:prstGeom>
        </p:spPr>
      </p:pic>
      <p:sp>
        <p:nvSpPr>
          <p:cNvPr id="7" name="object 83"/>
          <p:cNvSpPr txBox="1"/>
          <p:nvPr userDrawn="1"/>
        </p:nvSpPr>
        <p:spPr>
          <a:xfrm>
            <a:off x="298450" y="10127773"/>
            <a:ext cx="5181600" cy="969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9525" marR="5080" indent="-635" algn="ctr">
              <a:lnSpc>
                <a:spcPct val="101800"/>
              </a:lnSpc>
            </a:pPr>
            <a:endParaRPr sz="245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1900" b="1" baseline="0" dirty="0">
                <a:solidFill>
                  <a:srgbClr val="00A4EA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Система контроля и планирования работ в области дорожной инфраструктуры</a:t>
            </a:r>
            <a:endParaRPr sz="1900" baseline="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733C02-2D3C-4788-8BD0-6318E3711A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18908517" y="9829748"/>
            <a:ext cx="1029922" cy="137657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6" r:id="rId2"/>
    <p:sldLayoutId id="2147483677" r:id="rId3"/>
    <p:sldLayoutId id="2147483667" r:id="rId4"/>
    <p:sldLayoutId id="2147483664" r:id="rId5"/>
    <p:sldLayoutId id="2147483666" r:id="rId6"/>
    <p:sldLayoutId id="2147483671" r:id="rId7"/>
    <p:sldLayoutId id="2147483673" r:id="rId8"/>
    <p:sldLayoutId id="2147483678" r:id="rId9"/>
    <p:sldLayoutId id="2147483674" r:id="rId10"/>
    <p:sldLayoutId id="2147483675" r:id="rId1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microsoft.com/office/2007/relationships/hdphoto" Target="../media/hdphoto10.wdp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5208043"/>
            <a:ext cx="20104100" cy="4332832"/>
            <a:chOff x="0" y="5208043"/>
            <a:chExt cx="20104100" cy="4332832"/>
          </a:xfrm>
        </p:grpSpPr>
        <p:sp>
          <p:nvSpPr>
            <p:cNvPr id="6" name="object 13"/>
            <p:cNvSpPr/>
            <p:nvPr/>
          </p:nvSpPr>
          <p:spPr>
            <a:xfrm>
              <a:off x="3737452" y="5208043"/>
              <a:ext cx="2657475" cy="2657475"/>
            </a:xfrm>
            <a:custGeom>
              <a:avLst/>
              <a:gdLst/>
              <a:ahLst/>
              <a:cxnLst/>
              <a:rect l="l" t="t" r="r" b="b"/>
              <a:pathLst>
                <a:path w="2657475" h="2657475">
                  <a:moveTo>
                    <a:pt x="2657372" y="1328692"/>
                  </a:moveTo>
                  <a:lnTo>
                    <a:pt x="2656496" y="1377402"/>
                  </a:lnTo>
                  <a:lnTo>
                    <a:pt x="2653887" y="1425670"/>
                  </a:lnTo>
                  <a:lnTo>
                    <a:pt x="2649575" y="1473467"/>
                  </a:lnTo>
                  <a:lnTo>
                    <a:pt x="2643591" y="1520762"/>
                  </a:lnTo>
                  <a:lnTo>
                    <a:pt x="2635965" y="1567525"/>
                  </a:lnTo>
                  <a:lnTo>
                    <a:pt x="2626726" y="1613726"/>
                  </a:lnTo>
                  <a:lnTo>
                    <a:pt x="2615904" y="1659336"/>
                  </a:lnTo>
                  <a:lnTo>
                    <a:pt x="2603530" y="1704324"/>
                  </a:lnTo>
                  <a:lnTo>
                    <a:pt x="2589634" y="1748660"/>
                  </a:lnTo>
                  <a:lnTo>
                    <a:pt x="2574245" y="1792314"/>
                  </a:lnTo>
                  <a:lnTo>
                    <a:pt x="2557394" y="1835256"/>
                  </a:lnTo>
                  <a:lnTo>
                    <a:pt x="2539110" y="1877457"/>
                  </a:lnTo>
                  <a:lnTo>
                    <a:pt x="2519424" y="1918885"/>
                  </a:lnTo>
                  <a:lnTo>
                    <a:pt x="2498366" y="1959512"/>
                  </a:lnTo>
                  <a:lnTo>
                    <a:pt x="2475966" y="1999307"/>
                  </a:lnTo>
                  <a:lnTo>
                    <a:pt x="2452253" y="2038239"/>
                  </a:lnTo>
                  <a:lnTo>
                    <a:pt x="2427258" y="2076280"/>
                  </a:lnTo>
                  <a:lnTo>
                    <a:pt x="2401010" y="2113399"/>
                  </a:lnTo>
                  <a:lnTo>
                    <a:pt x="2373541" y="2149565"/>
                  </a:lnTo>
                  <a:lnTo>
                    <a:pt x="2344879" y="2184750"/>
                  </a:lnTo>
                  <a:lnTo>
                    <a:pt x="2315055" y="2218922"/>
                  </a:lnTo>
                  <a:lnTo>
                    <a:pt x="2284099" y="2252053"/>
                  </a:lnTo>
                  <a:lnTo>
                    <a:pt x="2252040" y="2284111"/>
                  </a:lnTo>
                  <a:lnTo>
                    <a:pt x="2218910" y="2315067"/>
                  </a:lnTo>
                  <a:lnTo>
                    <a:pt x="2184737" y="2344891"/>
                  </a:lnTo>
                  <a:lnTo>
                    <a:pt x="2149553" y="2373553"/>
                  </a:lnTo>
                  <a:lnTo>
                    <a:pt x="2113386" y="2401023"/>
                  </a:lnTo>
                  <a:lnTo>
                    <a:pt x="2076267" y="2427270"/>
                  </a:lnTo>
                  <a:lnTo>
                    <a:pt x="2038227" y="2452265"/>
                  </a:lnTo>
                  <a:lnTo>
                    <a:pt x="1999294" y="2475978"/>
                  </a:lnTo>
                  <a:lnTo>
                    <a:pt x="1959499" y="2498379"/>
                  </a:lnTo>
                  <a:lnTo>
                    <a:pt x="1918873" y="2519437"/>
                  </a:lnTo>
                  <a:lnTo>
                    <a:pt x="1877444" y="2539123"/>
                  </a:lnTo>
                  <a:lnTo>
                    <a:pt x="1835244" y="2557406"/>
                  </a:lnTo>
                  <a:lnTo>
                    <a:pt x="1792302" y="2574258"/>
                  </a:lnTo>
                  <a:lnTo>
                    <a:pt x="1748647" y="2589647"/>
                  </a:lnTo>
                  <a:lnTo>
                    <a:pt x="1704311" y="2603543"/>
                  </a:lnTo>
                  <a:lnTo>
                    <a:pt x="1659324" y="2615917"/>
                  </a:lnTo>
                  <a:lnTo>
                    <a:pt x="1613714" y="2626738"/>
                  </a:lnTo>
                  <a:lnTo>
                    <a:pt x="1567512" y="2635977"/>
                  </a:lnTo>
                  <a:lnTo>
                    <a:pt x="1520749" y="2643604"/>
                  </a:lnTo>
                  <a:lnTo>
                    <a:pt x="1473454" y="2649588"/>
                  </a:lnTo>
                  <a:lnTo>
                    <a:pt x="1425658" y="2653899"/>
                  </a:lnTo>
                  <a:lnTo>
                    <a:pt x="1377389" y="2656508"/>
                  </a:lnTo>
                  <a:lnTo>
                    <a:pt x="1328679" y="2657385"/>
                  </a:lnTo>
                  <a:lnTo>
                    <a:pt x="1279969" y="2656508"/>
                  </a:lnTo>
                  <a:lnTo>
                    <a:pt x="1231701" y="2653899"/>
                  </a:lnTo>
                  <a:lnTo>
                    <a:pt x="1183905" y="2649588"/>
                  </a:lnTo>
                  <a:lnTo>
                    <a:pt x="1136610" y="2643604"/>
                  </a:lnTo>
                  <a:lnTo>
                    <a:pt x="1089847" y="2635977"/>
                  </a:lnTo>
                  <a:lnTo>
                    <a:pt x="1043646" y="2626738"/>
                  </a:lnTo>
                  <a:lnTo>
                    <a:pt x="998036" y="2615917"/>
                  </a:lnTo>
                  <a:lnTo>
                    <a:pt x="953049" y="2603543"/>
                  </a:lnTo>
                  <a:lnTo>
                    <a:pt x="908713" y="2589647"/>
                  </a:lnTo>
                  <a:lnTo>
                    <a:pt x="865059" y="2574258"/>
                  </a:lnTo>
                  <a:lnTo>
                    <a:pt x="822117" y="2557406"/>
                  </a:lnTo>
                  <a:lnTo>
                    <a:pt x="779917" y="2539123"/>
                  </a:lnTo>
                  <a:lnTo>
                    <a:pt x="738489" y="2519437"/>
                  </a:lnTo>
                  <a:lnTo>
                    <a:pt x="697862" y="2498379"/>
                  </a:lnTo>
                  <a:lnTo>
                    <a:pt x="658068" y="2475978"/>
                  </a:lnTo>
                  <a:lnTo>
                    <a:pt x="619136" y="2452265"/>
                  </a:lnTo>
                  <a:lnTo>
                    <a:pt x="581096" y="2427270"/>
                  </a:lnTo>
                  <a:lnTo>
                    <a:pt x="543977" y="2401023"/>
                  </a:lnTo>
                  <a:lnTo>
                    <a:pt x="507811" y="2373553"/>
                  </a:lnTo>
                  <a:lnTo>
                    <a:pt x="472627" y="2344891"/>
                  </a:lnTo>
                  <a:lnTo>
                    <a:pt x="438455" y="2315067"/>
                  </a:lnTo>
                  <a:lnTo>
                    <a:pt x="405325" y="2284111"/>
                  </a:lnTo>
                  <a:lnTo>
                    <a:pt x="373267" y="2252053"/>
                  </a:lnTo>
                  <a:lnTo>
                    <a:pt x="342311" y="2218922"/>
                  </a:lnTo>
                  <a:lnTo>
                    <a:pt x="312488" y="2184750"/>
                  </a:lnTo>
                  <a:lnTo>
                    <a:pt x="283826" y="2149565"/>
                  </a:lnTo>
                  <a:lnTo>
                    <a:pt x="256357" y="2113399"/>
                  </a:lnTo>
                  <a:lnTo>
                    <a:pt x="230110" y="2076280"/>
                  </a:lnTo>
                  <a:lnTo>
                    <a:pt x="205115" y="2038239"/>
                  </a:lnTo>
                  <a:lnTo>
                    <a:pt x="181403" y="1999307"/>
                  </a:lnTo>
                  <a:lnTo>
                    <a:pt x="159002" y="1959512"/>
                  </a:lnTo>
                  <a:lnTo>
                    <a:pt x="137945" y="1918885"/>
                  </a:lnTo>
                  <a:lnTo>
                    <a:pt x="118259" y="1877457"/>
                  </a:lnTo>
                  <a:lnTo>
                    <a:pt x="99976" y="1835256"/>
                  </a:lnTo>
                  <a:lnTo>
                    <a:pt x="83125" y="1792314"/>
                  </a:lnTo>
                  <a:lnTo>
                    <a:pt x="67736" y="1748660"/>
                  </a:lnTo>
                  <a:lnTo>
                    <a:pt x="53840" y="1704324"/>
                  </a:lnTo>
                  <a:lnTo>
                    <a:pt x="41466" y="1659336"/>
                  </a:lnTo>
                  <a:lnTo>
                    <a:pt x="30645" y="1613726"/>
                  </a:lnTo>
                  <a:lnTo>
                    <a:pt x="21406" y="1567525"/>
                  </a:lnTo>
                  <a:lnTo>
                    <a:pt x="13780" y="1520762"/>
                  </a:lnTo>
                  <a:lnTo>
                    <a:pt x="7796" y="1473467"/>
                  </a:lnTo>
                  <a:lnTo>
                    <a:pt x="3485" y="1425670"/>
                  </a:lnTo>
                  <a:lnTo>
                    <a:pt x="876" y="1377402"/>
                  </a:lnTo>
                  <a:lnTo>
                    <a:pt x="0" y="1328692"/>
                  </a:lnTo>
                  <a:lnTo>
                    <a:pt x="876" y="1279982"/>
                  </a:lnTo>
                  <a:lnTo>
                    <a:pt x="3485" y="1231714"/>
                  </a:lnTo>
                  <a:lnTo>
                    <a:pt x="7796" y="1183917"/>
                  </a:lnTo>
                  <a:lnTo>
                    <a:pt x="13780" y="1136622"/>
                  </a:lnTo>
                  <a:lnTo>
                    <a:pt x="21406" y="1089859"/>
                  </a:lnTo>
                  <a:lnTo>
                    <a:pt x="30645" y="1043658"/>
                  </a:lnTo>
                  <a:lnTo>
                    <a:pt x="41466" y="998048"/>
                  </a:lnTo>
                  <a:lnTo>
                    <a:pt x="53840" y="953060"/>
                  </a:lnTo>
                  <a:lnTo>
                    <a:pt x="67736" y="908724"/>
                  </a:lnTo>
                  <a:lnTo>
                    <a:pt x="83125" y="865070"/>
                  </a:lnTo>
                  <a:lnTo>
                    <a:pt x="99976" y="822128"/>
                  </a:lnTo>
                  <a:lnTo>
                    <a:pt x="118259" y="779927"/>
                  </a:lnTo>
                  <a:lnTo>
                    <a:pt x="137945" y="738499"/>
                  </a:lnTo>
                  <a:lnTo>
                    <a:pt x="159002" y="697872"/>
                  </a:lnTo>
                  <a:lnTo>
                    <a:pt x="181403" y="658077"/>
                  </a:lnTo>
                  <a:lnTo>
                    <a:pt x="205115" y="619145"/>
                  </a:lnTo>
                  <a:lnTo>
                    <a:pt x="230110" y="581104"/>
                  </a:lnTo>
                  <a:lnTo>
                    <a:pt x="256357" y="543985"/>
                  </a:lnTo>
                  <a:lnTo>
                    <a:pt x="283826" y="507819"/>
                  </a:lnTo>
                  <a:lnTo>
                    <a:pt x="312488" y="472634"/>
                  </a:lnTo>
                  <a:lnTo>
                    <a:pt x="342311" y="438462"/>
                  </a:lnTo>
                  <a:lnTo>
                    <a:pt x="373267" y="405331"/>
                  </a:lnTo>
                  <a:lnTo>
                    <a:pt x="405325" y="373273"/>
                  </a:lnTo>
                  <a:lnTo>
                    <a:pt x="438455" y="342317"/>
                  </a:lnTo>
                  <a:lnTo>
                    <a:pt x="472627" y="312493"/>
                  </a:lnTo>
                  <a:lnTo>
                    <a:pt x="507811" y="283831"/>
                  </a:lnTo>
                  <a:lnTo>
                    <a:pt x="543977" y="256361"/>
                  </a:lnTo>
                  <a:lnTo>
                    <a:pt x="581096" y="230114"/>
                  </a:lnTo>
                  <a:lnTo>
                    <a:pt x="619136" y="205119"/>
                  </a:lnTo>
                  <a:lnTo>
                    <a:pt x="658068" y="181406"/>
                  </a:lnTo>
                  <a:lnTo>
                    <a:pt x="697862" y="159005"/>
                  </a:lnTo>
                  <a:lnTo>
                    <a:pt x="738489" y="137947"/>
                  </a:lnTo>
                  <a:lnTo>
                    <a:pt x="779917" y="118261"/>
                  </a:lnTo>
                  <a:lnTo>
                    <a:pt x="822117" y="99978"/>
                  </a:lnTo>
                  <a:lnTo>
                    <a:pt x="865059" y="83126"/>
                  </a:lnTo>
                  <a:lnTo>
                    <a:pt x="908713" y="67738"/>
                  </a:lnTo>
                  <a:lnTo>
                    <a:pt x="953049" y="53841"/>
                  </a:lnTo>
                  <a:lnTo>
                    <a:pt x="998036" y="41467"/>
                  </a:lnTo>
                  <a:lnTo>
                    <a:pt x="1043646" y="30646"/>
                  </a:lnTo>
                  <a:lnTo>
                    <a:pt x="1089847" y="21407"/>
                  </a:lnTo>
                  <a:lnTo>
                    <a:pt x="1136610" y="13780"/>
                  </a:lnTo>
                  <a:lnTo>
                    <a:pt x="1183905" y="7796"/>
                  </a:lnTo>
                  <a:lnTo>
                    <a:pt x="1231701" y="3485"/>
                  </a:lnTo>
                  <a:lnTo>
                    <a:pt x="1279969" y="876"/>
                  </a:lnTo>
                  <a:lnTo>
                    <a:pt x="1328679" y="0"/>
                  </a:lnTo>
                  <a:lnTo>
                    <a:pt x="1377389" y="876"/>
                  </a:lnTo>
                  <a:lnTo>
                    <a:pt x="1425658" y="3485"/>
                  </a:lnTo>
                  <a:lnTo>
                    <a:pt x="1473454" y="7796"/>
                  </a:lnTo>
                  <a:lnTo>
                    <a:pt x="1520749" y="13780"/>
                  </a:lnTo>
                  <a:lnTo>
                    <a:pt x="1567512" y="21407"/>
                  </a:lnTo>
                  <a:lnTo>
                    <a:pt x="1613714" y="30646"/>
                  </a:lnTo>
                  <a:lnTo>
                    <a:pt x="1659324" y="41467"/>
                  </a:lnTo>
                  <a:lnTo>
                    <a:pt x="1704311" y="53841"/>
                  </a:lnTo>
                  <a:lnTo>
                    <a:pt x="1748647" y="67738"/>
                  </a:lnTo>
                  <a:lnTo>
                    <a:pt x="1792302" y="83126"/>
                  </a:lnTo>
                  <a:lnTo>
                    <a:pt x="1835244" y="99978"/>
                  </a:lnTo>
                  <a:lnTo>
                    <a:pt x="1877444" y="118261"/>
                  </a:lnTo>
                  <a:lnTo>
                    <a:pt x="1918873" y="137947"/>
                  </a:lnTo>
                  <a:lnTo>
                    <a:pt x="1959499" y="159005"/>
                  </a:lnTo>
                  <a:lnTo>
                    <a:pt x="1999294" y="181406"/>
                  </a:lnTo>
                  <a:lnTo>
                    <a:pt x="2038227" y="205119"/>
                  </a:lnTo>
                  <a:lnTo>
                    <a:pt x="2076267" y="230114"/>
                  </a:lnTo>
                  <a:lnTo>
                    <a:pt x="2113386" y="256361"/>
                  </a:lnTo>
                  <a:lnTo>
                    <a:pt x="2149553" y="283831"/>
                  </a:lnTo>
                  <a:lnTo>
                    <a:pt x="2184737" y="312493"/>
                  </a:lnTo>
                  <a:lnTo>
                    <a:pt x="2218910" y="342317"/>
                  </a:lnTo>
                  <a:lnTo>
                    <a:pt x="2252040" y="373273"/>
                  </a:lnTo>
                  <a:lnTo>
                    <a:pt x="2284099" y="405331"/>
                  </a:lnTo>
                  <a:lnTo>
                    <a:pt x="2315055" y="438462"/>
                  </a:lnTo>
                  <a:lnTo>
                    <a:pt x="2344879" y="472634"/>
                  </a:lnTo>
                  <a:lnTo>
                    <a:pt x="2373541" y="507819"/>
                  </a:lnTo>
                  <a:lnTo>
                    <a:pt x="2401010" y="543985"/>
                  </a:lnTo>
                  <a:lnTo>
                    <a:pt x="2427258" y="581104"/>
                  </a:lnTo>
                  <a:lnTo>
                    <a:pt x="2452253" y="619145"/>
                  </a:lnTo>
                  <a:lnTo>
                    <a:pt x="2475966" y="658077"/>
                  </a:lnTo>
                  <a:lnTo>
                    <a:pt x="2498366" y="697872"/>
                  </a:lnTo>
                  <a:lnTo>
                    <a:pt x="2519424" y="738499"/>
                  </a:lnTo>
                  <a:lnTo>
                    <a:pt x="2539110" y="779927"/>
                  </a:lnTo>
                  <a:lnTo>
                    <a:pt x="2557394" y="822128"/>
                  </a:lnTo>
                  <a:lnTo>
                    <a:pt x="2574245" y="865070"/>
                  </a:lnTo>
                  <a:lnTo>
                    <a:pt x="2589634" y="908724"/>
                  </a:lnTo>
                  <a:lnTo>
                    <a:pt x="2603530" y="953060"/>
                  </a:lnTo>
                  <a:lnTo>
                    <a:pt x="2615904" y="998048"/>
                  </a:lnTo>
                  <a:lnTo>
                    <a:pt x="2626726" y="1043658"/>
                  </a:lnTo>
                  <a:lnTo>
                    <a:pt x="2635965" y="1089859"/>
                  </a:lnTo>
                  <a:lnTo>
                    <a:pt x="2643591" y="1136622"/>
                  </a:lnTo>
                  <a:lnTo>
                    <a:pt x="2649575" y="1183917"/>
                  </a:lnTo>
                  <a:lnTo>
                    <a:pt x="2653887" y="1231714"/>
                  </a:lnTo>
                  <a:lnTo>
                    <a:pt x="2656496" y="1279982"/>
                  </a:lnTo>
                  <a:lnTo>
                    <a:pt x="2657372" y="132869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" name="object 14"/>
            <p:cNvSpPr/>
            <p:nvPr/>
          </p:nvSpPr>
          <p:spPr>
            <a:xfrm>
              <a:off x="8738875" y="5208043"/>
              <a:ext cx="2657475" cy="2657475"/>
            </a:xfrm>
            <a:custGeom>
              <a:avLst/>
              <a:gdLst/>
              <a:ahLst/>
              <a:cxnLst/>
              <a:rect l="l" t="t" r="r" b="b"/>
              <a:pathLst>
                <a:path w="2657475" h="2657475">
                  <a:moveTo>
                    <a:pt x="2657372" y="1328692"/>
                  </a:moveTo>
                  <a:lnTo>
                    <a:pt x="2656496" y="1377402"/>
                  </a:lnTo>
                  <a:lnTo>
                    <a:pt x="2653887" y="1425670"/>
                  </a:lnTo>
                  <a:lnTo>
                    <a:pt x="2649575" y="1473467"/>
                  </a:lnTo>
                  <a:lnTo>
                    <a:pt x="2643591" y="1520762"/>
                  </a:lnTo>
                  <a:lnTo>
                    <a:pt x="2635965" y="1567525"/>
                  </a:lnTo>
                  <a:lnTo>
                    <a:pt x="2626726" y="1613726"/>
                  </a:lnTo>
                  <a:lnTo>
                    <a:pt x="2615904" y="1659336"/>
                  </a:lnTo>
                  <a:lnTo>
                    <a:pt x="2603530" y="1704324"/>
                  </a:lnTo>
                  <a:lnTo>
                    <a:pt x="2589634" y="1748660"/>
                  </a:lnTo>
                  <a:lnTo>
                    <a:pt x="2574245" y="1792314"/>
                  </a:lnTo>
                  <a:lnTo>
                    <a:pt x="2557394" y="1835256"/>
                  </a:lnTo>
                  <a:lnTo>
                    <a:pt x="2539110" y="1877457"/>
                  </a:lnTo>
                  <a:lnTo>
                    <a:pt x="2519424" y="1918885"/>
                  </a:lnTo>
                  <a:lnTo>
                    <a:pt x="2498366" y="1959512"/>
                  </a:lnTo>
                  <a:lnTo>
                    <a:pt x="2475966" y="1999307"/>
                  </a:lnTo>
                  <a:lnTo>
                    <a:pt x="2452253" y="2038239"/>
                  </a:lnTo>
                  <a:lnTo>
                    <a:pt x="2427258" y="2076280"/>
                  </a:lnTo>
                  <a:lnTo>
                    <a:pt x="2401010" y="2113399"/>
                  </a:lnTo>
                  <a:lnTo>
                    <a:pt x="2373541" y="2149565"/>
                  </a:lnTo>
                  <a:lnTo>
                    <a:pt x="2344879" y="2184750"/>
                  </a:lnTo>
                  <a:lnTo>
                    <a:pt x="2315055" y="2218922"/>
                  </a:lnTo>
                  <a:lnTo>
                    <a:pt x="2284099" y="2252053"/>
                  </a:lnTo>
                  <a:lnTo>
                    <a:pt x="2252040" y="2284111"/>
                  </a:lnTo>
                  <a:lnTo>
                    <a:pt x="2218910" y="2315067"/>
                  </a:lnTo>
                  <a:lnTo>
                    <a:pt x="2184737" y="2344891"/>
                  </a:lnTo>
                  <a:lnTo>
                    <a:pt x="2149553" y="2373553"/>
                  </a:lnTo>
                  <a:lnTo>
                    <a:pt x="2113386" y="2401023"/>
                  </a:lnTo>
                  <a:lnTo>
                    <a:pt x="2076267" y="2427270"/>
                  </a:lnTo>
                  <a:lnTo>
                    <a:pt x="2038227" y="2452265"/>
                  </a:lnTo>
                  <a:lnTo>
                    <a:pt x="1999294" y="2475978"/>
                  </a:lnTo>
                  <a:lnTo>
                    <a:pt x="1959499" y="2498379"/>
                  </a:lnTo>
                  <a:lnTo>
                    <a:pt x="1918873" y="2519437"/>
                  </a:lnTo>
                  <a:lnTo>
                    <a:pt x="1877444" y="2539123"/>
                  </a:lnTo>
                  <a:lnTo>
                    <a:pt x="1835244" y="2557406"/>
                  </a:lnTo>
                  <a:lnTo>
                    <a:pt x="1792302" y="2574258"/>
                  </a:lnTo>
                  <a:lnTo>
                    <a:pt x="1748647" y="2589647"/>
                  </a:lnTo>
                  <a:lnTo>
                    <a:pt x="1704311" y="2603543"/>
                  </a:lnTo>
                  <a:lnTo>
                    <a:pt x="1659324" y="2615917"/>
                  </a:lnTo>
                  <a:lnTo>
                    <a:pt x="1613714" y="2626738"/>
                  </a:lnTo>
                  <a:lnTo>
                    <a:pt x="1567512" y="2635977"/>
                  </a:lnTo>
                  <a:lnTo>
                    <a:pt x="1520749" y="2643604"/>
                  </a:lnTo>
                  <a:lnTo>
                    <a:pt x="1473454" y="2649588"/>
                  </a:lnTo>
                  <a:lnTo>
                    <a:pt x="1425658" y="2653899"/>
                  </a:lnTo>
                  <a:lnTo>
                    <a:pt x="1377389" y="2656508"/>
                  </a:lnTo>
                  <a:lnTo>
                    <a:pt x="1328679" y="2657385"/>
                  </a:lnTo>
                  <a:lnTo>
                    <a:pt x="1279969" y="2656508"/>
                  </a:lnTo>
                  <a:lnTo>
                    <a:pt x="1231701" y="2653899"/>
                  </a:lnTo>
                  <a:lnTo>
                    <a:pt x="1183905" y="2649588"/>
                  </a:lnTo>
                  <a:lnTo>
                    <a:pt x="1136610" y="2643604"/>
                  </a:lnTo>
                  <a:lnTo>
                    <a:pt x="1089847" y="2635977"/>
                  </a:lnTo>
                  <a:lnTo>
                    <a:pt x="1043646" y="2626738"/>
                  </a:lnTo>
                  <a:lnTo>
                    <a:pt x="998036" y="2615917"/>
                  </a:lnTo>
                  <a:lnTo>
                    <a:pt x="953049" y="2603543"/>
                  </a:lnTo>
                  <a:lnTo>
                    <a:pt x="908713" y="2589647"/>
                  </a:lnTo>
                  <a:lnTo>
                    <a:pt x="865059" y="2574258"/>
                  </a:lnTo>
                  <a:lnTo>
                    <a:pt x="822117" y="2557406"/>
                  </a:lnTo>
                  <a:lnTo>
                    <a:pt x="779917" y="2539123"/>
                  </a:lnTo>
                  <a:lnTo>
                    <a:pt x="738489" y="2519437"/>
                  </a:lnTo>
                  <a:lnTo>
                    <a:pt x="697862" y="2498379"/>
                  </a:lnTo>
                  <a:lnTo>
                    <a:pt x="658068" y="2475978"/>
                  </a:lnTo>
                  <a:lnTo>
                    <a:pt x="619136" y="2452265"/>
                  </a:lnTo>
                  <a:lnTo>
                    <a:pt x="581096" y="2427270"/>
                  </a:lnTo>
                  <a:lnTo>
                    <a:pt x="543977" y="2401023"/>
                  </a:lnTo>
                  <a:lnTo>
                    <a:pt x="507811" y="2373553"/>
                  </a:lnTo>
                  <a:lnTo>
                    <a:pt x="472627" y="2344891"/>
                  </a:lnTo>
                  <a:lnTo>
                    <a:pt x="438455" y="2315067"/>
                  </a:lnTo>
                  <a:lnTo>
                    <a:pt x="405325" y="2284111"/>
                  </a:lnTo>
                  <a:lnTo>
                    <a:pt x="373267" y="2252053"/>
                  </a:lnTo>
                  <a:lnTo>
                    <a:pt x="342311" y="2218922"/>
                  </a:lnTo>
                  <a:lnTo>
                    <a:pt x="312488" y="2184750"/>
                  </a:lnTo>
                  <a:lnTo>
                    <a:pt x="283826" y="2149565"/>
                  </a:lnTo>
                  <a:lnTo>
                    <a:pt x="256357" y="2113399"/>
                  </a:lnTo>
                  <a:lnTo>
                    <a:pt x="230110" y="2076280"/>
                  </a:lnTo>
                  <a:lnTo>
                    <a:pt x="205115" y="2038239"/>
                  </a:lnTo>
                  <a:lnTo>
                    <a:pt x="181403" y="1999307"/>
                  </a:lnTo>
                  <a:lnTo>
                    <a:pt x="159002" y="1959512"/>
                  </a:lnTo>
                  <a:lnTo>
                    <a:pt x="137945" y="1918885"/>
                  </a:lnTo>
                  <a:lnTo>
                    <a:pt x="118259" y="1877457"/>
                  </a:lnTo>
                  <a:lnTo>
                    <a:pt x="99976" y="1835256"/>
                  </a:lnTo>
                  <a:lnTo>
                    <a:pt x="83125" y="1792314"/>
                  </a:lnTo>
                  <a:lnTo>
                    <a:pt x="67736" y="1748660"/>
                  </a:lnTo>
                  <a:lnTo>
                    <a:pt x="53840" y="1704324"/>
                  </a:lnTo>
                  <a:lnTo>
                    <a:pt x="41466" y="1659336"/>
                  </a:lnTo>
                  <a:lnTo>
                    <a:pt x="30645" y="1613726"/>
                  </a:lnTo>
                  <a:lnTo>
                    <a:pt x="21406" y="1567525"/>
                  </a:lnTo>
                  <a:lnTo>
                    <a:pt x="13780" y="1520762"/>
                  </a:lnTo>
                  <a:lnTo>
                    <a:pt x="7796" y="1473467"/>
                  </a:lnTo>
                  <a:lnTo>
                    <a:pt x="3485" y="1425670"/>
                  </a:lnTo>
                  <a:lnTo>
                    <a:pt x="876" y="1377402"/>
                  </a:lnTo>
                  <a:lnTo>
                    <a:pt x="0" y="1328692"/>
                  </a:lnTo>
                  <a:lnTo>
                    <a:pt x="876" y="1279982"/>
                  </a:lnTo>
                  <a:lnTo>
                    <a:pt x="3485" y="1231714"/>
                  </a:lnTo>
                  <a:lnTo>
                    <a:pt x="7796" y="1183917"/>
                  </a:lnTo>
                  <a:lnTo>
                    <a:pt x="13780" y="1136622"/>
                  </a:lnTo>
                  <a:lnTo>
                    <a:pt x="21406" y="1089859"/>
                  </a:lnTo>
                  <a:lnTo>
                    <a:pt x="30645" y="1043658"/>
                  </a:lnTo>
                  <a:lnTo>
                    <a:pt x="41466" y="998048"/>
                  </a:lnTo>
                  <a:lnTo>
                    <a:pt x="53840" y="953060"/>
                  </a:lnTo>
                  <a:lnTo>
                    <a:pt x="67736" y="908724"/>
                  </a:lnTo>
                  <a:lnTo>
                    <a:pt x="83125" y="865070"/>
                  </a:lnTo>
                  <a:lnTo>
                    <a:pt x="99976" y="822128"/>
                  </a:lnTo>
                  <a:lnTo>
                    <a:pt x="118259" y="779927"/>
                  </a:lnTo>
                  <a:lnTo>
                    <a:pt x="137945" y="738499"/>
                  </a:lnTo>
                  <a:lnTo>
                    <a:pt x="159002" y="697872"/>
                  </a:lnTo>
                  <a:lnTo>
                    <a:pt x="181403" y="658077"/>
                  </a:lnTo>
                  <a:lnTo>
                    <a:pt x="205115" y="619145"/>
                  </a:lnTo>
                  <a:lnTo>
                    <a:pt x="230110" y="581104"/>
                  </a:lnTo>
                  <a:lnTo>
                    <a:pt x="256357" y="543985"/>
                  </a:lnTo>
                  <a:lnTo>
                    <a:pt x="283826" y="507819"/>
                  </a:lnTo>
                  <a:lnTo>
                    <a:pt x="312488" y="472634"/>
                  </a:lnTo>
                  <a:lnTo>
                    <a:pt x="342311" y="438462"/>
                  </a:lnTo>
                  <a:lnTo>
                    <a:pt x="373267" y="405331"/>
                  </a:lnTo>
                  <a:lnTo>
                    <a:pt x="405325" y="373273"/>
                  </a:lnTo>
                  <a:lnTo>
                    <a:pt x="438455" y="342317"/>
                  </a:lnTo>
                  <a:lnTo>
                    <a:pt x="472627" y="312493"/>
                  </a:lnTo>
                  <a:lnTo>
                    <a:pt x="507811" y="283831"/>
                  </a:lnTo>
                  <a:lnTo>
                    <a:pt x="543977" y="256361"/>
                  </a:lnTo>
                  <a:lnTo>
                    <a:pt x="581096" y="230114"/>
                  </a:lnTo>
                  <a:lnTo>
                    <a:pt x="619136" y="205119"/>
                  </a:lnTo>
                  <a:lnTo>
                    <a:pt x="658068" y="181406"/>
                  </a:lnTo>
                  <a:lnTo>
                    <a:pt x="697862" y="159005"/>
                  </a:lnTo>
                  <a:lnTo>
                    <a:pt x="738489" y="137947"/>
                  </a:lnTo>
                  <a:lnTo>
                    <a:pt x="779917" y="118261"/>
                  </a:lnTo>
                  <a:lnTo>
                    <a:pt x="822117" y="99978"/>
                  </a:lnTo>
                  <a:lnTo>
                    <a:pt x="865059" y="83126"/>
                  </a:lnTo>
                  <a:lnTo>
                    <a:pt x="908713" y="67738"/>
                  </a:lnTo>
                  <a:lnTo>
                    <a:pt x="953049" y="53841"/>
                  </a:lnTo>
                  <a:lnTo>
                    <a:pt x="998036" y="41467"/>
                  </a:lnTo>
                  <a:lnTo>
                    <a:pt x="1043646" y="30646"/>
                  </a:lnTo>
                  <a:lnTo>
                    <a:pt x="1089847" y="21407"/>
                  </a:lnTo>
                  <a:lnTo>
                    <a:pt x="1136610" y="13780"/>
                  </a:lnTo>
                  <a:lnTo>
                    <a:pt x="1183905" y="7796"/>
                  </a:lnTo>
                  <a:lnTo>
                    <a:pt x="1231701" y="3485"/>
                  </a:lnTo>
                  <a:lnTo>
                    <a:pt x="1279969" y="876"/>
                  </a:lnTo>
                  <a:lnTo>
                    <a:pt x="1328679" y="0"/>
                  </a:lnTo>
                  <a:lnTo>
                    <a:pt x="1377389" y="876"/>
                  </a:lnTo>
                  <a:lnTo>
                    <a:pt x="1425658" y="3485"/>
                  </a:lnTo>
                  <a:lnTo>
                    <a:pt x="1473454" y="7796"/>
                  </a:lnTo>
                  <a:lnTo>
                    <a:pt x="1520749" y="13780"/>
                  </a:lnTo>
                  <a:lnTo>
                    <a:pt x="1567512" y="21407"/>
                  </a:lnTo>
                  <a:lnTo>
                    <a:pt x="1613714" y="30646"/>
                  </a:lnTo>
                  <a:lnTo>
                    <a:pt x="1659324" y="41467"/>
                  </a:lnTo>
                  <a:lnTo>
                    <a:pt x="1704311" y="53841"/>
                  </a:lnTo>
                  <a:lnTo>
                    <a:pt x="1748647" y="67738"/>
                  </a:lnTo>
                  <a:lnTo>
                    <a:pt x="1792302" y="83126"/>
                  </a:lnTo>
                  <a:lnTo>
                    <a:pt x="1835244" y="99978"/>
                  </a:lnTo>
                  <a:lnTo>
                    <a:pt x="1877444" y="118261"/>
                  </a:lnTo>
                  <a:lnTo>
                    <a:pt x="1918873" y="137947"/>
                  </a:lnTo>
                  <a:lnTo>
                    <a:pt x="1959499" y="159005"/>
                  </a:lnTo>
                  <a:lnTo>
                    <a:pt x="1999294" y="181406"/>
                  </a:lnTo>
                  <a:lnTo>
                    <a:pt x="2038227" y="205119"/>
                  </a:lnTo>
                  <a:lnTo>
                    <a:pt x="2076267" y="230114"/>
                  </a:lnTo>
                  <a:lnTo>
                    <a:pt x="2113386" y="256361"/>
                  </a:lnTo>
                  <a:lnTo>
                    <a:pt x="2149553" y="283831"/>
                  </a:lnTo>
                  <a:lnTo>
                    <a:pt x="2184737" y="312493"/>
                  </a:lnTo>
                  <a:lnTo>
                    <a:pt x="2218910" y="342317"/>
                  </a:lnTo>
                  <a:lnTo>
                    <a:pt x="2252040" y="373273"/>
                  </a:lnTo>
                  <a:lnTo>
                    <a:pt x="2284099" y="405331"/>
                  </a:lnTo>
                  <a:lnTo>
                    <a:pt x="2315055" y="438462"/>
                  </a:lnTo>
                  <a:lnTo>
                    <a:pt x="2344879" y="472634"/>
                  </a:lnTo>
                  <a:lnTo>
                    <a:pt x="2373541" y="507819"/>
                  </a:lnTo>
                  <a:lnTo>
                    <a:pt x="2401010" y="543985"/>
                  </a:lnTo>
                  <a:lnTo>
                    <a:pt x="2427258" y="581104"/>
                  </a:lnTo>
                  <a:lnTo>
                    <a:pt x="2452253" y="619145"/>
                  </a:lnTo>
                  <a:lnTo>
                    <a:pt x="2475966" y="658077"/>
                  </a:lnTo>
                  <a:lnTo>
                    <a:pt x="2498366" y="697872"/>
                  </a:lnTo>
                  <a:lnTo>
                    <a:pt x="2519424" y="738499"/>
                  </a:lnTo>
                  <a:lnTo>
                    <a:pt x="2539110" y="779927"/>
                  </a:lnTo>
                  <a:lnTo>
                    <a:pt x="2557394" y="822128"/>
                  </a:lnTo>
                  <a:lnTo>
                    <a:pt x="2574245" y="865070"/>
                  </a:lnTo>
                  <a:lnTo>
                    <a:pt x="2589634" y="908724"/>
                  </a:lnTo>
                  <a:lnTo>
                    <a:pt x="2603530" y="953060"/>
                  </a:lnTo>
                  <a:lnTo>
                    <a:pt x="2615904" y="998048"/>
                  </a:lnTo>
                  <a:lnTo>
                    <a:pt x="2626726" y="1043658"/>
                  </a:lnTo>
                  <a:lnTo>
                    <a:pt x="2635965" y="1089859"/>
                  </a:lnTo>
                  <a:lnTo>
                    <a:pt x="2643591" y="1136622"/>
                  </a:lnTo>
                  <a:lnTo>
                    <a:pt x="2649575" y="1183917"/>
                  </a:lnTo>
                  <a:lnTo>
                    <a:pt x="2653887" y="1231714"/>
                  </a:lnTo>
                  <a:lnTo>
                    <a:pt x="2656496" y="1279982"/>
                  </a:lnTo>
                  <a:lnTo>
                    <a:pt x="2657372" y="132869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" name="object 15"/>
            <p:cNvSpPr/>
            <p:nvPr/>
          </p:nvSpPr>
          <p:spPr>
            <a:xfrm>
              <a:off x="13734380" y="5208043"/>
              <a:ext cx="2657475" cy="2657475"/>
            </a:xfrm>
            <a:custGeom>
              <a:avLst/>
              <a:gdLst/>
              <a:ahLst/>
              <a:cxnLst/>
              <a:rect l="l" t="t" r="r" b="b"/>
              <a:pathLst>
                <a:path w="2657475" h="2657475">
                  <a:moveTo>
                    <a:pt x="2657372" y="1328692"/>
                  </a:moveTo>
                  <a:lnTo>
                    <a:pt x="2656496" y="1377402"/>
                  </a:lnTo>
                  <a:lnTo>
                    <a:pt x="2653887" y="1425670"/>
                  </a:lnTo>
                  <a:lnTo>
                    <a:pt x="2649575" y="1473467"/>
                  </a:lnTo>
                  <a:lnTo>
                    <a:pt x="2643591" y="1520762"/>
                  </a:lnTo>
                  <a:lnTo>
                    <a:pt x="2635965" y="1567525"/>
                  </a:lnTo>
                  <a:lnTo>
                    <a:pt x="2626726" y="1613726"/>
                  </a:lnTo>
                  <a:lnTo>
                    <a:pt x="2615904" y="1659336"/>
                  </a:lnTo>
                  <a:lnTo>
                    <a:pt x="2603530" y="1704324"/>
                  </a:lnTo>
                  <a:lnTo>
                    <a:pt x="2589634" y="1748660"/>
                  </a:lnTo>
                  <a:lnTo>
                    <a:pt x="2574245" y="1792314"/>
                  </a:lnTo>
                  <a:lnTo>
                    <a:pt x="2557394" y="1835256"/>
                  </a:lnTo>
                  <a:lnTo>
                    <a:pt x="2539110" y="1877457"/>
                  </a:lnTo>
                  <a:lnTo>
                    <a:pt x="2519424" y="1918885"/>
                  </a:lnTo>
                  <a:lnTo>
                    <a:pt x="2498366" y="1959512"/>
                  </a:lnTo>
                  <a:lnTo>
                    <a:pt x="2475966" y="1999307"/>
                  </a:lnTo>
                  <a:lnTo>
                    <a:pt x="2452253" y="2038239"/>
                  </a:lnTo>
                  <a:lnTo>
                    <a:pt x="2427258" y="2076280"/>
                  </a:lnTo>
                  <a:lnTo>
                    <a:pt x="2401010" y="2113399"/>
                  </a:lnTo>
                  <a:lnTo>
                    <a:pt x="2373541" y="2149565"/>
                  </a:lnTo>
                  <a:lnTo>
                    <a:pt x="2344879" y="2184750"/>
                  </a:lnTo>
                  <a:lnTo>
                    <a:pt x="2315055" y="2218922"/>
                  </a:lnTo>
                  <a:lnTo>
                    <a:pt x="2284099" y="2252053"/>
                  </a:lnTo>
                  <a:lnTo>
                    <a:pt x="2252040" y="2284111"/>
                  </a:lnTo>
                  <a:lnTo>
                    <a:pt x="2218910" y="2315067"/>
                  </a:lnTo>
                  <a:lnTo>
                    <a:pt x="2184737" y="2344891"/>
                  </a:lnTo>
                  <a:lnTo>
                    <a:pt x="2149553" y="2373553"/>
                  </a:lnTo>
                  <a:lnTo>
                    <a:pt x="2113386" y="2401023"/>
                  </a:lnTo>
                  <a:lnTo>
                    <a:pt x="2076267" y="2427270"/>
                  </a:lnTo>
                  <a:lnTo>
                    <a:pt x="2038227" y="2452265"/>
                  </a:lnTo>
                  <a:lnTo>
                    <a:pt x="1999294" y="2475978"/>
                  </a:lnTo>
                  <a:lnTo>
                    <a:pt x="1959499" y="2498379"/>
                  </a:lnTo>
                  <a:lnTo>
                    <a:pt x="1918873" y="2519437"/>
                  </a:lnTo>
                  <a:lnTo>
                    <a:pt x="1877444" y="2539123"/>
                  </a:lnTo>
                  <a:lnTo>
                    <a:pt x="1835244" y="2557406"/>
                  </a:lnTo>
                  <a:lnTo>
                    <a:pt x="1792302" y="2574258"/>
                  </a:lnTo>
                  <a:lnTo>
                    <a:pt x="1748647" y="2589647"/>
                  </a:lnTo>
                  <a:lnTo>
                    <a:pt x="1704311" y="2603543"/>
                  </a:lnTo>
                  <a:lnTo>
                    <a:pt x="1659324" y="2615917"/>
                  </a:lnTo>
                  <a:lnTo>
                    <a:pt x="1613714" y="2626738"/>
                  </a:lnTo>
                  <a:lnTo>
                    <a:pt x="1567512" y="2635977"/>
                  </a:lnTo>
                  <a:lnTo>
                    <a:pt x="1520749" y="2643604"/>
                  </a:lnTo>
                  <a:lnTo>
                    <a:pt x="1473454" y="2649588"/>
                  </a:lnTo>
                  <a:lnTo>
                    <a:pt x="1425658" y="2653899"/>
                  </a:lnTo>
                  <a:lnTo>
                    <a:pt x="1377389" y="2656508"/>
                  </a:lnTo>
                  <a:lnTo>
                    <a:pt x="1328679" y="2657385"/>
                  </a:lnTo>
                  <a:lnTo>
                    <a:pt x="1279969" y="2656508"/>
                  </a:lnTo>
                  <a:lnTo>
                    <a:pt x="1231701" y="2653899"/>
                  </a:lnTo>
                  <a:lnTo>
                    <a:pt x="1183905" y="2649588"/>
                  </a:lnTo>
                  <a:lnTo>
                    <a:pt x="1136610" y="2643604"/>
                  </a:lnTo>
                  <a:lnTo>
                    <a:pt x="1089847" y="2635977"/>
                  </a:lnTo>
                  <a:lnTo>
                    <a:pt x="1043646" y="2626738"/>
                  </a:lnTo>
                  <a:lnTo>
                    <a:pt x="998036" y="2615917"/>
                  </a:lnTo>
                  <a:lnTo>
                    <a:pt x="953049" y="2603543"/>
                  </a:lnTo>
                  <a:lnTo>
                    <a:pt x="908713" y="2589647"/>
                  </a:lnTo>
                  <a:lnTo>
                    <a:pt x="865059" y="2574258"/>
                  </a:lnTo>
                  <a:lnTo>
                    <a:pt x="822117" y="2557406"/>
                  </a:lnTo>
                  <a:lnTo>
                    <a:pt x="779917" y="2539123"/>
                  </a:lnTo>
                  <a:lnTo>
                    <a:pt x="738489" y="2519437"/>
                  </a:lnTo>
                  <a:lnTo>
                    <a:pt x="697862" y="2498379"/>
                  </a:lnTo>
                  <a:lnTo>
                    <a:pt x="658068" y="2475978"/>
                  </a:lnTo>
                  <a:lnTo>
                    <a:pt x="619136" y="2452265"/>
                  </a:lnTo>
                  <a:lnTo>
                    <a:pt x="581096" y="2427270"/>
                  </a:lnTo>
                  <a:lnTo>
                    <a:pt x="543977" y="2401023"/>
                  </a:lnTo>
                  <a:lnTo>
                    <a:pt x="507811" y="2373553"/>
                  </a:lnTo>
                  <a:lnTo>
                    <a:pt x="472627" y="2344891"/>
                  </a:lnTo>
                  <a:lnTo>
                    <a:pt x="438455" y="2315067"/>
                  </a:lnTo>
                  <a:lnTo>
                    <a:pt x="405325" y="2284111"/>
                  </a:lnTo>
                  <a:lnTo>
                    <a:pt x="373267" y="2252053"/>
                  </a:lnTo>
                  <a:lnTo>
                    <a:pt x="342311" y="2218922"/>
                  </a:lnTo>
                  <a:lnTo>
                    <a:pt x="312488" y="2184750"/>
                  </a:lnTo>
                  <a:lnTo>
                    <a:pt x="283826" y="2149565"/>
                  </a:lnTo>
                  <a:lnTo>
                    <a:pt x="256357" y="2113399"/>
                  </a:lnTo>
                  <a:lnTo>
                    <a:pt x="230110" y="2076280"/>
                  </a:lnTo>
                  <a:lnTo>
                    <a:pt x="205115" y="2038239"/>
                  </a:lnTo>
                  <a:lnTo>
                    <a:pt x="181403" y="1999307"/>
                  </a:lnTo>
                  <a:lnTo>
                    <a:pt x="159002" y="1959512"/>
                  </a:lnTo>
                  <a:lnTo>
                    <a:pt x="137945" y="1918885"/>
                  </a:lnTo>
                  <a:lnTo>
                    <a:pt x="118259" y="1877457"/>
                  </a:lnTo>
                  <a:lnTo>
                    <a:pt x="99976" y="1835256"/>
                  </a:lnTo>
                  <a:lnTo>
                    <a:pt x="83125" y="1792314"/>
                  </a:lnTo>
                  <a:lnTo>
                    <a:pt x="67736" y="1748660"/>
                  </a:lnTo>
                  <a:lnTo>
                    <a:pt x="53840" y="1704324"/>
                  </a:lnTo>
                  <a:lnTo>
                    <a:pt x="41466" y="1659336"/>
                  </a:lnTo>
                  <a:lnTo>
                    <a:pt x="30645" y="1613726"/>
                  </a:lnTo>
                  <a:lnTo>
                    <a:pt x="21406" y="1567525"/>
                  </a:lnTo>
                  <a:lnTo>
                    <a:pt x="13780" y="1520762"/>
                  </a:lnTo>
                  <a:lnTo>
                    <a:pt x="7796" y="1473467"/>
                  </a:lnTo>
                  <a:lnTo>
                    <a:pt x="3485" y="1425670"/>
                  </a:lnTo>
                  <a:lnTo>
                    <a:pt x="876" y="1377402"/>
                  </a:lnTo>
                  <a:lnTo>
                    <a:pt x="0" y="1328692"/>
                  </a:lnTo>
                  <a:lnTo>
                    <a:pt x="876" y="1279982"/>
                  </a:lnTo>
                  <a:lnTo>
                    <a:pt x="3485" y="1231714"/>
                  </a:lnTo>
                  <a:lnTo>
                    <a:pt x="7796" y="1183917"/>
                  </a:lnTo>
                  <a:lnTo>
                    <a:pt x="13780" y="1136622"/>
                  </a:lnTo>
                  <a:lnTo>
                    <a:pt x="21406" y="1089859"/>
                  </a:lnTo>
                  <a:lnTo>
                    <a:pt x="30645" y="1043658"/>
                  </a:lnTo>
                  <a:lnTo>
                    <a:pt x="41466" y="998048"/>
                  </a:lnTo>
                  <a:lnTo>
                    <a:pt x="53840" y="953060"/>
                  </a:lnTo>
                  <a:lnTo>
                    <a:pt x="67736" y="908724"/>
                  </a:lnTo>
                  <a:lnTo>
                    <a:pt x="83125" y="865070"/>
                  </a:lnTo>
                  <a:lnTo>
                    <a:pt x="99976" y="822128"/>
                  </a:lnTo>
                  <a:lnTo>
                    <a:pt x="118259" y="779927"/>
                  </a:lnTo>
                  <a:lnTo>
                    <a:pt x="137945" y="738499"/>
                  </a:lnTo>
                  <a:lnTo>
                    <a:pt x="159002" y="697872"/>
                  </a:lnTo>
                  <a:lnTo>
                    <a:pt x="181403" y="658077"/>
                  </a:lnTo>
                  <a:lnTo>
                    <a:pt x="205115" y="619145"/>
                  </a:lnTo>
                  <a:lnTo>
                    <a:pt x="230110" y="581104"/>
                  </a:lnTo>
                  <a:lnTo>
                    <a:pt x="256357" y="543985"/>
                  </a:lnTo>
                  <a:lnTo>
                    <a:pt x="283826" y="507819"/>
                  </a:lnTo>
                  <a:lnTo>
                    <a:pt x="312488" y="472634"/>
                  </a:lnTo>
                  <a:lnTo>
                    <a:pt x="342311" y="438462"/>
                  </a:lnTo>
                  <a:lnTo>
                    <a:pt x="373267" y="405331"/>
                  </a:lnTo>
                  <a:lnTo>
                    <a:pt x="405325" y="373273"/>
                  </a:lnTo>
                  <a:lnTo>
                    <a:pt x="438455" y="342317"/>
                  </a:lnTo>
                  <a:lnTo>
                    <a:pt x="472627" y="312493"/>
                  </a:lnTo>
                  <a:lnTo>
                    <a:pt x="507811" y="283831"/>
                  </a:lnTo>
                  <a:lnTo>
                    <a:pt x="543977" y="256361"/>
                  </a:lnTo>
                  <a:lnTo>
                    <a:pt x="581096" y="230114"/>
                  </a:lnTo>
                  <a:lnTo>
                    <a:pt x="619136" y="205119"/>
                  </a:lnTo>
                  <a:lnTo>
                    <a:pt x="658068" y="181406"/>
                  </a:lnTo>
                  <a:lnTo>
                    <a:pt x="697862" y="159005"/>
                  </a:lnTo>
                  <a:lnTo>
                    <a:pt x="738489" y="137947"/>
                  </a:lnTo>
                  <a:lnTo>
                    <a:pt x="779917" y="118261"/>
                  </a:lnTo>
                  <a:lnTo>
                    <a:pt x="822117" y="99978"/>
                  </a:lnTo>
                  <a:lnTo>
                    <a:pt x="865059" y="83126"/>
                  </a:lnTo>
                  <a:lnTo>
                    <a:pt x="908713" y="67738"/>
                  </a:lnTo>
                  <a:lnTo>
                    <a:pt x="953049" y="53841"/>
                  </a:lnTo>
                  <a:lnTo>
                    <a:pt x="998036" y="41467"/>
                  </a:lnTo>
                  <a:lnTo>
                    <a:pt x="1043646" y="30646"/>
                  </a:lnTo>
                  <a:lnTo>
                    <a:pt x="1089847" y="21407"/>
                  </a:lnTo>
                  <a:lnTo>
                    <a:pt x="1136610" y="13780"/>
                  </a:lnTo>
                  <a:lnTo>
                    <a:pt x="1183905" y="7796"/>
                  </a:lnTo>
                  <a:lnTo>
                    <a:pt x="1231701" y="3485"/>
                  </a:lnTo>
                  <a:lnTo>
                    <a:pt x="1279969" y="876"/>
                  </a:lnTo>
                  <a:lnTo>
                    <a:pt x="1328679" y="0"/>
                  </a:lnTo>
                  <a:lnTo>
                    <a:pt x="1377389" y="876"/>
                  </a:lnTo>
                  <a:lnTo>
                    <a:pt x="1425658" y="3485"/>
                  </a:lnTo>
                  <a:lnTo>
                    <a:pt x="1473454" y="7796"/>
                  </a:lnTo>
                  <a:lnTo>
                    <a:pt x="1520749" y="13780"/>
                  </a:lnTo>
                  <a:lnTo>
                    <a:pt x="1567512" y="21407"/>
                  </a:lnTo>
                  <a:lnTo>
                    <a:pt x="1613714" y="30646"/>
                  </a:lnTo>
                  <a:lnTo>
                    <a:pt x="1659324" y="41467"/>
                  </a:lnTo>
                  <a:lnTo>
                    <a:pt x="1704311" y="53841"/>
                  </a:lnTo>
                  <a:lnTo>
                    <a:pt x="1748647" y="67738"/>
                  </a:lnTo>
                  <a:lnTo>
                    <a:pt x="1792302" y="83126"/>
                  </a:lnTo>
                  <a:lnTo>
                    <a:pt x="1835244" y="99978"/>
                  </a:lnTo>
                  <a:lnTo>
                    <a:pt x="1877444" y="118261"/>
                  </a:lnTo>
                  <a:lnTo>
                    <a:pt x="1918873" y="137947"/>
                  </a:lnTo>
                  <a:lnTo>
                    <a:pt x="1959499" y="159005"/>
                  </a:lnTo>
                  <a:lnTo>
                    <a:pt x="1999294" y="181406"/>
                  </a:lnTo>
                  <a:lnTo>
                    <a:pt x="2038227" y="205119"/>
                  </a:lnTo>
                  <a:lnTo>
                    <a:pt x="2076267" y="230114"/>
                  </a:lnTo>
                  <a:lnTo>
                    <a:pt x="2113386" y="256361"/>
                  </a:lnTo>
                  <a:lnTo>
                    <a:pt x="2149553" y="283831"/>
                  </a:lnTo>
                  <a:lnTo>
                    <a:pt x="2184737" y="312493"/>
                  </a:lnTo>
                  <a:lnTo>
                    <a:pt x="2218910" y="342317"/>
                  </a:lnTo>
                  <a:lnTo>
                    <a:pt x="2252040" y="373273"/>
                  </a:lnTo>
                  <a:lnTo>
                    <a:pt x="2284099" y="405331"/>
                  </a:lnTo>
                  <a:lnTo>
                    <a:pt x="2315055" y="438462"/>
                  </a:lnTo>
                  <a:lnTo>
                    <a:pt x="2344879" y="472634"/>
                  </a:lnTo>
                  <a:lnTo>
                    <a:pt x="2373541" y="507819"/>
                  </a:lnTo>
                  <a:lnTo>
                    <a:pt x="2401010" y="543985"/>
                  </a:lnTo>
                  <a:lnTo>
                    <a:pt x="2427258" y="581104"/>
                  </a:lnTo>
                  <a:lnTo>
                    <a:pt x="2452253" y="619145"/>
                  </a:lnTo>
                  <a:lnTo>
                    <a:pt x="2475966" y="658077"/>
                  </a:lnTo>
                  <a:lnTo>
                    <a:pt x="2498366" y="697872"/>
                  </a:lnTo>
                  <a:lnTo>
                    <a:pt x="2519424" y="738499"/>
                  </a:lnTo>
                  <a:lnTo>
                    <a:pt x="2539110" y="779927"/>
                  </a:lnTo>
                  <a:lnTo>
                    <a:pt x="2557394" y="822128"/>
                  </a:lnTo>
                  <a:lnTo>
                    <a:pt x="2574245" y="865070"/>
                  </a:lnTo>
                  <a:lnTo>
                    <a:pt x="2589634" y="908724"/>
                  </a:lnTo>
                  <a:lnTo>
                    <a:pt x="2603530" y="953060"/>
                  </a:lnTo>
                  <a:lnTo>
                    <a:pt x="2615904" y="998048"/>
                  </a:lnTo>
                  <a:lnTo>
                    <a:pt x="2626726" y="1043658"/>
                  </a:lnTo>
                  <a:lnTo>
                    <a:pt x="2635965" y="1089859"/>
                  </a:lnTo>
                  <a:lnTo>
                    <a:pt x="2643591" y="1136622"/>
                  </a:lnTo>
                  <a:lnTo>
                    <a:pt x="2649575" y="1183917"/>
                  </a:lnTo>
                  <a:lnTo>
                    <a:pt x="2653887" y="1231714"/>
                  </a:lnTo>
                  <a:lnTo>
                    <a:pt x="2656496" y="1279982"/>
                  </a:lnTo>
                  <a:lnTo>
                    <a:pt x="2657372" y="1328692"/>
                  </a:ln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" name="object 16"/>
            <p:cNvSpPr/>
            <p:nvPr/>
          </p:nvSpPr>
          <p:spPr>
            <a:xfrm>
              <a:off x="0" y="6242160"/>
              <a:ext cx="20104100" cy="3298715"/>
            </a:xfrm>
            <a:custGeom>
              <a:avLst/>
              <a:gdLst/>
              <a:ahLst/>
              <a:cxnLst/>
              <a:rect l="l" t="t" r="r" b="b"/>
              <a:pathLst>
                <a:path w="13584555" h="1640204">
                  <a:moveTo>
                    <a:pt x="13584465" y="0"/>
                  </a:moveTo>
                  <a:lnTo>
                    <a:pt x="0" y="0"/>
                  </a:lnTo>
                  <a:lnTo>
                    <a:pt x="0" y="1639652"/>
                  </a:lnTo>
                  <a:lnTo>
                    <a:pt x="13584465" y="1639652"/>
                  </a:lnTo>
                  <a:lnTo>
                    <a:pt x="135844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sp>
        <p:nvSpPr>
          <p:cNvPr id="10" name="object 17"/>
          <p:cNvSpPr txBox="1"/>
          <p:nvPr/>
        </p:nvSpPr>
        <p:spPr>
          <a:xfrm>
            <a:off x="4108450" y="8709878"/>
            <a:ext cx="1228340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Система контроля и планирования работ в сфере дорожной инфраструктуры Московской области 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026" name="Picture 2" descr="C:\Users\olgal\AppData\Local\Microsoft\Windows\Temporary Internet Files\Content.Outlook\HRUA8XU8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730875"/>
            <a:ext cx="1428750" cy="108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/>
          <p:cNvSpPr>
            <a:spLocks noChangeAspect="1" noChangeArrowheads="1" noTextEdit="1"/>
          </p:cNvSpPr>
          <p:nvPr/>
        </p:nvSpPr>
        <p:spPr bwMode="auto">
          <a:xfrm>
            <a:off x="14465300" y="5734050"/>
            <a:ext cx="15303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14462125" y="5730875"/>
            <a:ext cx="1208088" cy="1050925"/>
          </a:xfrm>
          <a:custGeom>
            <a:avLst/>
            <a:gdLst>
              <a:gd name="T0" fmla="*/ 313 w 334"/>
              <a:gd name="T1" fmla="*/ 271 h 290"/>
              <a:gd name="T2" fmla="*/ 149 w 334"/>
              <a:gd name="T3" fmla="*/ 271 h 290"/>
              <a:gd name="T4" fmla="*/ 149 w 334"/>
              <a:gd name="T5" fmla="*/ 233 h 290"/>
              <a:gd name="T6" fmla="*/ 129 w 334"/>
              <a:gd name="T7" fmla="*/ 246 h 290"/>
              <a:gd name="T8" fmla="*/ 129 w 334"/>
              <a:gd name="T9" fmla="*/ 271 h 290"/>
              <a:gd name="T10" fmla="*/ 21 w 334"/>
              <a:gd name="T11" fmla="*/ 271 h 290"/>
              <a:gd name="T12" fmla="*/ 21 w 334"/>
              <a:gd name="T13" fmla="*/ 157 h 290"/>
              <a:gd name="T14" fmla="*/ 129 w 334"/>
              <a:gd name="T15" fmla="*/ 157 h 290"/>
              <a:gd name="T16" fmla="*/ 130 w 334"/>
              <a:gd name="T17" fmla="*/ 187 h 290"/>
              <a:gd name="T18" fmla="*/ 149 w 334"/>
              <a:gd name="T19" fmla="*/ 187 h 290"/>
              <a:gd name="T20" fmla="*/ 149 w 334"/>
              <a:gd name="T21" fmla="*/ 104 h 290"/>
              <a:gd name="T22" fmla="*/ 130 w 334"/>
              <a:gd name="T23" fmla="*/ 104 h 290"/>
              <a:gd name="T24" fmla="*/ 129 w 334"/>
              <a:gd name="T25" fmla="*/ 134 h 290"/>
              <a:gd name="T26" fmla="*/ 21 w 334"/>
              <a:gd name="T27" fmla="*/ 134 h 290"/>
              <a:gd name="T28" fmla="*/ 21 w 334"/>
              <a:gd name="T29" fmla="*/ 22 h 290"/>
              <a:gd name="T30" fmla="*/ 130 w 334"/>
              <a:gd name="T31" fmla="*/ 22 h 290"/>
              <a:gd name="T32" fmla="*/ 130 w 334"/>
              <a:gd name="T33" fmla="*/ 61 h 290"/>
              <a:gd name="T34" fmla="*/ 149 w 334"/>
              <a:gd name="T35" fmla="*/ 61 h 290"/>
              <a:gd name="T36" fmla="*/ 149 w 334"/>
              <a:gd name="T37" fmla="*/ 21 h 290"/>
              <a:gd name="T38" fmla="*/ 215 w 334"/>
              <a:gd name="T39" fmla="*/ 21 h 290"/>
              <a:gd name="T40" fmla="*/ 229 w 334"/>
              <a:gd name="T41" fmla="*/ 12 h 290"/>
              <a:gd name="T42" fmla="*/ 215 w 334"/>
              <a:gd name="T43" fmla="*/ 1 h 290"/>
              <a:gd name="T44" fmla="*/ 15 w 334"/>
              <a:gd name="T45" fmla="*/ 1 h 290"/>
              <a:gd name="T46" fmla="*/ 0 w 334"/>
              <a:gd name="T47" fmla="*/ 16 h 290"/>
              <a:gd name="T48" fmla="*/ 1 w 334"/>
              <a:gd name="T49" fmla="*/ 277 h 290"/>
              <a:gd name="T50" fmla="*/ 1 w 334"/>
              <a:gd name="T51" fmla="*/ 290 h 290"/>
              <a:gd name="T52" fmla="*/ 334 w 334"/>
              <a:gd name="T53" fmla="*/ 290 h 290"/>
              <a:gd name="T54" fmla="*/ 334 w 334"/>
              <a:gd name="T55" fmla="*/ 224 h 290"/>
              <a:gd name="T56" fmla="*/ 313 w 334"/>
              <a:gd name="T57" fmla="*/ 27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34" h="290">
                <a:moveTo>
                  <a:pt x="313" y="271"/>
                </a:moveTo>
                <a:cubicBezTo>
                  <a:pt x="258" y="271"/>
                  <a:pt x="204" y="271"/>
                  <a:pt x="149" y="271"/>
                </a:cubicBezTo>
                <a:cubicBezTo>
                  <a:pt x="149" y="257"/>
                  <a:pt x="149" y="245"/>
                  <a:pt x="149" y="233"/>
                </a:cubicBezTo>
                <a:cubicBezTo>
                  <a:pt x="130" y="229"/>
                  <a:pt x="129" y="230"/>
                  <a:pt x="129" y="246"/>
                </a:cubicBezTo>
                <a:cubicBezTo>
                  <a:pt x="129" y="254"/>
                  <a:pt x="129" y="263"/>
                  <a:pt x="129" y="271"/>
                </a:cubicBezTo>
                <a:cubicBezTo>
                  <a:pt x="92" y="271"/>
                  <a:pt x="57" y="271"/>
                  <a:pt x="21" y="271"/>
                </a:cubicBezTo>
                <a:cubicBezTo>
                  <a:pt x="21" y="232"/>
                  <a:pt x="21" y="195"/>
                  <a:pt x="21" y="157"/>
                </a:cubicBezTo>
                <a:cubicBezTo>
                  <a:pt x="58" y="157"/>
                  <a:pt x="93" y="157"/>
                  <a:pt x="129" y="157"/>
                </a:cubicBezTo>
                <a:cubicBezTo>
                  <a:pt x="129" y="168"/>
                  <a:pt x="130" y="177"/>
                  <a:pt x="130" y="187"/>
                </a:cubicBezTo>
                <a:cubicBezTo>
                  <a:pt x="137" y="187"/>
                  <a:pt x="143" y="187"/>
                  <a:pt x="149" y="187"/>
                </a:cubicBezTo>
                <a:cubicBezTo>
                  <a:pt x="149" y="159"/>
                  <a:pt x="149" y="131"/>
                  <a:pt x="149" y="104"/>
                </a:cubicBezTo>
                <a:cubicBezTo>
                  <a:pt x="142" y="104"/>
                  <a:pt x="137" y="104"/>
                  <a:pt x="130" y="104"/>
                </a:cubicBezTo>
                <a:cubicBezTo>
                  <a:pt x="130" y="115"/>
                  <a:pt x="129" y="124"/>
                  <a:pt x="129" y="134"/>
                </a:cubicBezTo>
                <a:cubicBezTo>
                  <a:pt x="92" y="134"/>
                  <a:pt x="57" y="134"/>
                  <a:pt x="21" y="134"/>
                </a:cubicBezTo>
                <a:cubicBezTo>
                  <a:pt x="21" y="96"/>
                  <a:pt x="21" y="60"/>
                  <a:pt x="21" y="22"/>
                </a:cubicBezTo>
                <a:cubicBezTo>
                  <a:pt x="57" y="22"/>
                  <a:pt x="93" y="22"/>
                  <a:pt x="130" y="22"/>
                </a:cubicBezTo>
                <a:cubicBezTo>
                  <a:pt x="130" y="35"/>
                  <a:pt x="130" y="48"/>
                  <a:pt x="130" y="61"/>
                </a:cubicBezTo>
                <a:cubicBezTo>
                  <a:pt x="137" y="61"/>
                  <a:pt x="142" y="61"/>
                  <a:pt x="149" y="61"/>
                </a:cubicBezTo>
                <a:cubicBezTo>
                  <a:pt x="149" y="48"/>
                  <a:pt x="149" y="35"/>
                  <a:pt x="149" y="21"/>
                </a:cubicBezTo>
                <a:cubicBezTo>
                  <a:pt x="173" y="21"/>
                  <a:pt x="194" y="21"/>
                  <a:pt x="215" y="21"/>
                </a:cubicBezTo>
                <a:cubicBezTo>
                  <a:pt x="222" y="21"/>
                  <a:pt x="229" y="22"/>
                  <a:pt x="229" y="12"/>
                </a:cubicBezTo>
                <a:cubicBezTo>
                  <a:pt x="229" y="0"/>
                  <a:pt x="222" y="1"/>
                  <a:pt x="215" y="1"/>
                </a:cubicBezTo>
                <a:cubicBezTo>
                  <a:pt x="148" y="1"/>
                  <a:pt x="82" y="2"/>
                  <a:pt x="15" y="1"/>
                </a:cubicBezTo>
                <a:cubicBezTo>
                  <a:pt x="2" y="1"/>
                  <a:pt x="0" y="5"/>
                  <a:pt x="0" y="16"/>
                </a:cubicBezTo>
                <a:cubicBezTo>
                  <a:pt x="1" y="103"/>
                  <a:pt x="1" y="190"/>
                  <a:pt x="1" y="277"/>
                </a:cubicBezTo>
                <a:cubicBezTo>
                  <a:pt x="1" y="281"/>
                  <a:pt x="1" y="285"/>
                  <a:pt x="1" y="290"/>
                </a:cubicBezTo>
                <a:cubicBezTo>
                  <a:pt x="113" y="290"/>
                  <a:pt x="223" y="290"/>
                  <a:pt x="334" y="290"/>
                </a:cubicBezTo>
                <a:cubicBezTo>
                  <a:pt x="334" y="267"/>
                  <a:pt x="334" y="245"/>
                  <a:pt x="334" y="224"/>
                </a:cubicBezTo>
                <a:cubicBezTo>
                  <a:pt x="309" y="232"/>
                  <a:pt x="315" y="253"/>
                  <a:pt x="313" y="27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Freeform 7"/>
          <p:cNvSpPr>
            <a:spLocks noEditPoints="1"/>
          </p:cNvSpPr>
          <p:nvPr/>
        </p:nvSpPr>
        <p:spPr bwMode="auto">
          <a:xfrm>
            <a:off x="15257463" y="5868988"/>
            <a:ext cx="738188" cy="742950"/>
          </a:xfrm>
          <a:custGeom>
            <a:avLst/>
            <a:gdLst>
              <a:gd name="T0" fmla="*/ 143 w 204"/>
              <a:gd name="T1" fmla="*/ 0 h 205"/>
              <a:gd name="T2" fmla="*/ 37 w 204"/>
              <a:gd name="T3" fmla="*/ 108 h 205"/>
              <a:gd name="T4" fmla="*/ 26 w 204"/>
              <a:gd name="T5" fmla="*/ 125 h 205"/>
              <a:gd name="T6" fmla="*/ 1 w 204"/>
              <a:gd name="T7" fmla="*/ 190 h 205"/>
              <a:gd name="T8" fmla="*/ 3 w 204"/>
              <a:gd name="T9" fmla="*/ 203 h 205"/>
              <a:gd name="T10" fmla="*/ 16 w 204"/>
              <a:gd name="T11" fmla="*/ 204 h 205"/>
              <a:gd name="T12" fmla="*/ 64 w 204"/>
              <a:gd name="T13" fmla="*/ 188 h 205"/>
              <a:gd name="T14" fmla="*/ 98 w 204"/>
              <a:gd name="T15" fmla="*/ 170 h 205"/>
              <a:gd name="T16" fmla="*/ 154 w 204"/>
              <a:gd name="T17" fmla="*/ 114 h 205"/>
              <a:gd name="T18" fmla="*/ 204 w 204"/>
              <a:gd name="T19" fmla="*/ 63 h 205"/>
              <a:gd name="T20" fmla="*/ 143 w 204"/>
              <a:gd name="T21" fmla="*/ 0 h 205"/>
              <a:gd name="T22" fmla="*/ 45 w 204"/>
              <a:gd name="T23" fmla="*/ 173 h 205"/>
              <a:gd name="T24" fmla="*/ 33 w 204"/>
              <a:gd name="T25" fmla="*/ 162 h 205"/>
              <a:gd name="T26" fmla="*/ 44 w 204"/>
              <a:gd name="T27" fmla="*/ 133 h 205"/>
              <a:gd name="T28" fmla="*/ 73 w 204"/>
              <a:gd name="T29" fmla="*/ 164 h 205"/>
              <a:gd name="T30" fmla="*/ 45 w 204"/>
              <a:gd name="T31" fmla="*/ 173 h 205"/>
              <a:gd name="T32" fmla="*/ 89 w 204"/>
              <a:gd name="T33" fmla="*/ 151 h 205"/>
              <a:gd name="T34" fmla="*/ 56 w 204"/>
              <a:gd name="T35" fmla="*/ 119 h 205"/>
              <a:gd name="T36" fmla="*/ 147 w 204"/>
              <a:gd name="T37" fmla="*/ 28 h 205"/>
              <a:gd name="T38" fmla="*/ 173 w 204"/>
              <a:gd name="T39" fmla="*/ 58 h 205"/>
              <a:gd name="T40" fmla="*/ 170 w 204"/>
              <a:gd name="T41" fmla="*/ 69 h 205"/>
              <a:gd name="T42" fmla="*/ 89 w 204"/>
              <a:gd name="T43" fmla="*/ 151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4" h="205">
                <a:moveTo>
                  <a:pt x="143" y="0"/>
                </a:moveTo>
                <a:cubicBezTo>
                  <a:pt x="107" y="37"/>
                  <a:pt x="72" y="72"/>
                  <a:pt x="37" y="108"/>
                </a:cubicBezTo>
                <a:cubicBezTo>
                  <a:pt x="33" y="113"/>
                  <a:pt x="28" y="119"/>
                  <a:pt x="26" y="125"/>
                </a:cubicBezTo>
                <a:cubicBezTo>
                  <a:pt x="17" y="146"/>
                  <a:pt x="9" y="168"/>
                  <a:pt x="1" y="190"/>
                </a:cubicBezTo>
                <a:cubicBezTo>
                  <a:pt x="0" y="193"/>
                  <a:pt x="1" y="200"/>
                  <a:pt x="3" y="203"/>
                </a:cubicBezTo>
                <a:cubicBezTo>
                  <a:pt x="6" y="205"/>
                  <a:pt x="12" y="205"/>
                  <a:pt x="16" y="204"/>
                </a:cubicBezTo>
                <a:cubicBezTo>
                  <a:pt x="32" y="199"/>
                  <a:pt x="49" y="194"/>
                  <a:pt x="64" y="188"/>
                </a:cubicBezTo>
                <a:cubicBezTo>
                  <a:pt x="76" y="183"/>
                  <a:pt x="88" y="178"/>
                  <a:pt x="98" y="170"/>
                </a:cubicBezTo>
                <a:cubicBezTo>
                  <a:pt x="117" y="152"/>
                  <a:pt x="135" y="133"/>
                  <a:pt x="154" y="114"/>
                </a:cubicBezTo>
                <a:cubicBezTo>
                  <a:pt x="171" y="97"/>
                  <a:pt x="188" y="80"/>
                  <a:pt x="204" y="63"/>
                </a:cubicBezTo>
                <a:cubicBezTo>
                  <a:pt x="184" y="42"/>
                  <a:pt x="164" y="22"/>
                  <a:pt x="143" y="0"/>
                </a:cubicBezTo>
                <a:close/>
                <a:moveTo>
                  <a:pt x="45" y="173"/>
                </a:moveTo>
                <a:cubicBezTo>
                  <a:pt x="36" y="175"/>
                  <a:pt x="31" y="171"/>
                  <a:pt x="33" y="162"/>
                </a:cubicBezTo>
                <a:cubicBezTo>
                  <a:pt x="36" y="153"/>
                  <a:pt x="40" y="144"/>
                  <a:pt x="44" y="133"/>
                </a:cubicBezTo>
                <a:cubicBezTo>
                  <a:pt x="54" y="144"/>
                  <a:pt x="63" y="153"/>
                  <a:pt x="73" y="164"/>
                </a:cubicBezTo>
                <a:cubicBezTo>
                  <a:pt x="63" y="168"/>
                  <a:pt x="54" y="171"/>
                  <a:pt x="45" y="173"/>
                </a:cubicBezTo>
                <a:close/>
                <a:moveTo>
                  <a:pt x="89" y="151"/>
                </a:moveTo>
                <a:cubicBezTo>
                  <a:pt x="77" y="140"/>
                  <a:pt x="67" y="129"/>
                  <a:pt x="56" y="119"/>
                </a:cubicBezTo>
                <a:cubicBezTo>
                  <a:pt x="86" y="89"/>
                  <a:pt x="115" y="60"/>
                  <a:pt x="147" y="28"/>
                </a:cubicBezTo>
                <a:cubicBezTo>
                  <a:pt x="156" y="38"/>
                  <a:pt x="165" y="48"/>
                  <a:pt x="173" y="58"/>
                </a:cubicBezTo>
                <a:cubicBezTo>
                  <a:pt x="174" y="60"/>
                  <a:pt x="172" y="67"/>
                  <a:pt x="170" y="69"/>
                </a:cubicBezTo>
                <a:cubicBezTo>
                  <a:pt x="144" y="96"/>
                  <a:pt x="117" y="123"/>
                  <a:pt x="89" y="15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8"/>
          <p:cNvSpPr>
            <a:spLocks/>
          </p:cNvSpPr>
          <p:nvPr/>
        </p:nvSpPr>
        <p:spPr bwMode="auto">
          <a:xfrm>
            <a:off x="15174913" y="5999163"/>
            <a:ext cx="357188" cy="71438"/>
          </a:xfrm>
          <a:custGeom>
            <a:avLst/>
            <a:gdLst>
              <a:gd name="T0" fmla="*/ 0 w 99"/>
              <a:gd name="T1" fmla="*/ 20 h 20"/>
              <a:gd name="T2" fmla="*/ 72 w 99"/>
              <a:gd name="T3" fmla="*/ 20 h 20"/>
              <a:gd name="T4" fmla="*/ 99 w 99"/>
              <a:gd name="T5" fmla="*/ 0 h 20"/>
              <a:gd name="T6" fmla="*/ 0 w 99"/>
              <a:gd name="T7" fmla="*/ 0 h 20"/>
              <a:gd name="T8" fmla="*/ 0 w 99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20">
                <a:moveTo>
                  <a:pt x="0" y="20"/>
                </a:moveTo>
                <a:cubicBezTo>
                  <a:pt x="25" y="20"/>
                  <a:pt x="48" y="20"/>
                  <a:pt x="72" y="20"/>
                </a:cubicBezTo>
                <a:cubicBezTo>
                  <a:pt x="85" y="20"/>
                  <a:pt x="94" y="14"/>
                  <a:pt x="99" y="0"/>
                </a:cubicBezTo>
                <a:cubicBezTo>
                  <a:pt x="67" y="0"/>
                  <a:pt x="34" y="0"/>
                  <a:pt x="0" y="0"/>
                </a:cubicBezTo>
                <a:cubicBezTo>
                  <a:pt x="0" y="7"/>
                  <a:pt x="0" y="12"/>
                  <a:pt x="0" y="2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9"/>
          <p:cNvSpPr>
            <a:spLocks/>
          </p:cNvSpPr>
          <p:nvPr/>
        </p:nvSpPr>
        <p:spPr bwMode="auto">
          <a:xfrm>
            <a:off x="15492413" y="5737225"/>
            <a:ext cx="200025" cy="200025"/>
          </a:xfrm>
          <a:custGeom>
            <a:avLst/>
            <a:gdLst>
              <a:gd name="T0" fmla="*/ 29 w 55"/>
              <a:gd name="T1" fmla="*/ 55 h 55"/>
              <a:gd name="T2" fmla="*/ 49 w 55"/>
              <a:gd name="T3" fmla="*/ 0 h 55"/>
              <a:gd name="T4" fmla="*/ 0 w 55"/>
              <a:gd name="T5" fmla="*/ 0 h 55"/>
              <a:gd name="T6" fmla="*/ 0 w 55"/>
              <a:gd name="T7" fmla="*/ 18 h 55"/>
              <a:gd name="T8" fmla="*/ 29 w 55"/>
              <a:gd name="T9" fmla="*/ 20 h 55"/>
              <a:gd name="T10" fmla="*/ 29 w 55"/>
              <a:gd name="T1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55">
                <a:moveTo>
                  <a:pt x="29" y="55"/>
                </a:moveTo>
                <a:cubicBezTo>
                  <a:pt x="55" y="42"/>
                  <a:pt x="50" y="21"/>
                  <a:pt x="49" y="0"/>
                </a:cubicBezTo>
                <a:cubicBezTo>
                  <a:pt x="32" y="0"/>
                  <a:pt x="16" y="0"/>
                  <a:pt x="0" y="0"/>
                </a:cubicBezTo>
                <a:cubicBezTo>
                  <a:pt x="0" y="7"/>
                  <a:pt x="0" y="12"/>
                  <a:pt x="0" y="18"/>
                </a:cubicBezTo>
                <a:cubicBezTo>
                  <a:pt x="10" y="19"/>
                  <a:pt x="19" y="19"/>
                  <a:pt x="29" y="20"/>
                </a:cubicBezTo>
                <a:cubicBezTo>
                  <a:pt x="29" y="33"/>
                  <a:pt x="29" y="44"/>
                  <a:pt x="29" y="5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C:\Users\olgal\AppData\Local\Microsoft\Windows\Temporary Internet Files\Content.Outlook\HRUA8XU8\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295" y="550576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17"/>
          <p:cNvSpPr txBox="1"/>
          <p:nvPr/>
        </p:nvSpPr>
        <p:spPr>
          <a:xfrm>
            <a:off x="5403850" y="7368297"/>
            <a:ext cx="8773318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6800" b="1" dirty="0">
                <a:solidFill>
                  <a:srgbClr val="00A4EA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СКПДИ</a:t>
            </a:r>
            <a:endParaRPr sz="68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2" name="object 20"/>
          <p:cNvSpPr/>
          <p:nvPr/>
        </p:nvSpPr>
        <p:spPr>
          <a:xfrm>
            <a:off x="6207140" y="8539565"/>
            <a:ext cx="7626984" cy="0"/>
          </a:xfrm>
          <a:custGeom>
            <a:avLst/>
            <a:gdLst/>
            <a:ahLst/>
            <a:cxnLst/>
            <a:rect l="l" t="t" r="r" b="b"/>
            <a:pathLst>
              <a:path w="7626984">
                <a:moveTo>
                  <a:pt x="0" y="0"/>
                </a:moveTo>
                <a:lnTo>
                  <a:pt x="7626992" y="0"/>
                </a:lnTo>
              </a:path>
            </a:pathLst>
          </a:custGeom>
          <a:ln w="12565">
            <a:solidFill>
              <a:srgbClr val="636363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0" name="Изображение 19" descr="Снимок экрана 2018-05-16 в 9.55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125075"/>
            <a:ext cx="185928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94050" y="3902075"/>
            <a:ext cx="13868400" cy="91440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76365" y="4097665"/>
            <a:ext cx="13303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процессов деятельности в области дорожной инфраструктуры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89450" y="5471059"/>
            <a:ext cx="25952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Учет электронных паспортов участков автомобильных дорог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85250" y="5471059"/>
            <a:ext cx="27532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Планирование затрат на содержание и ремонт участков автомобильных дорог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65042" y="5471059"/>
            <a:ext cx="3373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Учет и мониторинг сведений о проводимых работах на участках автомобильных дорог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89450" y="7864475"/>
            <a:ext cx="29896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 за качеством содержания и ремонта участков автомобильных дорог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85250" y="7833251"/>
            <a:ext cx="34144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Учет проводимых расчетов по государственным контрактам и гражданско-правовым обязательствам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65042" y="7788275"/>
            <a:ext cx="3058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статистической отчетности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459" y="7828390"/>
            <a:ext cx="781287" cy="781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58" y="7922271"/>
            <a:ext cx="796236" cy="7962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12" y="5457877"/>
            <a:ext cx="916128" cy="916128"/>
          </a:xfrm>
          <a:prstGeom prst="rect">
            <a:avLst/>
          </a:prstGeom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8003540" y="7901934"/>
            <a:ext cx="753110" cy="753110"/>
            <a:chOff x="7859899" y="3855740"/>
            <a:chExt cx="753110" cy="75311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9" name="object 12"/>
            <p:cNvSpPr/>
            <p:nvPr/>
          </p:nvSpPr>
          <p:spPr>
            <a:xfrm>
              <a:off x="7859899" y="3855740"/>
              <a:ext cx="753110" cy="753110"/>
            </a:xfrm>
            <a:custGeom>
              <a:avLst/>
              <a:gdLst/>
              <a:ahLst/>
              <a:cxnLst/>
              <a:rect l="l" t="t" r="r" b="b"/>
              <a:pathLst>
                <a:path w="753109" h="753110">
                  <a:moveTo>
                    <a:pt x="702386" y="0"/>
                  </a:moveTo>
                  <a:lnTo>
                    <a:pt x="50612" y="0"/>
                  </a:lnTo>
                  <a:lnTo>
                    <a:pt x="30930" y="3985"/>
                  </a:lnTo>
                  <a:lnTo>
                    <a:pt x="14840" y="14847"/>
                  </a:lnTo>
                  <a:lnTo>
                    <a:pt x="3983" y="30941"/>
                  </a:lnTo>
                  <a:lnTo>
                    <a:pt x="0" y="50624"/>
                  </a:lnTo>
                  <a:lnTo>
                    <a:pt x="0" y="702399"/>
                  </a:lnTo>
                  <a:lnTo>
                    <a:pt x="3983" y="722082"/>
                  </a:lnTo>
                  <a:lnTo>
                    <a:pt x="14840" y="738177"/>
                  </a:lnTo>
                  <a:lnTo>
                    <a:pt x="30930" y="749038"/>
                  </a:lnTo>
                  <a:lnTo>
                    <a:pt x="50612" y="753024"/>
                  </a:lnTo>
                  <a:lnTo>
                    <a:pt x="702386" y="753024"/>
                  </a:lnTo>
                  <a:lnTo>
                    <a:pt x="722075" y="749038"/>
                  </a:lnTo>
                  <a:lnTo>
                    <a:pt x="738169" y="738177"/>
                  </a:lnTo>
                  <a:lnTo>
                    <a:pt x="749027" y="722082"/>
                  </a:lnTo>
                  <a:lnTo>
                    <a:pt x="752584" y="704510"/>
                  </a:lnTo>
                  <a:lnTo>
                    <a:pt x="54004" y="704510"/>
                  </a:lnTo>
                  <a:lnTo>
                    <a:pt x="48513" y="699006"/>
                  </a:lnTo>
                  <a:lnTo>
                    <a:pt x="48513" y="54017"/>
                  </a:lnTo>
                  <a:lnTo>
                    <a:pt x="54004" y="48513"/>
                  </a:lnTo>
                  <a:lnTo>
                    <a:pt x="752584" y="48513"/>
                  </a:lnTo>
                  <a:lnTo>
                    <a:pt x="749027" y="30941"/>
                  </a:lnTo>
                  <a:lnTo>
                    <a:pt x="738169" y="14847"/>
                  </a:lnTo>
                  <a:lnTo>
                    <a:pt x="722075" y="3985"/>
                  </a:lnTo>
                  <a:lnTo>
                    <a:pt x="702386" y="0"/>
                  </a:lnTo>
                  <a:close/>
                </a:path>
                <a:path w="753109" h="753110">
                  <a:moveTo>
                    <a:pt x="752584" y="48513"/>
                  </a:moveTo>
                  <a:lnTo>
                    <a:pt x="698994" y="48513"/>
                  </a:lnTo>
                  <a:lnTo>
                    <a:pt x="704497" y="54017"/>
                  </a:lnTo>
                  <a:lnTo>
                    <a:pt x="704497" y="699006"/>
                  </a:lnTo>
                  <a:lnTo>
                    <a:pt x="698994" y="704510"/>
                  </a:lnTo>
                  <a:lnTo>
                    <a:pt x="752584" y="704510"/>
                  </a:lnTo>
                  <a:lnTo>
                    <a:pt x="753011" y="702399"/>
                  </a:lnTo>
                  <a:lnTo>
                    <a:pt x="753011" y="50624"/>
                  </a:lnTo>
                  <a:lnTo>
                    <a:pt x="752584" y="4851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0" name="object 13"/>
            <p:cNvSpPr/>
            <p:nvPr/>
          </p:nvSpPr>
          <p:spPr>
            <a:xfrm>
              <a:off x="7936495" y="3996531"/>
              <a:ext cx="600075" cy="127000"/>
            </a:xfrm>
            <a:custGeom>
              <a:avLst/>
              <a:gdLst/>
              <a:ahLst/>
              <a:cxnLst/>
              <a:rect l="l" t="t" r="r" b="b"/>
              <a:pathLst>
                <a:path w="600075" h="127000">
                  <a:moveTo>
                    <a:pt x="133792" y="80680"/>
                  </a:moveTo>
                  <a:lnTo>
                    <a:pt x="64194" y="80680"/>
                  </a:lnTo>
                  <a:lnTo>
                    <a:pt x="64194" y="94916"/>
                  </a:lnTo>
                  <a:lnTo>
                    <a:pt x="66680" y="107233"/>
                  </a:lnTo>
                  <a:lnTo>
                    <a:pt x="73460" y="117290"/>
                  </a:lnTo>
                  <a:lnTo>
                    <a:pt x="83516" y="124069"/>
                  </a:lnTo>
                  <a:lnTo>
                    <a:pt x="95833" y="126555"/>
                  </a:lnTo>
                  <a:lnTo>
                    <a:pt x="102153" y="126555"/>
                  </a:lnTo>
                  <a:lnTo>
                    <a:pt x="114471" y="124069"/>
                  </a:lnTo>
                  <a:lnTo>
                    <a:pt x="124527" y="117290"/>
                  </a:lnTo>
                  <a:lnTo>
                    <a:pt x="131307" y="107233"/>
                  </a:lnTo>
                  <a:lnTo>
                    <a:pt x="133792" y="94916"/>
                  </a:lnTo>
                  <a:lnTo>
                    <a:pt x="133792" y="80680"/>
                  </a:lnTo>
                  <a:close/>
                </a:path>
                <a:path w="600075" h="127000">
                  <a:moveTo>
                    <a:pt x="254027" y="80680"/>
                  </a:moveTo>
                  <a:lnTo>
                    <a:pt x="184417" y="80680"/>
                  </a:lnTo>
                  <a:lnTo>
                    <a:pt x="184417" y="94916"/>
                  </a:lnTo>
                  <a:lnTo>
                    <a:pt x="186904" y="107233"/>
                  </a:lnTo>
                  <a:lnTo>
                    <a:pt x="193687" y="117290"/>
                  </a:lnTo>
                  <a:lnTo>
                    <a:pt x="203744" y="124069"/>
                  </a:lnTo>
                  <a:lnTo>
                    <a:pt x="216056" y="126555"/>
                  </a:lnTo>
                  <a:lnTo>
                    <a:pt x="222389" y="126555"/>
                  </a:lnTo>
                  <a:lnTo>
                    <a:pt x="234706" y="124069"/>
                  </a:lnTo>
                  <a:lnTo>
                    <a:pt x="244762" y="117290"/>
                  </a:lnTo>
                  <a:lnTo>
                    <a:pt x="251542" y="107233"/>
                  </a:lnTo>
                  <a:lnTo>
                    <a:pt x="254027" y="94916"/>
                  </a:lnTo>
                  <a:lnTo>
                    <a:pt x="254027" y="80680"/>
                  </a:lnTo>
                  <a:close/>
                </a:path>
                <a:path w="600075" h="127000">
                  <a:moveTo>
                    <a:pt x="592028" y="45875"/>
                  </a:moveTo>
                  <a:lnTo>
                    <a:pt x="7790" y="45875"/>
                  </a:lnTo>
                  <a:lnTo>
                    <a:pt x="0" y="53665"/>
                  </a:lnTo>
                  <a:lnTo>
                    <a:pt x="0" y="72889"/>
                  </a:lnTo>
                  <a:lnTo>
                    <a:pt x="7790" y="80680"/>
                  </a:lnTo>
                  <a:lnTo>
                    <a:pt x="592028" y="80680"/>
                  </a:lnTo>
                  <a:lnTo>
                    <a:pt x="599818" y="72889"/>
                  </a:lnTo>
                  <a:lnTo>
                    <a:pt x="599818" y="53665"/>
                  </a:lnTo>
                  <a:lnTo>
                    <a:pt x="592028" y="45875"/>
                  </a:lnTo>
                  <a:close/>
                </a:path>
                <a:path w="600075" h="127000">
                  <a:moveTo>
                    <a:pt x="102153" y="0"/>
                  </a:moveTo>
                  <a:lnTo>
                    <a:pt x="95833" y="0"/>
                  </a:lnTo>
                  <a:lnTo>
                    <a:pt x="83516" y="2485"/>
                  </a:lnTo>
                  <a:lnTo>
                    <a:pt x="73460" y="9265"/>
                  </a:lnTo>
                  <a:lnTo>
                    <a:pt x="66680" y="19321"/>
                  </a:lnTo>
                  <a:lnTo>
                    <a:pt x="64194" y="31638"/>
                  </a:lnTo>
                  <a:lnTo>
                    <a:pt x="64194" y="45875"/>
                  </a:lnTo>
                  <a:lnTo>
                    <a:pt x="133792" y="45875"/>
                  </a:lnTo>
                  <a:lnTo>
                    <a:pt x="133792" y="31638"/>
                  </a:lnTo>
                  <a:lnTo>
                    <a:pt x="131307" y="19321"/>
                  </a:lnTo>
                  <a:lnTo>
                    <a:pt x="124527" y="9265"/>
                  </a:lnTo>
                  <a:lnTo>
                    <a:pt x="114471" y="2485"/>
                  </a:lnTo>
                  <a:lnTo>
                    <a:pt x="102153" y="0"/>
                  </a:lnTo>
                  <a:close/>
                </a:path>
                <a:path w="600075" h="127000">
                  <a:moveTo>
                    <a:pt x="222389" y="0"/>
                  </a:moveTo>
                  <a:lnTo>
                    <a:pt x="216056" y="0"/>
                  </a:lnTo>
                  <a:lnTo>
                    <a:pt x="203744" y="2485"/>
                  </a:lnTo>
                  <a:lnTo>
                    <a:pt x="193687" y="9265"/>
                  </a:lnTo>
                  <a:lnTo>
                    <a:pt x="186904" y="19321"/>
                  </a:lnTo>
                  <a:lnTo>
                    <a:pt x="184417" y="31638"/>
                  </a:lnTo>
                  <a:lnTo>
                    <a:pt x="184417" y="45875"/>
                  </a:lnTo>
                  <a:lnTo>
                    <a:pt x="254027" y="45875"/>
                  </a:lnTo>
                  <a:lnTo>
                    <a:pt x="254027" y="31638"/>
                  </a:lnTo>
                  <a:lnTo>
                    <a:pt x="251542" y="19321"/>
                  </a:lnTo>
                  <a:lnTo>
                    <a:pt x="244762" y="9265"/>
                  </a:lnTo>
                  <a:lnTo>
                    <a:pt x="234706" y="2485"/>
                  </a:lnTo>
                  <a:lnTo>
                    <a:pt x="22238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1" name="object 14"/>
            <p:cNvSpPr/>
            <p:nvPr/>
          </p:nvSpPr>
          <p:spPr>
            <a:xfrm>
              <a:off x="7936495" y="4172279"/>
              <a:ext cx="600075" cy="127000"/>
            </a:xfrm>
            <a:custGeom>
              <a:avLst/>
              <a:gdLst/>
              <a:ahLst/>
              <a:cxnLst/>
              <a:rect l="l" t="t" r="r" b="b"/>
              <a:pathLst>
                <a:path w="600075" h="127000">
                  <a:moveTo>
                    <a:pt x="158583" y="80680"/>
                  </a:moveTo>
                  <a:lnTo>
                    <a:pt x="88973" y="80680"/>
                  </a:lnTo>
                  <a:lnTo>
                    <a:pt x="88973" y="94916"/>
                  </a:lnTo>
                  <a:lnTo>
                    <a:pt x="91460" y="107233"/>
                  </a:lnTo>
                  <a:lnTo>
                    <a:pt x="98243" y="117290"/>
                  </a:lnTo>
                  <a:lnTo>
                    <a:pt x="108300" y="124069"/>
                  </a:lnTo>
                  <a:lnTo>
                    <a:pt x="120612" y="126555"/>
                  </a:lnTo>
                  <a:lnTo>
                    <a:pt x="126944" y="126555"/>
                  </a:lnTo>
                  <a:lnTo>
                    <a:pt x="139256" y="124069"/>
                  </a:lnTo>
                  <a:lnTo>
                    <a:pt x="149313" y="117290"/>
                  </a:lnTo>
                  <a:lnTo>
                    <a:pt x="156096" y="107233"/>
                  </a:lnTo>
                  <a:lnTo>
                    <a:pt x="158583" y="94916"/>
                  </a:lnTo>
                  <a:lnTo>
                    <a:pt x="158583" y="80680"/>
                  </a:lnTo>
                  <a:close/>
                </a:path>
                <a:path w="600075" h="127000">
                  <a:moveTo>
                    <a:pt x="369513" y="80680"/>
                  </a:moveTo>
                  <a:lnTo>
                    <a:pt x="299902" y="80680"/>
                  </a:lnTo>
                  <a:lnTo>
                    <a:pt x="299902" y="94916"/>
                  </a:lnTo>
                  <a:lnTo>
                    <a:pt x="302390" y="107233"/>
                  </a:lnTo>
                  <a:lnTo>
                    <a:pt x="309172" y="117290"/>
                  </a:lnTo>
                  <a:lnTo>
                    <a:pt x="319229" y="124069"/>
                  </a:lnTo>
                  <a:lnTo>
                    <a:pt x="331541" y="126555"/>
                  </a:lnTo>
                  <a:lnTo>
                    <a:pt x="337874" y="126555"/>
                  </a:lnTo>
                  <a:lnTo>
                    <a:pt x="350186" y="124069"/>
                  </a:lnTo>
                  <a:lnTo>
                    <a:pt x="360243" y="117290"/>
                  </a:lnTo>
                  <a:lnTo>
                    <a:pt x="367025" y="107233"/>
                  </a:lnTo>
                  <a:lnTo>
                    <a:pt x="369513" y="94916"/>
                  </a:lnTo>
                  <a:lnTo>
                    <a:pt x="369513" y="80680"/>
                  </a:lnTo>
                  <a:close/>
                </a:path>
                <a:path w="600075" h="127000">
                  <a:moveTo>
                    <a:pt x="489748" y="80680"/>
                  </a:moveTo>
                  <a:lnTo>
                    <a:pt x="420137" y="80680"/>
                  </a:lnTo>
                  <a:lnTo>
                    <a:pt x="420137" y="94916"/>
                  </a:lnTo>
                  <a:lnTo>
                    <a:pt x="422623" y="107233"/>
                  </a:lnTo>
                  <a:lnTo>
                    <a:pt x="429403" y="117290"/>
                  </a:lnTo>
                  <a:lnTo>
                    <a:pt x="439459" y="124069"/>
                  </a:lnTo>
                  <a:lnTo>
                    <a:pt x="451776" y="126555"/>
                  </a:lnTo>
                  <a:lnTo>
                    <a:pt x="458097" y="126555"/>
                  </a:lnTo>
                  <a:lnTo>
                    <a:pt x="470416" y="124069"/>
                  </a:lnTo>
                  <a:lnTo>
                    <a:pt x="480476" y="117290"/>
                  </a:lnTo>
                  <a:lnTo>
                    <a:pt x="487260" y="107233"/>
                  </a:lnTo>
                  <a:lnTo>
                    <a:pt x="489748" y="94916"/>
                  </a:lnTo>
                  <a:lnTo>
                    <a:pt x="489748" y="80680"/>
                  </a:lnTo>
                  <a:close/>
                </a:path>
                <a:path w="600075" h="127000">
                  <a:moveTo>
                    <a:pt x="592028" y="45875"/>
                  </a:moveTo>
                  <a:lnTo>
                    <a:pt x="7790" y="45875"/>
                  </a:lnTo>
                  <a:lnTo>
                    <a:pt x="0" y="53665"/>
                  </a:lnTo>
                  <a:lnTo>
                    <a:pt x="0" y="72889"/>
                  </a:lnTo>
                  <a:lnTo>
                    <a:pt x="7790" y="80680"/>
                  </a:lnTo>
                  <a:lnTo>
                    <a:pt x="592028" y="80680"/>
                  </a:lnTo>
                  <a:lnTo>
                    <a:pt x="599818" y="72889"/>
                  </a:lnTo>
                  <a:lnTo>
                    <a:pt x="599818" y="53665"/>
                  </a:lnTo>
                  <a:lnTo>
                    <a:pt x="592028" y="45875"/>
                  </a:lnTo>
                  <a:close/>
                </a:path>
                <a:path w="600075" h="127000">
                  <a:moveTo>
                    <a:pt x="126944" y="0"/>
                  </a:moveTo>
                  <a:lnTo>
                    <a:pt x="120612" y="0"/>
                  </a:lnTo>
                  <a:lnTo>
                    <a:pt x="108300" y="2485"/>
                  </a:lnTo>
                  <a:lnTo>
                    <a:pt x="98243" y="9265"/>
                  </a:lnTo>
                  <a:lnTo>
                    <a:pt x="91460" y="19321"/>
                  </a:lnTo>
                  <a:lnTo>
                    <a:pt x="88973" y="31638"/>
                  </a:lnTo>
                  <a:lnTo>
                    <a:pt x="88973" y="45875"/>
                  </a:lnTo>
                  <a:lnTo>
                    <a:pt x="158583" y="45875"/>
                  </a:lnTo>
                  <a:lnTo>
                    <a:pt x="158583" y="31638"/>
                  </a:lnTo>
                  <a:lnTo>
                    <a:pt x="156096" y="19321"/>
                  </a:lnTo>
                  <a:lnTo>
                    <a:pt x="149313" y="9265"/>
                  </a:lnTo>
                  <a:lnTo>
                    <a:pt x="139256" y="2485"/>
                  </a:lnTo>
                  <a:lnTo>
                    <a:pt x="126944" y="0"/>
                  </a:lnTo>
                  <a:close/>
                </a:path>
                <a:path w="600075" h="127000">
                  <a:moveTo>
                    <a:pt x="337874" y="0"/>
                  </a:moveTo>
                  <a:lnTo>
                    <a:pt x="331541" y="0"/>
                  </a:lnTo>
                  <a:lnTo>
                    <a:pt x="319229" y="2485"/>
                  </a:lnTo>
                  <a:lnTo>
                    <a:pt x="309172" y="9265"/>
                  </a:lnTo>
                  <a:lnTo>
                    <a:pt x="302390" y="19321"/>
                  </a:lnTo>
                  <a:lnTo>
                    <a:pt x="299902" y="31638"/>
                  </a:lnTo>
                  <a:lnTo>
                    <a:pt x="299902" y="45875"/>
                  </a:lnTo>
                  <a:lnTo>
                    <a:pt x="369513" y="45875"/>
                  </a:lnTo>
                  <a:lnTo>
                    <a:pt x="369513" y="31638"/>
                  </a:lnTo>
                  <a:lnTo>
                    <a:pt x="367025" y="19321"/>
                  </a:lnTo>
                  <a:lnTo>
                    <a:pt x="360243" y="9265"/>
                  </a:lnTo>
                  <a:lnTo>
                    <a:pt x="350186" y="2485"/>
                  </a:lnTo>
                  <a:lnTo>
                    <a:pt x="337874" y="0"/>
                  </a:lnTo>
                  <a:close/>
                </a:path>
                <a:path w="600075" h="127000">
                  <a:moveTo>
                    <a:pt x="458097" y="0"/>
                  </a:moveTo>
                  <a:lnTo>
                    <a:pt x="451776" y="0"/>
                  </a:lnTo>
                  <a:lnTo>
                    <a:pt x="439459" y="2485"/>
                  </a:lnTo>
                  <a:lnTo>
                    <a:pt x="429403" y="9265"/>
                  </a:lnTo>
                  <a:lnTo>
                    <a:pt x="422623" y="19321"/>
                  </a:lnTo>
                  <a:lnTo>
                    <a:pt x="420137" y="31638"/>
                  </a:lnTo>
                  <a:lnTo>
                    <a:pt x="420137" y="45875"/>
                  </a:lnTo>
                  <a:lnTo>
                    <a:pt x="489748" y="45875"/>
                  </a:lnTo>
                  <a:lnTo>
                    <a:pt x="489748" y="31638"/>
                  </a:lnTo>
                  <a:lnTo>
                    <a:pt x="487260" y="19321"/>
                  </a:lnTo>
                  <a:lnTo>
                    <a:pt x="480476" y="9265"/>
                  </a:lnTo>
                  <a:lnTo>
                    <a:pt x="470416" y="2485"/>
                  </a:lnTo>
                  <a:lnTo>
                    <a:pt x="45809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2" name="object 15"/>
            <p:cNvSpPr/>
            <p:nvPr/>
          </p:nvSpPr>
          <p:spPr>
            <a:xfrm>
              <a:off x="7936495" y="4368457"/>
              <a:ext cx="600075" cy="127000"/>
            </a:xfrm>
            <a:custGeom>
              <a:avLst/>
              <a:gdLst/>
              <a:ahLst/>
              <a:cxnLst/>
              <a:rect l="l" t="t" r="r" b="b"/>
              <a:pathLst>
                <a:path w="600075" h="127000">
                  <a:moveTo>
                    <a:pt x="348944" y="80680"/>
                  </a:moveTo>
                  <a:lnTo>
                    <a:pt x="279333" y="80680"/>
                  </a:lnTo>
                  <a:lnTo>
                    <a:pt x="279333" y="94916"/>
                  </a:lnTo>
                  <a:lnTo>
                    <a:pt x="281821" y="107233"/>
                  </a:lnTo>
                  <a:lnTo>
                    <a:pt x="288605" y="117290"/>
                  </a:lnTo>
                  <a:lnTo>
                    <a:pt x="298666" y="124069"/>
                  </a:lnTo>
                  <a:lnTo>
                    <a:pt x="310985" y="126555"/>
                  </a:lnTo>
                  <a:lnTo>
                    <a:pt x="317305" y="126555"/>
                  </a:lnTo>
                  <a:lnTo>
                    <a:pt x="329622" y="124069"/>
                  </a:lnTo>
                  <a:lnTo>
                    <a:pt x="339679" y="117290"/>
                  </a:lnTo>
                  <a:lnTo>
                    <a:pt x="346458" y="107233"/>
                  </a:lnTo>
                  <a:lnTo>
                    <a:pt x="348944" y="94916"/>
                  </a:lnTo>
                  <a:lnTo>
                    <a:pt x="348944" y="80680"/>
                  </a:lnTo>
                  <a:close/>
                </a:path>
                <a:path w="600075" h="127000">
                  <a:moveTo>
                    <a:pt x="469179" y="80680"/>
                  </a:moveTo>
                  <a:lnTo>
                    <a:pt x="399568" y="80680"/>
                  </a:lnTo>
                  <a:lnTo>
                    <a:pt x="399568" y="94916"/>
                  </a:lnTo>
                  <a:lnTo>
                    <a:pt x="402056" y="107233"/>
                  </a:lnTo>
                  <a:lnTo>
                    <a:pt x="408838" y="117290"/>
                  </a:lnTo>
                  <a:lnTo>
                    <a:pt x="418896" y="124069"/>
                  </a:lnTo>
                  <a:lnTo>
                    <a:pt x="431207" y="126555"/>
                  </a:lnTo>
                  <a:lnTo>
                    <a:pt x="437540" y="126555"/>
                  </a:lnTo>
                  <a:lnTo>
                    <a:pt x="449852" y="124069"/>
                  </a:lnTo>
                  <a:lnTo>
                    <a:pt x="459909" y="117290"/>
                  </a:lnTo>
                  <a:lnTo>
                    <a:pt x="466691" y="107233"/>
                  </a:lnTo>
                  <a:lnTo>
                    <a:pt x="469179" y="94916"/>
                  </a:lnTo>
                  <a:lnTo>
                    <a:pt x="469179" y="80680"/>
                  </a:lnTo>
                  <a:close/>
                </a:path>
                <a:path w="600075" h="127000">
                  <a:moveTo>
                    <a:pt x="592028" y="45875"/>
                  </a:moveTo>
                  <a:lnTo>
                    <a:pt x="7790" y="45875"/>
                  </a:lnTo>
                  <a:lnTo>
                    <a:pt x="0" y="53665"/>
                  </a:lnTo>
                  <a:lnTo>
                    <a:pt x="0" y="72889"/>
                  </a:lnTo>
                  <a:lnTo>
                    <a:pt x="7790" y="80680"/>
                  </a:lnTo>
                  <a:lnTo>
                    <a:pt x="592028" y="80680"/>
                  </a:lnTo>
                  <a:lnTo>
                    <a:pt x="599818" y="72889"/>
                  </a:lnTo>
                  <a:lnTo>
                    <a:pt x="599818" y="53665"/>
                  </a:lnTo>
                  <a:lnTo>
                    <a:pt x="592028" y="45875"/>
                  </a:lnTo>
                  <a:close/>
                </a:path>
                <a:path w="600075" h="127000">
                  <a:moveTo>
                    <a:pt x="317305" y="0"/>
                  </a:moveTo>
                  <a:lnTo>
                    <a:pt x="310985" y="0"/>
                  </a:lnTo>
                  <a:lnTo>
                    <a:pt x="298666" y="2485"/>
                  </a:lnTo>
                  <a:lnTo>
                    <a:pt x="288605" y="9265"/>
                  </a:lnTo>
                  <a:lnTo>
                    <a:pt x="281821" y="19321"/>
                  </a:lnTo>
                  <a:lnTo>
                    <a:pt x="279333" y="31638"/>
                  </a:lnTo>
                  <a:lnTo>
                    <a:pt x="279333" y="45875"/>
                  </a:lnTo>
                  <a:lnTo>
                    <a:pt x="348944" y="45875"/>
                  </a:lnTo>
                  <a:lnTo>
                    <a:pt x="348944" y="31638"/>
                  </a:lnTo>
                  <a:lnTo>
                    <a:pt x="346458" y="19321"/>
                  </a:lnTo>
                  <a:lnTo>
                    <a:pt x="339679" y="9265"/>
                  </a:lnTo>
                  <a:lnTo>
                    <a:pt x="329622" y="2485"/>
                  </a:lnTo>
                  <a:lnTo>
                    <a:pt x="317305" y="0"/>
                  </a:lnTo>
                  <a:close/>
                </a:path>
                <a:path w="600075" h="127000">
                  <a:moveTo>
                    <a:pt x="437540" y="0"/>
                  </a:moveTo>
                  <a:lnTo>
                    <a:pt x="431207" y="0"/>
                  </a:lnTo>
                  <a:lnTo>
                    <a:pt x="418896" y="2485"/>
                  </a:lnTo>
                  <a:lnTo>
                    <a:pt x="408838" y="9265"/>
                  </a:lnTo>
                  <a:lnTo>
                    <a:pt x="402056" y="19321"/>
                  </a:lnTo>
                  <a:lnTo>
                    <a:pt x="399568" y="31638"/>
                  </a:lnTo>
                  <a:lnTo>
                    <a:pt x="399568" y="45875"/>
                  </a:lnTo>
                  <a:lnTo>
                    <a:pt x="469179" y="45875"/>
                  </a:lnTo>
                  <a:lnTo>
                    <a:pt x="469179" y="31638"/>
                  </a:lnTo>
                  <a:lnTo>
                    <a:pt x="466691" y="19321"/>
                  </a:lnTo>
                  <a:lnTo>
                    <a:pt x="459909" y="9265"/>
                  </a:lnTo>
                  <a:lnTo>
                    <a:pt x="449852" y="2485"/>
                  </a:lnTo>
                  <a:lnTo>
                    <a:pt x="43754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77698" y="5560952"/>
            <a:ext cx="568325" cy="857210"/>
            <a:chOff x="15365840" y="5988233"/>
            <a:chExt cx="568325" cy="85721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object 28"/>
            <p:cNvSpPr/>
            <p:nvPr/>
          </p:nvSpPr>
          <p:spPr>
            <a:xfrm>
              <a:off x="15365840" y="6155198"/>
              <a:ext cx="568325" cy="690245"/>
            </a:xfrm>
            <a:custGeom>
              <a:avLst/>
              <a:gdLst/>
              <a:ahLst/>
              <a:cxnLst/>
              <a:rect l="l" t="t" r="r" b="b"/>
              <a:pathLst>
                <a:path w="568325" h="690245">
                  <a:moveTo>
                    <a:pt x="67059" y="249"/>
                  </a:moveTo>
                  <a:lnTo>
                    <a:pt x="15150" y="11905"/>
                  </a:lnTo>
                  <a:lnTo>
                    <a:pt x="29" y="69696"/>
                  </a:lnTo>
                  <a:lnTo>
                    <a:pt x="0" y="614002"/>
                  </a:lnTo>
                  <a:lnTo>
                    <a:pt x="3819" y="649938"/>
                  </a:lnTo>
                  <a:lnTo>
                    <a:pt x="3944" y="650276"/>
                  </a:lnTo>
                  <a:lnTo>
                    <a:pt x="16639" y="673411"/>
                  </a:lnTo>
                  <a:lnTo>
                    <a:pt x="40428" y="685951"/>
                  </a:lnTo>
                  <a:lnTo>
                    <a:pt x="77212" y="689631"/>
                  </a:lnTo>
                  <a:lnTo>
                    <a:pt x="512302" y="688438"/>
                  </a:lnTo>
                  <a:lnTo>
                    <a:pt x="532325" y="685165"/>
                  </a:lnTo>
                  <a:lnTo>
                    <a:pt x="550618" y="674043"/>
                  </a:lnTo>
                  <a:lnTo>
                    <a:pt x="562293" y="656227"/>
                  </a:lnTo>
                  <a:lnTo>
                    <a:pt x="563342" y="650855"/>
                  </a:lnTo>
                  <a:lnTo>
                    <a:pt x="281532" y="650855"/>
                  </a:lnTo>
                  <a:lnTo>
                    <a:pt x="73480" y="649913"/>
                  </a:lnTo>
                  <a:lnTo>
                    <a:pt x="59083" y="648594"/>
                  </a:lnTo>
                  <a:lnTo>
                    <a:pt x="48543" y="643817"/>
                  </a:lnTo>
                  <a:lnTo>
                    <a:pt x="42072" y="634553"/>
                  </a:lnTo>
                  <a:lnTo>
                    <a:pt x="39881" y="619769"/>
                  </a:lnTo>
                  <a:lnTo>
                    <a:pt x="39994" y="416532"/>
                  </a:lnTo>
                  <a:lnTo>
                    <a:pt x="40074" y="217853"/>
                  </a:lnTo>
                  <a:lnTo>
                    <a:pt x="40289" y="108483"/>
                  </a:lnTo>
                  <a:lnTo>
                    <a:pt x="40409" y="69696"/>
                  </a:lnTo>
                  <a:lnTo>
                    <a:pt x="66713" y="34525"/>
                  </a:lnTo>
                  <a:lnTo>
                    <a:pt x="70838" y="24151"/>
                  </a:lnTo>
                  <a:lnTo>
                    <a:pt x="69531" y="12444"/>
                  </a:lnTo>
                  <a:lnTo>
                    <a:pt x="67059" y="249"/>
                  </a:lnTo>
                  <a:close/>
                </a:path>
                <a:path w="568325" h="690245">
                  <a:moveTo>
                    <a:pt x="512302" y="688438"/>
                  </a:moveTo>
                  <a:lnTo>
                    <a:pt x="273315" y="688438"/>
                  </a:lnTo>
                  <a:lnTo>
                    <a:pt x="460880" y="689449"/>
                  </a:lnTo>
                  <a:lnTo>
                    <a:pt x="507766" y="689179"/>
                  </a:lnTo>
                  <a:lnTo>
                    <a:pt x="512302" y="688438"/>
                  </a:lnTo>
                  <a:close/>
                </a:path>
                <a:path w="568325" h="690245">
                  <a:moveTo>
                    <a:pt x="436843" y="649866"/>
                  </a:moveTo>
                  <a:lnTo>
                    <a:pt x="281532" y="650855"/>
                  </a:lnTo>
                  <a:lnTo>
                    <a:pt x="563342" y="650855"/>
                  </a:lnTo>
                  <a:lnTo>
                    <a:pt x="563482" y="650139"/>
                  </a:lnTo>
                  <a:lnTo>
                    <a:pt x="488605" y="650139"/>
                  </a:lnTo>
                  <a:lnTo>
                    <a:pt x="436843" y="649866"/>
                  </a:lnTo>
                  <a:close/>
                </a:path>
                <a:path w="568325" h="690245">
                  <a:moveTo>
                    <a:pt x="527140" y="0"/>
                  </a:moveTo>
                  <a:lnTo>
                    <a:pt x="493153" y="350"/>
                  </a:lnTo>
                  <a:lnTo>
                    <a:pt x="495865" y="11905"/>
                  </a:lnTo>
                  <a:lnTo>
                    <a:pt x="498160" y="23444"/>
                  </a:lnTo>
                  <a:lnTo>
                    <a:pt x="500949" y="32664"/>
                  </a:lnTo>
                  <a:lnTo>
                    <a:pt x="505203" y="37530"/>
                  </a:lnTo>
                  <a:lnTo>
                    <a:pt x="516969" y="44200"/>
                  </a:lnTo>
                  <a:lnTo>
                    <a:pt x="523337" y="52806"/>
                  </a:lnTo>
                  <a:lnTo>
                    <a:pt x="525951" y="63112"/>
                  </a:lnTo>
                  <a:lnTo>
                    <a:pt x="526450" y="74886"/>
                  </a:lnTo>
                  <a:lnTo>
                    <a:pt x="526420" y="416532"/>
                  </a:lnTo>
                  <a:lnTo>
                    <a:pt x="526563" y="501922"/>
                  </a:lnTo>
                  <a:lnTo>
                    <a:pt x="526752" y="569762"/>
                  </a:lnTo>
                  <a:lnTo>
                    <a:pt x="526915" y="611753"/>
                  </a:lnTo>
                  <a:lnTo>
                    <a:pt x="524965" y="629688"/>
                  </a:lnTo>
                  <a:lnTo>
                    <a:pt x="518428" y="641651"/>
                  </a:lnTo>
                  <a:lnTo>
                    <a:pt x="506556" y="648262"/>
                  </a:lnTo>
                  <a:lnTo>
                    <a:pt x="488605" y="650139"/>
                  </a:lnTo>
                  <a:lnTo>
                    <a:pt x="563482" y="650139"/>
                  </a:lnTo>
                  <a:lnTo>
                    <a:pt x="566998" y="632133"/>
                  </a:lnTo>
                  <a:lnTo>
                    <a:pt x="567794" y="599610"/>
                  </a:lnTo>
                  <a:lnTo>
                    <a:pt x="567775" y="562948"/>
                  </a:lnTo>
                  <a:lnTo>
                    <a:pt x="567496" y="534488"/>
                  </a:lnTo>
                  <a:lnTo>
                    <a:pt x="567358" y="514143"/>
                  </a:lnTo>
                  <a:lnTo>
                    <a:pt x="567234" y="416532"/>
                  </a:lnTo>
                  <a:lnTo>
                    <a:pt x="567165" y="272549"/>
                  </a:lnTo>
                  <a:lnTo>
                    <a:pt x="567368" y="219712"/>
                  </a:lnTo>
                  <a:lnTo>
                    <a:pt x="567431" y="163161"/>
                  </a:lnTo>
                  <a:lnTo>
                    <a:pt x="567045" y="108483"/>
                  </a:lnTo>
                  <a:lnTo>
                    <a:pt x="565930" y="53826"/>
                  </a:lnTo>
                  <a:lnTo>
                    <a:pt x="561593" y="24937"/>
                  </a:lnTo>
                  <a:lnTo>
                    <a:pt x="549308" y="7595"/>
                  </a:lnTo>
                  <a:lnTo>
                    <a:pt x="52714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5447311" y="5988233"/>
              <a:ext cx="404495" cy="295910"/>
            </a:xfrm>
            <a:custGeom>
              <a:avLst/>
              <a:gdLst/>
              <a:ahLst/>
              <a:cxnLst/>
              <a:rect l="l" t="t" r="r" b="b"/>
              <a:pathLst>
                <a:path w="404494" h="295910">
                  <a:moveTo>
                    <a:pt x="26838" y="248799"/>
                  </a:moveTo>
                  <a:lnTo>
                    <a:pt x="0" y="278051"/>
                  </a:lnTo>
                  <a:lnTo>
                    <a:pt x="7579" y="283167"/>
                  </a:lnTo>
                  <a:lnTo>
                    <a:pt x="15155" y="288686"/>
                  </a:lnTo>
                  <a:lnTo>
                    <a:pt x="22742" y="293118"/>
                  </a:lnTo>
                  <a:lnTo>
                    <a:pt x="30357" y="294976"/>
                  </a:lnTo>
                  <a:lnTo>
                    <a:pt x="227294" y="295909"/>
                  </a:lnTo>
                  <a:lnTo>
                    <a:pt x="375004" y="295579"/>
                  </a:lnTo>
                  <a:lnTo>
                    <a:pt x="389963" y="293062"/>
                  </a:lnTo>
                  <a:lnTo>
                    <a:pt x="400206" y="286653"/>
                  </a:lnTo>
                  <a:lnTo>
                    <a:pt x="404470" y="277872"/>
                  </a:lnTo>
                  <a:lnTo>
                    <a:pt x="401491" y="268237"/>
                  </a:lnTo>
                  <a:lnTo>
                    <a:pt x="396156" y="262911"/>
                  </a:lnTo>
                  <a:lnTo>
                    <a:pt x="389132" y="258317"/>
                  </a:lnTo>
                  <a:lnTo>
                    <a:pt x="380921" y="253737"/>
                  </a:lnTo>
                  <a:lnTo>
                    <a:pt x="76257" y="253737"/>
                  </a:lnTo>
                  <a:lnTo>
                    <a:pt x="76257" y="252179"/>
                  </a:lnTo>
                  <a:lnTo>
                    <a:pt x="33247" y="252179"/>
                  </a:lnTo>
                  <a:lnTo>
                    <a:pt x="26838" y="248799"/>
                  </a:lnTo>
                  <a:close/>
                </a:path>
                <a:path w="404494" h="295910">
                  <a:moveTo>
                    <a:pt x="371523" y="47444"/>
                  </a:moveTo>
                  <a:lnTo>
                    <a:pt x="328124" y="47444"/>
                  </a:lnTo>
                  <a:lnTo>
                    <a:pt x="328124" y="253737"/>
                  </a:lnTo>
                  <a:lnTo>
                    <a:pt x="380921" y="253737"/>
                  </a:lnTo>
                  <a:lnTo>
                    <a:pt x="371523" y="248171"/>
                  </a:lnTo>
                  <a:lnTo>
                    <a:pt x="371523" y="47444"/>
                  </a:lnTo>
                  <a:close/>
                </a:path>
                <a:path w="404494" h="295910">
                  <a:moveTo>
                    <a:pt x="179879" y="0"/>
                  </a:moveTo>
                  <a:lnTo>
                    <a:pt x="147642" y="4951"/>
                  </a:lnTo>
                  <a:lnTo>
                    <a:pt x="118181" y="17858"/>
                  </a:lnTo>
                  <a:lnTo>
                    <a:pt x="92089" y="41564"/>
                  </a:lnTo>
                  <a:lnTo>
                    <a:pt x="86418" y="46967"/>
                  </a:lnTo>
                  <a:lnTo>
                    <a:pt x="79624" y="51459"/>
                  </a:lnTo>
                  <a:lnTo>
                    <a:pt x="39933" y="87159"/>
                  </a:lnTo>
                  <a:lnTo>
                    <a:pt x="32581" y="124782"/>
                  </a:lnTo>
                  <a:lnTo>
                    <a:pt x="33777" y="156567"/>
                  </a:lnTo>
                  <a:lnTo>
                    <a:pt x="33884" y="188419"/>
                  </a:lnTo>
                  <a:lnTo>
                    <a:pt x="33507" y="220302"/>
                  </a:lnTo>
                  <a:lnTo>
                    <a:pt x="33247" y="252179"/>
                  </a:lnTo>
                  <a:lnTo>
                    <a:pt x="76257" y="252179"/>
                  </a:lnTo>
                  <a:lnTo>
                    <a:pt x="76257" y="160467"/>
                  </a:lnTo>
                  <a:lnTo>
                    <a:pt x="189845" y="160467"/>
                  </a:lnTo>
                  <a:lnTo>
                    <a:pt x="189845" y="111740"/>
                  </a:lnTo>
                  <a:lnTo>
                    <a:pt x="77526" y="111740"/>
                  </a:lnTo>
                  <a:lnTo>
                    <a:pt x="145679" y="51892"/>
                  </a:lnTo>
                  <a:lnTo>
                    <a:pt x="189845" y="51892"/>
                  </a:lnTo>
                  <a:lnTo>
                    <a:pt x="189845" y="47444"/>
                  </a:lnTo>
                  <a:lnTo>
                    <a:pt x="371523" y="47444"/>
                  </a:lnTo>
                  <a:lnTo>
                    <a:pt x="371523" y="1407"/>
                  </a:lnTo>
                  <a:lnTo>
                    <a:pt x="291572" y="1407"/>
                  </a:lnTo>
                  <a:lnTo>
                    <a:pt x="252745" y="1328"/>
                  </a:lnTo>
                  <a:lnTo>
                    <a:pt x="214297" y="162"/>
                  </a:lnTo>
                  <a:lnTo>
                    <a:pt x="179879" y="0"/>
                  </a:lnTo>
                  <a:close/>
                </a:path>
                <a:path w="404494" h="295910">
                  <a:moveTo>
                    <a:pt x="189845" y="51892"/>
                  </a:moveTo>
                  <a:lnTo>
                    <a:pt x="145679" y="51892"/>
                  </a:lnTo>
                  <a:lnTo>
                    <a:pt x="145679" y="111740"/>
                  </a:lnTo>
                  <a:lnTo>
                    <a:pt x="189845" y="111740"/>
                  </a:lnTo>
                  <a:lnTo>
                    <a:pt x="189845" y="51892"/>
                  </a:lnTo>
                  <a:close/>
                </a:path>
                <a:path w="404494" h="295910">
                  <a:moveTo>
                    <a:pt x="371523" y="740"/>
                  </a:moveTo>
                  <a:lnTo>
                    <a:pt x="291572" y="1407"/>
                  </a:lnTo>
                  <a:lnTo>
                    <a:pt x="371523" y="1407"/>
                  </a:lnTo>
                  <a:lnTo>
                    <a:pt x="371523" y="74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482882" y="6339777"/>
              <a:ext cx="334645" cy="121920"/>
            </a:xfrm>
            <a:custGeom>
              <a:avLst/>
              <a:gdLst/>
              <a:ahLst/>
              <a:cxnLst/>
              <a:rect l="l" t="t" r="r" b="b"/>
              <a:pathLst>
                <a:path w="334644" h="121920">
                  <a:moveTo>
                    <a:pt x="334029" y="0"/>
                  </a:moveTo>
                  <a:lnTo>
                    <a:pt x="0" y="0"/>
                  </a:lnTo>
                  <a:lnTo>
                    <a:pt x="0" y="121881"/>
                  </a:lnTo>
                  <a:lnTo>
                    <a:pt x="334029" y="121881"/>
                  </a:lnTo>
                  <a:lnTo>
                    <a:pt x="334029" y="78131"/>
                  </a:lnTo>
                  <a:lnTo>
                    <a:pt x="162122" y="78131"/>
                  </a:lnTo>
                  <a:lnTo>
                    <a:pt x="59859" y="77312"/>
                  </a:lnTo>
                  <a:lnTo>
                    <a:pt x="53978" y="75558"/>
                  </a:lnTo>
                  <a:lnTo>
                    <a:pt x="47802" y="71328"/>
                  </a:lnTo>
                  <a:lnTo>
                    <a:pt x="42810" y="65915"/>
                  </a:lnTo>
                  <a:lnTo>
                    <a:pt x="40484" y="60613"/>
                  </a:lnTo>
                  <a:lnTo>
                    <a:pt x="41588" y="54162"/>
                  </a:lnTo>
                  <a:lnTo>
                    <a:pt x="45116" y="46930"/>
                  </a:lnTo>
                  <a:lnTo>
                    <a:pt x="49748" y="41018"/>
                  </a:lnTo>
                  <a:lnTo>
                    <a:pt x="54167" y="38524"/>
                  </a:lnTo>
                  <a:lnTo>
                    <a:pt x="157897" y="37388"/>
                  </a:lnTo>
                  <a:lnTo>
                    <a:pt x="334029" y="37388"/>
                  </a:lnTo>
                  <a:lnTo>
                    <a:pt x="334029" y="0"/>
                  </a:lnTo>
                  <a:close/>
                </a:path>
                <a:path w="334644" h="121920">
                  <a:moveTo>
                    <a:pt x="334029" y="37388"/>
                  </a:moveTo>
                  <a:lnTo>
                    <a:pt x="157897" y="37388"/>
                  </a:lnTo>
                  <a:lnTo>
                    <a:pt x="261654" y="37469"/>
                  </a:lnTo>
                  <a:lnTo>
                    <a:pt x="268930" y="37631"/>
                  </a:lnTo>
                  <a:lnTo>
                    <a:pt x="293180" y="39064"/>
                  </a:lnTo>
                  <a:lnTo>
                    <a:pt x="293180" y="75880"/>
                  </a:lnTo>
                  <a:lnTo>
                    <a:pt x="278537" y="77132"/>
                  </a:lnTo>
                  <a:lnTo>
                    <a:pt x="271434" y="77645"/>
                  </a:lnTo>
                  <a:lnTo>
                    <a:pt x="264394" y="77865"/>
                  </a:lnTo>
                  <a:lnTo>
                    <a:pt x="162122" y="78131"/>
                  </a:lnTo>
                  <a:lnTo>
                    <a:pt x="334029" y="78131"/>
                  </a:lnTo>
                  <a:lnTo>
                    <a:pt x="334029" y="3738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5610079" y="6547748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69">
                  <a:moveTo>
                    <a:pt x="0" y="0"/>
                  </a:moveTo>
                  <a:lnTo>
                    <a:pt x="77036" y="0"/>
                  </a:lnTo>
                </a:path>
              </a:pathLst>
            </a:custGeom>
            <a:grpFill/>
            <a:ln w="41803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5608546" y="6618835"/>
              <a:ext cx="78105" cy="43815"/>
            </a:xfrm>
            <a:custGeom>
              <a:avLst/>
              <a:gdLst/>
              <a:ahLst/>
              <a:cxnLst/>
              <a:rect l="l" t="t" r="r" b="b"/>
              <a:pathLst>
                <a:path w="78105" h="43815">
                  <a:moveTo>
                    <a:pt x="77928" y="0"/>
                  </a:moveTo>
                  <a:lnTo>
                    <a:pt x="0" y="0"/>
                  </a:lnTo>
                  <a:lnTo>
                    <a:pt x="2035" y="43362"/>
                  </a:lnTo>
                  <a:lnTo>
                    <a:pt x="77928" y="43362"/>
                  </a:lnTo>
                  <a:lnTo>
                    <a:pt x="779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5743897" y="6547942"/>
              <a:ext cx="73660" cy="0"/>
            </a:xfrm>
            <a:custGeom>
              <a:avLst/>
              <a:gdLst/>
              <a:ahLst/>
              <a:cxnLst/>
              <a:rect l="l" t="t" r="r" b="b"/>
              <a:pathLst>
                <a:path w="73659">
                  <a:moveTo>
                    <a:pt x="0" y="0"/>
                  </a:moveTo>
                  <a:lnTo>
                    <a:pt x="73417" y="0"/>
                  </a:lnTo>
                </a:path>
              </a:pathLst>
            </a:custGeom>
            <a:grpFill/>
            <a:ln w="42419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5483625" y="6731769"/>
              <a:ext cx="71120" cy="0"/>
            </a:xfrm>
            <a:custGeom>
              <a:avLst/>
              <a:gdLst/>
              <a:ahLst/>
              <a:cxnLst/>
              <a:rect l="l" t="t" r="r" b="b"/>
              <a:pathLst>
                <a:path w="71119">
                  <a:moveTo>
                    <a:pt x="0" y="0"/>
                  </a:moveTo>
                  <a:lnTo>
                    <a:pt x="71042" y="0"/>
                  </a:lnTo>
                </a:path>
              </a:pathLst>
            </a:custGeom>
            <a:grpFill/>
            <a:ln w="4262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5610707" y="6710044"/>
              <a:ext cx="78105" cy="41275"/>
            </a:xfrm>
            <a:custGeom>
              <a:avLst/>
              <a:gdLst/>
              <a:ahLst/>
              <a:cxnLst/>
              <a:rect l="l" t="t" r="r" b="b"/>
              <a:pathLst>
                <a:path w="78105" h="41275">
                  <a:moveTo>
                    <a:pt x="77953" y="0"/>
                  </a:moveTo>
                  <a:lnTo>
                    <a:pt x="0" y="0"/>
                  </a:lnTo>
                  <a:lnTo>
                    <a:pt x="0" y="41200"/>
                  </a:lnTo>
                  <a:lnTo>
                    <a:pt x="75000" y="41200"/>
                  </a:lnTo>
                  <a:lnTo>
                    <a:pt x="7795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5743958" y="6710346"/>
              <a:ext cx="73660" cy="45085"/>
            </a:xfrm>
            <a:custGeom>
              <a:avLst/>
              <a:gdLst/>
              <a:ahLst/>
              <a:cxnLst/>
              <a:rect l="l" t="t" r="r" b="b"/>
              <a:pathLst>
                <a:path w="73659" h="45084">
                  <a:moveTo>
                    <a:pt x="71183" y="0"/>
                  </a:moveTo>
                  <a:lnTo>
                    <a:pt x="467" y="0"/>
                  </a:lnTo>
                  <a:lnTo>
                    <a:pt x="0" y="24813"/>
                  </a:lnTo>
                  <a:lnTo>
                    <a:pt x="4482" y="37668"/>
                  </a:lnTo>
                  <a:lnTo>
                    <a:pt x="17370" y="42850"/>
                  </a:lnTo>
                  <a:lnTo>
                    <a:pt x="42120" y="44643"/>
                  </a:lnTo>
                  <a:lnTo>
                    <a:pt x="61879" y="42271"/>
                  </a:lnTo>
                  <a:lnTo>
                    <a:pt x="71447" y="33361"/>
                  </a:lnTo>
                  <a:lnTo>
                    <a:pt x="73618" y="18932"/>
                  </a:lnTo>
                  <a:lnTo>
                    <a:pt x="711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5483141" y="6618923"/>
              <a:ext cx="72390" cy="46990"/>
            </a:xfrm>
            <a:custGeom>
              <a:avLst/>
              <a:gdLst/>
              <a:ahLst/>
              <a:cxnLst/>
              <a:rect l="l" t="t" r="r" b="b"/>
              <a:pathLst>
                <a:path w="72390" h="46990">
                  <a:moveTo>
                    <a:pt x="71814" y="0"/>
                  </a:moveTo>
                  <a:lnTo>
                    <a:pt x="1538" y="0"/>
                  </a:lnTo>
                  <a:lnTo>
                    <a:pt x="0" y="28517"/>
                  </a:lnTo>
                  <a:lnTo>
                    <a:pt x="8739" y="43327"/>
                  </a:lnTo>
                  <a:lnTo>
                    <a:pt x="31447" y="46683"/>
                  </a:lnTo>
                  <a:lnTo>
                    <a:pt x="71814" y="40836"/>
                  </a:lnTo>
                  <a:lnTo>
                    <a:pt x="7181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5483622" y="6522916"/>
              <a:ext cx="72390" cy="46355"/>
            </a:xfrm>
            <a:custGeom>
              <a:avLst/>
              <a:gdLst/>
              <a:ahLst/>
              <a:cxnLst/>
              <a:rect l="l" t="t" r="r" b="b"/>
              <a:pathLst>
                <a:path w="72390" h="46354">
                  <a:moveTo>
                    <a:pt x="32278" y="0"/>
                  </a:moveTo>
                  <a:lnTo>
                    <a:pt x="9506" y="3122"/>
                  </a:lnTo>
                  <a:lnTo>
                    <a:pt x="0" y="17690"/>
                  </a:lnTo>
                  <a:lnTo>
                    <a:pt x="178" y="45746"/>
                  </a:lnTo>
                  <a:lnTo>
                    <a:pt x="71899" y="45746"/>
                  </a:lnTo>
                  <a:lnTo>
                    <a:pt x="71899" y="6279"/>
                  </a:lnTo>
                  <a:lnTo>
                    <a:pt x="3227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5744060" y="6619664"/>
              <a:ext cx="76200" cy="41910"/>
            </a:xfrm>
            <a:custGeom>
              <a:avLst/>
              <a:gdLst/>
              <a:ahLst/>
              <a:cxnLst/>
              <a:rect l="l" t="t" r="r" b="b"/>
              <a:pathLst>
                <a:path w="76200" h="41909">
                  <a:moveTo>
                    <a:pt x="71583" y="0"/>
                  </a:moveTo>
                  <a:lnTo>
                    <a:pt x="0" y="0"/>
                  </a:lnTo>
                  <a:lnTo>
                    <a:pt x="0" y="41351"/>
                  </a:lnTo>
                  <a:lnTo>
                    <a:pt x="75880" y="41351"/>
                  </a:lnTo>
                  <a:lnTo>
                    <a:pt x="715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2514480" y="5600255"/>
            <a:ext cx="1043831" cy="778604"/>
            <a:chOff x="12438280" y="5613917"/>
            <a:chExt cx="1043831" cy="77860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2727096" y="5873091"/>
              <a:ext cx="755015" cy="519430"/>
              <a:chOff x="11559492" y="3854873"/>
              <a:chExt cx="755015" cy="51943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" name="object 16"/>
              <p:cNvSpPr/>
              <p:nvPr/>
            </p:nvSpPr>
            <p:spPr>
              <a:xfrm>
                <a:off x="11559492" y="3854873"/>
                <a:ext cx="755015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755015" h="519429">
                    <a:moveTo>
                      <a:pt x="81333" y="47031"/>
                    </a:moveTo>
                    <a:lnTo>
                      <a:pt x="38612" y="47031"/>
                    </a:lnTo>
                    <a:lnTo>
                      <a:pt x="38650" y="417222"/>
                    </a:lnTo>
                    <a:lnTo>
                      <a:pt x="45335" y="460644"/>
                    </a:lnTo>
                    <a:lnTo>
                      <a:pt x="96553" y="511986"/>
                    </a:lnTo>
                    <a:lnTo>
                      <a:pt x="139723" y="518648"/>
                    </a:lnTo>
                    <a:lnTo>
                      <a:pt x="617346" y="518836"/>
                    </a:lnTo>
                    <a:lnTo>
                      <a:pt x="658989" y="512349"/>
                    </a:lnTo>
                    <a:lnTo>
                      <a:pt x="690090" y="493345"/>
                    </a:lnTo>
                    <a:lnTo>
                      <a:pt x="701172" y="475914"/>
                    </a:lnTo>
                    <a:lnTo>
                      <a:pt x="619759" y="475914"/>
                    </a:lnTo>
                    <a:lnTo>
                      <a:pt x="141922" y="474846"/>
                    </a:lnTo>
                    <a:lnTo>
                      <a:pt x="112474" y="472034"/>
                    </a:lnTo>
                    <a:lnTo>
                      <a:pt x="93875" y="462397"/>
                    </a:lnTo>
                    <a:lnTo>
                      <a:pt x="84155" y="443935"/>
                    </a:lnTo>
                    <a:lnTo>
                      <a:pt x="81346" y="414647"/>
                    </a:lnTo>
                    <a:lnTo>
                      <a:pt x="81333" y="47031"/>
                    </a:lnTo>
                    <a:close/>
                  </a:path>
                  <a:path w="755015" h="519429">
                    <a:moveTo>
                      <a:pt x="725018" y="43889"/>
                    </a:moveTo>
                    <a:lnTo>
                      <a:pt x="675472" y="43889"/>
                    </a:lnTo>
                    <a:lnTo>
                      <a:pt x="675460" y="140816"/>
                    </a:lnTo>
                    <a:lnTo>
                      <a:pt x="675294" y="234149"/>
                    </a:lnTo>
                    <a:lnTo>
                      <a:pt x="675089" y="327483"/>
                    </a:lnTo>
                    <a:lnTo>
                      <a:pt x="674921" y="374149"/>
                    </a:lnTo>
                    <a:lnTo>
                      <a:pt x="674712" y="414647"/>
                    </a:lnTo>
                    <a:lnTo>
                      <a:pt x="661110" y="462797"/>
                    </a:lnTo>
                    <a:lnTo>
                      <a:pt x="619759" y="475914"/>
                    </a:lnTo>
                    <a:lnTo>
                      <a:pt x="701172" y="475914"/>
                    </a:lnTo>
                    <a:lnTo>
                      <a:pt x="709512" y="462797"/>
                    </a:lnTo>
                    <a:lnTo>
                      <a:pt x="709620" y="462397"/>
                    </a:lnTo>
                    <a:lnTo>
                      <a:pt x="716346" y="421319"/>
                    </a:lnTo>
                    <a:lnTo>
                      <a:pt x="716384" y="45962"/>
                    </a:lnTo>
                    <a:lnTo>
                      <a:pt x="721309" y="44442"/>
                    </a:lnTo>
                    <a:lnTo>
                      <a:pt x="724501" y="44316"/>
                    </a:lnTo>
                    <a:lnTo>
                      <a:pt x="725018" y="43889"/>
                    </a:lnTo>
                    <a:close/>
                  </a:path>
                  <a:path w="755015" h="519429">
                    <a:moveTo>
                      <a:pt x="718847" y="0"/>
                    </a:moveTo>
                    <a:lnTo>
                      <a:pt x="713507" y="1394"/>
                    </a:lnTo>
                    <a:lnTo>
                      <a:pt x="44291" y="2085"/>
                    </a:lnTo>
                    <a:lnTo>
                      <a:pt x="33208" y="3713"/>
                    </a:lnTo>
                    <a:lnTo>
                      <a:pt x="22136" y="7622"/>
                    </a:lnTo>
                    <a:lnTo>
                      <a:pt x="11069" y="12494"/>
                    </a:lnTo>
                    <a:lnTo>
                      <a:pt x="0" y="17013"/>
                    </a:lnTo>
                    <a:lnTo>
                      <a:pt x="31990" y="51227"/>
                    </a:lnTo>
                    <a:lnTo>
                      <a:pt x="38612" y="47031"/>
                    </a:lnTo>
                    <a:lnTo>
                      <a:pt x="81333" y="47031"/>
                    </a:lnTo>
                    <a:lnTo>
                      <a:pt x="81333" y="43889"/>
                    </a:lnTo>
                    <a:lnTo>
                      <a:pt x="725018" y="43889"/>
                    </a:lnTo>
                    <a:lnTo>
                      <a:pt x="726461" y="42696"/>
                    </a:lnTo>
                    <a:lnTo>
                      <a:pt x="733580" y="36699"/>
                    </a:lnTo>
                    <a:lnTo>
                      <a:pt x="740622" y="30600"/>
                    </a:lnTo>
                    <a:lnTo>
                      <a:pt x="754632" y="18307"/>
                    </a:lnTo>
                    <a:lnTo>
                      <a:pt x="738850" y="9723"/>
                    </a:lnTo>
                    <a:lnTo>
                      <a:pt x="730898" y="5569"/>
                    </a:lnTo>
                    <a:lnTo>
                      <a:pt x="722768" y="1717"/>
                    </a:lnTo>
                    <a:lnTo>
                      <a:pt x="7188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" name="object 18"/>
              <p:cNvSpPr/>
              <p:nvPr/>
            </p:nvSpPr>
            <p:spPr>
              <a:xfrm>
                <a:off x="11730188" y="3952561"/>
                <a:ext cx="422909" cy="320040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320039">
                    <a:moveTo>
                      <a:pt x="105671" y="138969"/>
                    </a:moveTo>
                    <a:lnTo>
                      <a:pt x="67473" y="183552"/>
                    </a:lnTo>
                    <a:lnTo>
                      <a:pt x="44945" y="220033"/>
                    </a:lnTo>
                    <a:lnTo>
                      <a:pt x="22788" y="256842"/>
                    </a:lnTo>
                    <a:lnTo>
                      <a:pt x="1030" y="293888"/>
                    </a:lnTo>
                    <a:lnTo>
                      <a:pt x="0" y="299291"/>
                    </a:lnTo>
                    <a:lnTo>
                      <a:pt x="1123" y="306295"/>
                    </a:lnTo>
                    <a:lnTo>
                      <a:pt x="3828" y="312995"/>
                    </a:lnTo>
                    <a:lnTo>
                      <a:pt x="7539" y="317486"/>
                    </a:lnTo>
                    <a:lnTo>
                      <a:pt x="13009" y="319595"/>
                    </a:lnTo>
                    <a:lnTo>
                      <a:pt x="19829" y="320025"/>
                    </a:lnTo>
                    <a:lnTo>
                      <a:pt x="26879" y="319007"/>
                    </a:lnTo>
                    <a:lnTo>
                      <a:pt x="33034" y="316769"/>
                    </a:lnTo>
                    <a:lnTo>
                      <a:pt x="39555" y="313389"/>
                    </a:lnTo>
                    <a:lnTo>
                      <a:pt x="42947" y="303689"/>
                    </a:lnTo>
                    <a:lnTo>
                      <a:pt x="77588" y="246818"/>
                    </a:lnTo>
                    <a:lnTo>
                      <a:pt x="105723" y="200455"/>
                    </a:lnTo>
                    <a:lnTo>
                      <a:pt x="157939" y="200455"/>
                    </a:lnTo>
                    <a:lnTo>
                      <a:pt x="145662" y="183480"/>
                    </a:lnTo>
                    <a:lnTo>
                      <a:pt x="133068" y="166193"/>
                    </a:lnTo>
                    <a:lnTo>
                      <a:pt x="120813" y="149704"/>
                    </a:lnTo>
                    <a:lnTo>
                      <a:pt x="113618" y="142484"/>
                    </a:lnTo>
                    <a:lnTo>
                      <a:pt x="105671" y="138969"/>
                    </a:lnTo>
                    <a:close/>
                  </a:path>
                  <a:path w="422909" h="320039">
                    <a:moveTo>
                      <a:pt x="157939" y="200455"/>
                    </a:moveTo>
                    <a:lnTo>
                      <a:pt x="105723" y="200455"/>
                    </a:lnTo>
                    <a:lnTo>
                      <a:pt x="128238" y="231363"/>
                    </a:lnTo>
                    <a:lnTo>
                      <a:pt x="138385" y="245525"/>
                    </a:lnTo>
                    <a:lnTo>
                      <a:pt x="147916" y="259510"/>
                    </a:lnTo>
                    <a:lnTo>
                      <a:pt x="158259" y="271066"/>
                    </a:lnTo>
                    <a:lnTo>
                      <a:pt x="168711" y="274774"/>
                    </a:lnTo>
                    <a:lnTo>
                      <a:pt x="179474" y="271409"/>
                    </a:lnTo>
                    <a:lnTo>
                      <a:pt x="190750" y="261747"/>
                    </a:lnTo>
                    <a:lnTo>
                      <a:pt x="204701" y="246818"/>
                    </a:lnTo>
                    <a:lnTo>
                      <a:pt x="226758" y="223637"/>
                    </a:lnTo>
                    <a:lnTo>
                      <a:pt x="174705" y="223637"/>
                    </a:lnTo>
                    <a:lnTo>
                      <a:pt x="157939" y="200455"/>
                    </a:lnTo>
                    <a:close/>
                  </a:path>
                  <a:path w="422909" h="320039">
                    <a:moveTo>
                      <a:pt x="353592" y="201623"/>
                    </a:moveTo>
                    <a:lnTo>
                      <a:pt x="247783" y="201623"/>
                    </a:lnTo>
                    <a:lnTo>
                      <a:pt x="300808" y="245262"/>
                    </a:lnTo>
                    <a:lnTo>
                      <a:pt x="313482" y="252658"/>
                    </a:lnTo>
                    <a:lnTo>
                      <a:pt x="324369" y="252981"/>
                    </a:lnTo>
                    <a:lnTo>
                      <a:pt x="333364" y="246818"/>
                    </a:lnTo>
                    <a:lnTo>
                      <a:pt x="340363" y="234757"/>
                    </a:lnTo>
                    <a:lnTo>
                      <a:pt x="353592" y="201623"/>
                    </a:lnTo>
                    <a:close/>
                  </a:path>
                  <a:path w="422909" h="320039">
                    <a:moveTo>
                      <a:pt x="247400" y="153276"/>
                    </a:moveTo>
                    <a:lnTo>
                      <a:pt x="233964" y="156890"/>
                    </a:lnTo>
                    <a:lnTo>
                      <a:pt x="220555" y="168979"/>
                    </a:lnTo>
                    <a:lnTo>
                      <a:pt x="209600" y="182317"/>
                    </a:lnTo>
                    <a:lnTo>
                      <a:pt x="174705" y="223637"/>
                    </a:lnTo>
                    <a:lnTo>
                      <a:pt x="226758" y="223637"/>
                    </a:lnTo>
                    <a:lnTo>
                      <a:pt x="247783" y="201623"/>
                    </a:lnTo>
                    <a:lnTo>
                      <a:pt x="353592" y="201623"/>
                    </a:lnTo>
                    <a:lnTo>
                      <a:pt x="355132" y="197766"/>
                    </a:lnTo>
                    <a:lnTo>
                      <a:pt x="308749" y="197766"/>
                    </a:lnTo>
                    <a:lnTo>
                      <a:pt x="290578" y="182130"/>
                    </a:lnTo>
                    <a:lnTo>
                      <a:pt x="282472" y="175016"/>
                    </a:lnTo>
                    <a:lnTo>
                      <a:pt x="274848" y="167899"/>
                    </a:lnTo>
                    <a:lnTo>
                      <a:pt x="260986" y="157243"/>
                    </a:lnTo>
                    <a:lnTo>
                      <a:pt x="247400" y="153276"/>
                    </a:lnTo>
                    <a:close/>
                  </a:path>
                  <a:path w="422909" h="320039">
                    <a:moveTo>
                      <a:pt x="403910" y="0"/>
                    </a:moveTo>
                    <a:lnTo>
                      <a:pt x="380206" y="19254"/>
                    </a:lnTo>
                    <a:lnTo>
                      <a:pt x="308749" y="197766"/>
                    </a:lnTo>
                    <a:lnTo>
                      <a:pt x="355132" y="197766"/>
                    </a:lnTo>
                    <a:lnTo>
                      <a:pt x="361355" y="182130"/>
                    </a:lnTo>
                    <a:lnTo>
                      <a:pt x="378808" y="137915"/>
                    </a:lnTo>
                    <a:lnTo>
                      <a:pt x="397810" y="89403"/>
                    </a:lnTo>
                    <a:lnTo>
                      <a:pt x="419434" y="33968"/>
                    </a:lnTo>
                    <a:lnTo>
                      <a:pt x="422626" y="25989"/>
                    </a:lnTo>
                    <a:lnTo>
                      <a:pt x="420276" y="12054"/>
                    </a:lnTo>
                    <a:lnTo>
                      <a:pt x="415062" y="1198"/>
                    </a:lnTo>
                    <a:lnTo>
                      <a:pt x="409923" y="155"/>
                    </a:lnTo>
                    <a:lnTo>
                      <a:pt x="40391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2" descr="C:\Users\olgal\AppData\Local\Microsoft\Windows\Temporary Internet Files\Content.Outlook\HRUA8XU8\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8280" y="5613917"/>
              <a:ext cx="666323" cy="50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>
                <a:solidFill>
                  <a:srgbClr val="00ADEE"/>
                </a:solidFill>
                <a:ea typeface="Stem Text" panose="020B0503020203020204" pitchFamily="34" charset="-52"/>
              </a:rPr>
              <a:t>Решение:  Система контроля и планирования работ в области дорожной инфраструктуры </a:t>
            </a:r>
            <a:endParaRPr lang="ru-RU" sz="4800" dirty="0"/>
          </a:p>
        </p:txBody>
      </p:sp>
      <p:pic>
        <p:nvPicPr>
          <p:cNvPr id="42" name="Изображение 41" descr="Снимок экрана 2018-05-16 в 9.55.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0" y="10201275"/>
            <a:ext cx="1752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5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137"/>
          <p:cNvSpPr/>
          <p:nvPr/>
        </p:nvSpPr>
        <p:spPr>
          <a:xfrm>
            <a:off x="11440585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032" name="Picture 8" descr="http://www.ecmag.com/sites/default/files/xml_uploads/unzipped/business_contract_work_office_professional_corporate_icons_think156459787_1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33" y="8965730"/>
            <a:ext cx="943924" cy="100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37"/>
          <p:cNvSpPr/>
          <p:nvPr/>
        </p:nvSpPr>
        <p:spPr>
          <a:xfrm>
            <a:off x="1120827" y="4833294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0827" y="4897755"/>
            <a:ext cx="320072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проектов титульных списков в соответствии с установленной формой</a:t>
            </a:r>
          </a:p>
        </p:txBody>
      </p:sp>
      <p:sp>
        <p:nvSpPr>
          <p:cNvPr id="8" name="object 137"/>
          <p:cNvSpPr/>
          <p:nvPr/>
        </p:nvSpPr>
        <p:spPr>
          <a:xfrm>
            <a:off x="5895164" y="4767262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2984" y="4950846"/>
            <a:ext cx="1938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титульных списков</a:t>
            </a:r>
          </a:p>
        </p:txBody>
      </p:sp>
      <p:sp>
        <p:nvSpPr>
          <p:cNvPr id="10" name="object 137"/>
          <p:cNvSpPr/>
          <p:nvPr/>
        </p:nvSpPr>
        <p:spPr>
          <a:xfrm>
            <a:off x="10669501" y="4748839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70152" y="4892675"/>
            <a:ext cx="2975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смет на выполнение работ по содержанию дорог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692825" y="5906254"/>
            <a:ext cx="1064856" cy="586621"/>
            <a:chOff x="71794" y="6010729"/>
            <a:chExt cx="1064856" cy="58662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4" b="22735"/>
            <a:stretch/>
          </p:blipFill>
          <p:spPr>
            <a:xfrm flipH="1">
              <a:off x="71794" y="6010729"/>
              <a:ext cx="1064856" cy="5866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231298" y="611488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ЭЦП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482422" y="3715615"/>
            <a:ext cx="3155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НСИ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Утвержденные сценарии согласования титульных списков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2323874" y="3687255"/>
            <a:ext cx="2873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НСИ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Виды работ;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Расценки по видам работ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30" y="3804346"/>
            <a:ext cx="838200" cy="8382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628537" y="3804346"/>
            <a:ext cx="1577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Реестр объектов</a:t>
            </a:r>
          </a:p>
        </p:txBody>
      </p:sp>
      <p:sp>
        <p:nvSpPr>
          <p:cNvPr id="27" name="object 137"/>
          <p:cNvSpPr/>
          <p:nvPr/>
        </p:nvSpPr>
        <p:spPr>
          <a:xfrm>
            <a:off x="15443837" y="4731278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632791" y="4844882"/>
            <a:ext cx="2763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смет и формирование бюджета </a:t>
            </a:r>
          </a:p>
        </p:txBody>
      </p:sp>
      <p:sp>
        <p:nvSpPr>
          <p:cNvPr id="29" name="object 137"/>
          <p:cNvSpPr/>
          <p:nvPr/>
        </p:nvSpPr>
        <p:spPr>
          <a:xfrm>
            <a:off x="7437333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441782" y="6928501"/>
            <a:ext cx="3174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формирование конкурсной документации и ТЗ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5720081" y="5906254"/>
            <a:ext cx="1064856" cy="586621"/>
            <a:chOff x="71794" y="6010729"/>
            <a:chExt cx="1064856" cy="586621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4" b="22735"/>
            <a:stretch/>
          </p:blipFill>
          <p:spPr>
            <a:xfrm flipH="1">
              <a:off x="71794" y="6010729"/>
              <a:ext cx="1064856" cy="58662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 flipH="1">
              <a:off x="231298" y="611488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ЭЦП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0749281" y="5906254"/>
            <a:ext cx="1064856" cy="586621"/>
            <a:chOff x="71794" y="6010729"/>
            <a:chExt cx="1064856" cy="586621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4" b="22735"/>
            <a:stretch/>
          </p:blipFill>
          <p:spPr>
            <a:xfrm flipH="1">
              <a:off x="71794" y="6010729"/>
              <a:ext cx="1064856" cy="58662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 flipH="1">
              <a:off x="231298" y="611488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ЭЦП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5037425" y="5776288"/>
            <a:ext cx="1064856" cy="586621"/>
            <a:chOff x="71794" y="6010729"/>
            <a:chExt cx="1064856" cy="586621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4" b="22735"/>
            <a:stretch/>
          </p:blipFill>
          <p:spPr>
            <a:xfrm flipH="1">
              <a:off x="71794" y="6010729"/>
              <a:ext cx="1064856" cy="58662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 flipH="1">
              <a:off x="231298" y="611488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ЭЦП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6910050" y="3675418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НСИ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Утвержденные сценарии согласования смет</a:t>
            </a:r>
          </a:p>
        </p:txBody>
      </p:sp>
      <p:sp>
        <p:nvSpPr>
          <p:cNvPr id="46" name="object 137"/>
          <p:cNvSpPr/>
          <p:nvPr/>
        </p:nvSpPr>
        <p:spPr>
          <a:xfrm>
            <a:off x="3434081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525203" y="7093065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Корректировка бюджета с фактически выделенным</a:t>
            </a:r>
          </a:p>
        </p:txBody>
      </p:sp>
      <p:sp>
        <p:nvSpPr>
          <p:cNvPr id="49" name="object 137"/>
          <p:cNvSpPr/>
          <p:nvPr/>
        </p:nvSpPr>
        <p:spPr>
          <a:xfrm>
            <a:off x="15443837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5417802" y="7060906"/>
            <a:ext cx="3174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Корректировка бюджета с учетом предложений подрядчика</a:t>
            </a:r>
          </a:p>
        </p:txBody>
      </p:sp>
      <p:pic>
        <p:nvPicPr>
          <p:cNvPr id="1034" name="Picture 10" descr="https://www.shareicon.net/download/2016/06/09/585839_cart_512x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766" y="7247761"/>
            <a:ext cx="744359" cy="74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12462126" y="7339287"/>
            <a:ext cx="1938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ЕАСУЗ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6DEA4D-A29C-4005-A044-4EBC386A2EB7}"/>
              </a:ext>
            </a:extLst>
          </p:cNvPr>
          <p:cNvSpPr txBox="1"/>
          <p:nvPr/>
        </p:nvSpPr>
        <p:spPr>
          <a:xfrm>
            <a:off x="933609" y="8282714"/>
            <a:ext cx="204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Согласованный бюджет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2B631D-2A0D-428E-A346-3CFD961C93D9}"/>
              </a:ext>
            </a:extLst>
          </p:cNvPr>
          <p:cNvSpPr txBox="1"/>
          <p:nvPr/>
        </p:nvSpPr>
        <p:spPr>
          <a:xfrm>
            <a:off x="3879850" y="9159654"/>
            <a:ext cx="176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Контракт с подрядчиком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D514D93-B46A-4513-A377-CF1935C6F4B4}"/>
              </a:ext>
            </a:extLst>
          </p:cNvPr>
          <p:cNvSpPr txBox="1"/>
          <p:nvPr/>
        </p:nvSpPr>
        <p:spPr>
          <a:xfrm>
            <a:off x="7923316" y="8910548"/>
            <a:ext cx="3043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карточки</a:t>
            </a:r>
            <a:r>
              <a:rPr lang="ru-RU" sz="2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выполнения работ по содержанию</a:t>
            </a:r>
          </a:p>
        </p:txBody>
      </p:sp>
      <p:sp>
        <p:nvSpPr>
          <p:cNvPr id="35" name="Овал 34"/>
          <p:cNvSpPr/>
          <p:nvPr/>
        </p:nvSpPr>
        <p:spPr>
          <a:xfrm>
            <a:off x="5538274" y="8778875"/>
            <a:ext cx="1318242" cy="13295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Заголовок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работ по содержанию дорог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493777" y="5443269"/>
            <a:ext cx="1226304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9248873" y="5422345"/>
            <a:ext cx="1226304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14070330" y="5396035"/>
            <a:ext cx="1226304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2697849" y="7659365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6653101" y="7619941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10669501" y="7588998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14663268" y="7568737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18738850" y="532177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18738850" y="7546347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7061810" y="948282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/>
          <p:nvPr/>
        </p:nvCxnSpPr>
        <p:spPr>
          <a:xfrm rot="5400000">
            <a:off x="1290004" y="4128100"/>
            <a:ext cx="571513" cy="359146"/>
          </a:xfrm>
          <a:prstGeom prst="bentConnector3">
            <a:avLst>
              <a:gd name="adj1" fmla="val -6887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Группа 87"/>
          <p:cNvGrpSpPr/>
          <p:nvPr/>
        </p:nvGrpSpPr>
        <p:grpSpPr>
          <a:xfrm>
            <a:off x="15755284" y="3680030"/>
            <a:ext cx="1175086" cy="961099"/>
            <a:chOff x="15755284" y="3700516"/>
            <a:chExt cx="1175086" cy="961099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729" y="3700516"/>
              <a:ext cx="849641" cy="849641"/>
            </a:xfrm>
            <a:prstGeom prst="rect">
              <a:avLst/>
            </a:prstGeom>
          </p:spPr>
        </p:pic>
        <p:cxnSp>
          <p:nvCxnSpPr>
            <p:cNvPr id="95" name="Соединительная линия уступом 94"/>
            <p:cNvCxnSpPr/>
            <p:nvPr/>
          </p:nvCxnSpPr>
          <p:spPr>
            <a:xfrm rot="5400000">
              <a:off x="15649100" y="4196286"/>
              <a:ext cx="571513" cy="359146"/>
            </a:xfrm>
            <a:prstGeom prst="bentConnector3">
              <a:avLst>
                <a:gd name="adj1" fmla="val -6887"/>
              </a:avLst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11148788" y="3680030"/>
            <a:ext cx="1175086" cy="961099"/>
            <a:chOff x="15755284" y="3700516"/>
            <a:chExt cx="1175086" cy="961099"/>
          </a:xfrm>
        </p:grpSpPr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729" y="3700516"/>
              <a:ext cx="849641" cy="849641"/>
            </a:xfrm>
            <a:prstGeom prst="rect">
              <a:avLst/>
            </a:prstGeom>
          </p:spPr>
        </p:pic>
        <p:cxnSp>
          <p:nvCxnSpPr>
            <p:cNvPr id="99" name="Соединительная линия уступом 98"/>
            <p:cNvCxnSpPr/>
            <p:nvPr/>
          </p:nvCxnSpPr>
          <p:spPr>
            <a:xfrm rot="5400000">
              <a:off x="15649100" y="4196286"/>
              <a:ext cx="571513" cy="359146"/>
            </a:xfrm>
            <a:prstGeom prst="bentConnector3">
              <a:avLst>
                <a:gd name="adj1" fmla="val -6887"/>
              </a:avLst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па 99"/>
          <p:cNvGrpSpPr/>
          <p:nvPr/>
        </p:nvGrpSpPr>
        <p:grpSpPr>
          <a:xfrm>
            <a:off x="6307336" y="3680030"/>
            <a:ext cx="1175086" cy="961099"/>
            <a:chOff x="15755284" y="3700516"/>
            <a:chExt cx="1175086" cy="961099"/>
          </a:xfrm>
        </p:grpSpPr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729" y="3700516"/>
              <a:ext cx="849641" cy="849641"/>
            </a:xfrm>
            <a:prstGeom prst="rect">
              <a:avLst/>
            </a:prstGeom>
          </p:spPr>
        </p:pic>
        <p:cxnSp>
          <p:nvCxnSpPr>
            <p:cNvPr id="102" name="Соединительная линия уступом 101"/>
            <p:cNvCxnSpPr/>
            <p:nvPr/>
          </p:nvCxnSpPr>
          <p:spPr>
            <a:xfrm rot="5400000">
              <a:off x="15649100" y="4196286"/>
              <a:ext cx="571513" cy="359146"/>
            </a:xfrm>
            <a:prstGeom prst="bentConnector3">
              <a:avLst>
                <a:gd name="adj1" fmla="val -6887"/>
              </a:avLst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Овал 102"/>
          <p:cNvSpPr/>
          <p:nvPr/>
        </p:nvSpPr>
        <p:spPr>
          <a:xfrm>
            <a:off x="1297396" y="6973204"/>
            <a:ext cx="1318242" cy="13295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12" y="7162762"/>
            <a:ext cx="913807" cy="913807"/>
          </a:xfrm>
          <a:prstGeom prst="rect">
            <a:avLst/>
          </a:prstGeom>
        </p:spPr>
      </p:pic>
      <p:sp>
        <p:nvSpPr>
          <p:cNvPr id="66" name="object 137"/>
          <p:cNvSpPr/>
          <p:nvPr/>
        </p:nvSpPr>
        <p:spPr>
          <a:xfrm>
            <a:off x="7897698" y="8804232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7" name="object 137"/>
          <p:cNvSpPr/>
          <p:nvPr/>
        </p:nvSpPr>
        <p:spPr>
          <a:xfrm>
            <a:off x="12066846" y="8735574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59203" y="9044306"/>
            <a:ext cx="2728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выполнения работ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11232131" y="948282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Изображение 67" descr="Снимок экрана 2018-05-16 в 9.55.0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0" y="10125075"/>
            <a:ext cx="1752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работ по содержанию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7DF76E-7F2B-4CEA-90A4-17E4EF6B20D2}"/>
              </a:ext>
            </a:extLst>
          </p:cNvPr>
          <p:cNvSpPr txBox="1"/>
          <p:nvPr/>
        </p:nvSpPr>
        <p:spPr>
          <a:xfrm>
            <a:off x="1974850" y="3564420"/>
            <a:ext cx="329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pPr algn="l"/>
            <a:r>
              <a:rPr lang="ru-RU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Карточка выполнения работ по содержанию</a:t>
            </a:r>
          </a:p>
        </p:txBody>
      </p:sp>
      <p:sp>
        <p:nvSpPr>
          <p:cNvPr id="35" name="Прямоугольник с двумя скругленными противолежащими углами 34">
            <a:extLst>
              <a:ext uri="{FF2B5EF4-FFF2-40B4-BE49-F238E27FC236}">
                <a16:creationId xmlns:a16="http://schemas.microsoft.com/office/drawing/2014/main" id="{E0D30ADA-FB0F-4B2D-BCD4-596899BF3C4E}"/>
              </a:ext>
            </a:extLst>
          </p:cNvPr>
          <p:cNvSpPr/>
          <p:nvPr/>
        </p:nvSpPr>
        <p:spPr>
          <a:xfrm>
            <a:off x="780286" y="4534481"/>
            <a:ext cx="2997011" cy="956649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выполнению регламентных работ</a:t>
            </a:r>
          </a:p>
        </p:txBody>
      </p:sp>
      <p:sp>
        <p:nvSpPr>
          <p:cNvPr id="36" name="Прямоугольник с двумя скругленными противолежащими углами 35">
            <a:extLst>
              <a:ext uri="{FF2B5EF4-FFF2-40B4-BE49-F238E27FC236}">
                <a16:creationId xmlns:a16="http://schemas.microsoft.com/office/drawing/2014/main" id="{C943137A-39C5-4D33-8D3B-53E27FCDD0A4}"/>
              </a:ext>
            </a:extLst>
          </p:cNvPr>
          <p:cNvSpPr/>
          <p:nvPr/>
        </p:nvSpPr>
        <p:spPr>
          <a:xfrm>
            <a:off x="780286" y="5709876"/>
            <a:ext cx="3039955" cy="716632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регламентных работ</a:t>
            </a:r>
          </a:p>
        </p:txBody>
      </p:sp>
      <p:sp>
        <p:nvSpPr>
          <p:cNvPr id="37" name="Прямоугольник с двумя скругленными противолежащими углами 36">
            <a:extLst>
              <a:ext uri="{FF2B5EF4-FFF2-40B4-BE49-F238E27FC236}">
                <a16:creationId xmlns:a16="http://schemas.microsoft.com/office/drawing/2014/main" id="{EA355750-C808-4751-9866-A5A38F75E6BD}"/>
              </a:ext>
            </a:extLst>
          </p:cNvPr>
          <p:cNvSpPr/>
          <p:nvPr/>
        </p:nvSpPr>
        <p:spPr>
          <a:xfrm>
            <a:off x="780286" y="6645254"/>
            <a:ext cx="3039955" cy="742182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фактических работ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828483-D491-41BB-9228-ACD47FAFC217}"/>
              </a:ext>
            </a:extLst>
          </p:cNvPr>
          <p:cNvSpPr txBox="1"/>
          <p:nvPr/>
        </p:nvSpPr>
        <p:spPr>
          <a:xfrm>
            <a:off x="5913847" y="5731377"/>
            <a:ext cx="2842803" cy="6736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работ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A5BB8C-847D-481C-9F11-4DDBDB42C16E}"/>
              </a:ext>
            </a:extLst>
          </p:cNvPr>
          <p:cNvSpPr txBox="1"/>
          <p:nvPr/>
        </p:nvSpPr>
        <p:spPr>
          <a:xfrm>
            <a:off x="4731559" y="8541560"/>
            <a:ext cx="4025091" cy="655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Заключение о качестве, КС-2, КС-3</a:t>
            </a:r>
          </a:p>
        </p:txBody>
      </p:sp>
      <p:sp>
        <p:nvSpPr>
          <p:cNvPr id="41" name="Прямоугольник с двумя скругленными противолежащими углами 40">
            <a:extLst>
              <a:ext uri="{FF2B5EF4-FFF2-40B4-BE49-F238E27FC236}">
                <a16:creationId xmlns:a16="http://schemas.microsoft.com/office/drawing/2014/main" id="{B01911A5-5058-4049-8B1E-BC62E9EF73A9}"/>
              </a:ext>
            </a:extLst>
          </p:cNvPr>
          <p:cNvSpPr/>
          <p:nvPr/>
        </p:nvSpPr>
        <p:spPr>
          <a:xfrm>
            <a:off x="780286" y="9476940"/>
            <a:ext cx="3039955" cy="67975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работ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0DD217-A947-416F-80F6-7DBF9A41F3EF}"/>
              </a:ext>
            </a:extLst>
          </p:cNvPr>
          <p:cNvSpPr txBox="1"/>
          <p:nvPr/>
        </p:nvSpPr>
        <p:spPr>
          <a:xfrm>
            <a:off x="4731559" y="9536765"/>
            <a:ext cx="4025091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Платежный документ</a:t>
            </a:r>
          </a:p>
        </p:txBody>
      </p:sp>
      <p:sp>
        <p:nvSpPr>
          <p:cNvPr id="43" name="Прямоугольник с двумя скругленными противолежащими углами 42">
            <a:extLst>
              <a:ext uri="{FF2B5EF4-FFF2-40B4-BE49-F238E27FC236}">
                <a16:creationId xmlns:a16="http://schemas.microsoft.com/office/drawing/2014/main" id="{C943137A-39C5-4D33-8D3B-53E27FCDD0A4}"/>
              </a:ext>
            </a:extLst>
          </p:cNvPr>
          <p:cNvSpPr/>
          <p:nvPr/>
        </p:nvSpPr>
        <p:spPr>
          <a:xfrm>
            <a:off x="780286" y="8541560"/>
            <a:ext cx="3039955" cy="716632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Приемка работ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6DEA4D-A29C-4005-A044-4EBC386A2EB7}"/>
              </a:ext>
            </a:extLst>
          </p:cNvPr>
          <p:cNvSpPr txBox="1"/>
          <p:nvPr/>
        </p:nvSpPr>
        <p:spPr>
          <a:xfrm>
            <a:off x="4731559" y="4490856"/>
            <a:ext cx="4025091" cy="100027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Ввод дистанций по регламентным видам работ - ПЛАН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3" y="3273231"/>
            <a:ext cx="1042163" cy="1205054"/>
          </a:xfrm>
          <a:prstGeom prst="rect">
            <a:avLst/>
          </a:prstGeom>
        </p:spPr>
      </p:pic>
      <p:sp>
        <p:nvSpPr>
          <p:cNvPr id="46" name="Прямоугольник с двумя скругленными противолежащими углами 45">
            <a:extLst>
              <a:ext uri="{FF2B5EF4-FFF2-40B4-BE49-F238E27FC236}">
                <a16:creationId xmlns:a16="http://schemas.microsoft.com/office/drawing/2014/main" id="{C943137A-39C5-4D33-8D3B-53E27FCDD0A4}"/>
              </a:ext>
            </a:extLst>
          </p:cNvPr>
          <p:cNvSpPr/>
          <p:nvPr/>
        </p:nvSpPr>
        <p:spPr>
          <a:xfrm>
            <a:off x="780286" y="7606182"/>
            <a:ext cx="3039955" cy="716632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Устранение дефектов, ремонт картами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828483-D491-41BB-9228-ACD47FAFC217}"/>
              </a:ext>
            </a:extLst>
          </p:cNvPr>
          <p:cNvSpPr txBox="1"/>
          <p:nvPr/>
        </p:nvSpPr>
        <p:spPr>
          <a:xfrm>
            <a:off x="5913847" y="6691345"/>
            <a:ext cx="2842803" cy="6736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работ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828483-D491-41BB-9228-ACD47FAFC217}"/>
              </a:ext>
            </a:extLst>
          </p:cNvPr>
          <p:cNvSpPr txBox="1"/>
          <p:nvPr/>
        </p:nvSpPr>
        <p:spPr>
          <a:xfrm>
            <a:off x="5913847" y="7596576"/>
            <a:ext cx="2842803" cy="6736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работ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6619" y="9374889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98906" y="8469115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8906" y="7495446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16620" y="6528669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8906" y="5531322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98906" y="4389870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3921468" y="9806319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921468" y="4966638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3921468" y="6068192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3921468" y="7010502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921468" y="792111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3921468" y="890970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99C5621F-4D9C-4414-BA19-63D6C5053A51}"/>
              </a:ext>
            </a:extLst>
          </p:cNvPr>
          <p:cNvSpPr/>
          <p:nvPr/>
        </p:nvSpPr>
        <p:spPr>
          <a:xfrm>
            <a:off x="9314318" y="4676366"/>
            <a:ext cx="9591202" cy="559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Выдача заданий на выполнение работ по дистанциям (маршрутам) и участкам дорог</a:t>
            </a:r>
          </a:p>
          <a:p>
            <a:pPr marL="342900" indent="-342900">
              <a:buFontTx/>
              <a:buChar char="-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Контроль проезда по эталонному треку</a:t>
            </a:r>
          </a:p>
          <a:p>
            <a:pPr marL="342900" indent="-342900">
              <a:buFontTx/>
              <a:buChar char="-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Фото подтверждение выполнения точечных работ (доверенный способ контроля)</a:t>
            </a:r>
          </a:p>
          <a:p>
            <a:pPr marL="342900" indent="-342900">
              <a:buFontTx/>
              <a:buChar char="-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и устранение дефектов дорожного полотна (ямы)</a:t>
            </a:r>
          </a:p>
          <a:p>
            <a:pPr marL="342900" indent="-342900">
              <a:buFontTx/>
              <a:buChar char="-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Оплата подтвержденных работ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  <a:p>
            <a:pPr marL="342900" indent="-342900">
              <a:buFontTx/>
              <a:buChar char="-"/>
            </a:pPr>
            <a:endParaRPr lang="ru-RU" sz="215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30" name="Изображение 29" descr="Снимок экрана 2018-05-16 в 9.55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0" y="10125075"/>
            <a:ext cx="1752600" cy="1016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7828483-D491-41BB-9228-ACD47FAFC217}"/>
              </a:ext>
            </a:extLst>
          </p:cNvPr>
          <p:cNvSpPr txBox="1"/>
          <p:nvPr/>
        </p:nvSpPr>
        <p:spPr>
          <a:xfrm rot="5400000">
            <a:off x="3809734" y="6665635"/>
            <a:ext cx="2514601" cy="6736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vert="vert270" wrap="square" rtlCol="0" anchor="ctr" anchorCtr="1">
            <a:normAutofit fontScale="92500" lnSpcReduction="20000"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5486780" y="6077892"/>
            <a:ext cx="360000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486780" y="7007155"/>
            <a:ext cx="360000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480050" y="7926405"/>
            <a:ext cx="360000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2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137"/>
          <p:cNvSpPr/>
          <p:nvPr/>
        </p:nvSpPr>
        <p:spPr>
          <a:xfrm>
            <a:off x="11440585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032" name="Picture 8" descr="http://www.ecmag.com/sites/default/files/xml_uploads/unzipped/business_contract_work_office_professional_corporate_icons_think156459787_1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33" y="8965730"/>
            <a:ext cx="943924" cy="100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37"/>
          <p:cNvSpPr/>
          <p:nvPr/>
        </p:nvSpPr>
        <p:spPr>
          <a:xfrm>
            <a:off x="1120827" y="4833294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0827" y="4897755"/>
            <a:ext cx="320072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Рейтингование участков дорог по основным эксплуатационным параметрам</a:t>
            </a:r>
          </a:p>
        </p:txBody>
      </p:sp>
      <p:sp>
        <p:nvSpPr>
          <p:cNvPr id="8" name="object 137"/>
          <p:cNvSpPr/>
          <p:nvPr/>
        </p:nvSpPr>
        <p:spPr>
          <a:xfrm>
            <a:off x="5895164" y="4767262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89650" y="4908036"/>
            <a:ext cx="2728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Ведение реестра ремонтируемых участков</a:t>
            </a:r>
          </a:p>
        </p:txBody>
      </p:sp>
      <p:sp>
        <p:nvSpPr>
          <p:cNvPr id="10" name="object 137"/>
          <p:cNvSpPr/>
          <p:nvPr/>
        </p:nvSpPr>
        <p:spPr>
          <a:xfrm>
            <a:off x="10669501" y="4748839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70152" y="4761230"/>
            <a:ext cx="2975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дефектовок и смет на выполнение работ по ремонту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82422" y="3715615"/>
            <a:ext cx="3155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Утверждение программы ремонта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323874" y="3687255"/>
            <a:ext cx="2873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НСИ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Виды работ;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Расценки по видам работ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30" y="3804346"/>
            <a:ext cx="838200" cy="8382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628537" y="3804346"/>
            <a:ext cx="2708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Эксплуатационное досье</a:t>
            </a:r>
          </a:p>
        </p:txBody>
      </p:sp>
      <p:sp>
        <p:nvSpPr>
          <p:cNvPr id="27" name="object 137"/>
          <p:cNvSpPr/>
          <p:nvPr/>
        </p:nvSpPr>
        <p:spPr>
          <a:xfrm>
            <a:off x="15443837" y="4731278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632791" y="4844882"/>
            <a:ext cx="2763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Согласование смет и формирование бюджета </a:t>
            </a:r>
          </a:p>
        </p:txBody>
      </p:sp>
      <p:sp>
        <p:nvSpPr>
          <p:cNvPr id="29" name="object 137"/>
          <p:cNvSpPr/>
          <p:nvPr/>
        </p:nvSpPr>
        <p:spPr>
          <a:xfrm>
            <a:off x="7437333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441782" y="6928501"/>
            <a:ext cx="3174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формирование конкурсной документации и ТЗ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15037425" y="5776288"/>
            <a:ext cx="1064856" cy="586621"/>
            <a:chOff x="71794" y="6010729"/>
            <a:chExt cx="1064856" cy="586621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74" b="22735"/>
            <a:stretch/>
          </p:blipFill>
          <p:spPr>
            <a:xfrm flipH="1">
              <a:off x="71794" y="6010729"/>
              <a:ext cx="1064856" cy="58662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 flipH="1">
              <a:off x="231298" y="6114884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ЭЦП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6910050" y="3675418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НСИ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Утвержденные сценарии согласования смет</a:t>
            </a:r>
          </a:p>
        </p:txBody>
      </p:sp>
      <p:sp>
        <p:nvSpPr>
          <p:cNvPr id="46" name="object 137"/>
          <p:cNvSpPr/>
          <p:nvPr/>
        </p:nvSpPr>
        <p:spPr>
          <a:xfrm>
            <a:off x="3434081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525203" y="7093065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Корректировка бюджета с фактически выделенным</a:t>
            </a:r>
          </a:p>
        </p:txBody>
      </p:sp>
      <p:sp>
        <p:nvSpPr>
          <p:cNvPr id="49" name="object 137"/>
          <p:cNvSpPr/>
          <p:nvPr/>
        </p:nvSpPr>
        <p:spPr>
          <a:xfrm>
            <a:off x="15443837" y="6903981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5417802" y="7060906"/>
            <a:ext cx="3174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Корректировка бюджета с учетом предложений подрядчика</a:t>
            </a:r>
          </a:p>
        </p:txBody>
      </p:sp>
      <p:pic>
        <p:nvPicPr>
          <p:cNvPr id="1034" name="Picture 10" descr="https://www.shareicon.net/download/2016/06/09/585839_cart_512x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766" y="7247761"/>
            <a:ext cx="744359" cy="74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12462126" y="7339287"/>
            <a:ext cx="1938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ЕАСУЗ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6DEA4D-A29C-4005-A044-4EBC386A2EB7}"/>
              </a:ext>
            </a:extLst>
          </p:cNvPr>
          <p:cNvSpPr txBox="1"/>
          <p:nvPr/>
        </p:nvSpPr>
        <p:spPr>
          <a:xfrm>
            <a:off x="933609" y="8282714"/>
            <a:ext cx="204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Согласованный бюджет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2B631D-2A0D-428E-A346-3CFD961C93D9}"/>
              </a:ext>
            </a:extLst>
          </p:cNvPr>
          <p:cNvSpPr txBox="1"/>
          <p:nvPr/>
        </p:nvSpPr>
        <p:spPr>
          <a:xfrm>
            <a:off x="3879850" y="9159654"/>
            <a:ext cx="176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Контракт с подрядчиком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D514D93-B46A-4513-A377-CF1935C6F4B4}"/>
              </a:ext>
            </a:extLst>
          </p:cNvPr>
          <p:cNvSpPr txBox="1"/>
          <p:nvPr/>
        </p:nvSpPr>
        <p:spPr>
          <a:xfrm>
            <a:off x="7923316" y="8910548"/>
            <a:ext cx="3043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карточки</a:t>
            </a:r>
            <a:r>
              <a:rPr lang="ru-RU" sz="2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выполнения работ по ремонту</a:t>
            </a:r>
          </a:p>
        </p:txBody>
      </p:sp>
      <p:sp>
        <p:nvSpPr>
          <p:cNvPr id="35" name="Овал 34"/>
          <p:cNvSpPr/>
          <p:nvPr/>
        </p:nvSpPr>
        <p:spPr>
          <a:xfrm>
            <a:off x="5538274" y="8778875"/>
            <a:ext cx="1318242" cy="13295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Заголовок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работ по ремонту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493777" y="5443269"/>
            <a:ext cx="1226304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9248873" y="5422345"/>
            <a:ext cx="1226304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14070330" y="5396035"/>
            <a:ext cx="1226304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2697849" y="7659365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6653101" y="7619941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10669501" y="7588998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14663268" y="7568737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18738850" y="532177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18738850" y="7546347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7061810" y="948282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/>
          <p:nvPr/>
        </p:nvCxnSpPr>
        <p:spPr>
          <a:xfrm rot="5400000">
            <a:off x="1290004" y="4128100"/>
            <a:ext cx="571513" cy="359146"/>
          </a:xfrm>
          <a:prstGeom prst="bentConnector3">
            <a:avLst>
              <a:gd name="adj1" fmla="val -6887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Группа 87"/>
          <p:cNvGrpSpPr/>
          <p:nvPr/>
        </p:nvGrpSpPr>
        <p:grpSpPr>
          <a:xfrm>
            <a:off x="15755284" y="3680030"/>
            <a:ext cx="1175086" cy="961099"/>
            <a:chOff x="15755284" y="3700516"/>
            <a:chExt cx="1175086" cy="961099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729" y="3700516"/>
              <a:ext cx="849641" cy="849641"/>
            </a:xfrm>
            <a:prstGeom prst="rect">
              <a:avLst/>
            </a:prstGeom>
          </p:spPr>
        </p:pic>
        <p:cxnSp>
          <p:nvCxnSpPr>
            <p:cNvPr id="95" name="Соединительная линия уступом 94"/>
            <p:cNvCxnSpPr/>
            <p:nvPr/>
          </p:nvCxnSpPr>
          <p:spPr>
            <a:xfrm rot="5400000">
              <a:off x="15649100" y="4196286"/>
              <a:ext cx="571513" cy="359146"/>
            </a:xfrm>
            <a:prstGeom prst="bentConnector3">
              <a:avLst>
                <a:gd name="adj1" fmla="val -6887"/>
              </a:avLst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11148788" y="3680030"/>
            <a:ext cx="1175086" cy="961099"/>
            <a:chOff x="15755284" y="3700516"/>
            <a:chExt cx="1175086" cy="961099"/>
          </a:xfrm>
        </p:grpSpPr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729" y="3700516"/>
              <a:ext cx="849641" cy="849641"/>
            </a:xfrm>
            <a:prstGeom prst="rect">
              <a:avLst/>
            </a:prstGeom>
          </p:spPr>
        </p:pic>
        <p:cxnSp>
          <p:nvCxnSpPr>
            <p:cNvPr id="99" name="Соединительная линия уступом 98"/>
            <p:cNvCxnSpPr/>
            <p:nvPr/>
          </p:nvCxnSpPr>
          <p:spPr>
            <a:xfrm rot="5400000">
              <a:off x="15649100" y="4196286"/>
              <a:ext cx="571513" cy="359146"/>
            </a:xfrm>
            <a:prstGeom prst="bentConnector3">
              <a:avLst>
                <a:gd name="adj1" fmla="val -6887"/>
              </a:avLst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Группа 99"/>
          <p:cNvGrpSpPr/>
          <p:nvPr/>
        </p:nvGrpSpPr>
        <p:grpSpPr>
          <a:xfrm>
            <a:off x="6307336" y="3680030"/>
            <a:ext cx="1175086" cy="961099"/>
            <a:chOff x="15755284" y="3700516"/>
            <a:chExt cx="1175086" cy="961099"/>
          </a:xfrm>
        </p:grpSpPr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729" y="3700516"/>
              <a:ext cx="849641" cy="849641"/>
            </a:xfrm>
            <a:prstGeom prst="rect">
              <a:avLst/>
            </a:prstGeom>
          </p:spPr>
        </p:pic>
        <p:cxnSp>
          <p:nvCxnSpPr>
            <p:cNvPr id="102" name="Соединительная линия уступом 101"/>
            <p:cNvCxnSpPr/>
            <p:nvPr/>
          </p:nvCxnSpPr>
          <p:spPr>
            <a:xfrm rot="5400000">
              <a:off x="15649100" y="4196286"/>
              <a:ext cx="571513" cy="359146"/>
            </a:xfrm>
            <a:prstGeom prst="bentConnector3">
              <a:avLst>
                <a:gd name="adj1" fmla="val -6887"/>
              </a:avLst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Овал 102"/>
          <p:cNvSpPr/>
          <p:nvPr/>
        </p:nvSpPr>
        <p:spPr>
          <a:xfrm>
            <a:off x="1297396" y="6973204"/>
            <a:ext cx="1318242" cy="13295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12" y="7162762"/>
            <a:ext cx="913807" cy="913807"/>
          </a:xfrm>
          <a:prstGeom prst="rect">
            <a:avLst/>
          </a:prstGeom>
        </p:spPr>
      </p:pic>
      <p:sp>
        <p:nvSpPr>
          <p:cNvPr id="66" name="object 137"/>
          <p:cNvSpPr/>
          <p:nvPr/>
        </p:nvSpPr>
        <p:spPr>
          <a:xfrm>
            <a:off x="7897698" y="8804232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7" name="object 137"/>
          <p:cNvSpPr/>
          <p:nvPr/>
        </p:nvSpPr>
        <p:spPr>
          <a:xfrm>
            <a:off x="12066846" y="8735574"/>
            <a:ext cx="3154044" cy="1329515"/>
          </a:xfrm>
          <a:custGeom>
            <a:avLst/>
            <a:gdLst/>
            <a:ahLst/>
            <a:cxnLst/>
            <a:rect l="l" t="t" r="r" b="b"/>
            <a:pathLst>
              <a:path w="1729739" h="714375">
                <a:moveTo>
                  <a:pt x="1729580" y="0"/>
                </a:moveTo>
                <a:lnTo>
                  <a:pt x="194419" y="0"/>
                </a:lnTo>
                <a:lnTo>
                  <a:pt x="149838" y="5135"/>
                </a:lnTo>
                <a:lnTo>
                  <a:pt x="108915" y="19762"/>
                </a:lnTo>
                <a:lnTo>
                  <a:pt x="72817" y="42713"/>
                </a:lnTo>
                <a:lnTo>
                  <a:pt x="42709" y="72822"/>
                </a:lnTo>
                <a:lnTo>
                  <a:pt x="19759" y="108921"/>
                </a:lnTo>
                <a:lnTo>
                  <a:pt x="5134" y="149842"/>
                </a:lnTo>
                <a:lnTo>
                  <a:pt x="0" y="194419"/>
                </a:lnTo>
                <a:lnTo>
                  <a:pt x="0" y="713984"/>
                </a:lnTo>
                <a:lnTo>
                  <a:pt x="1535161" y="713984"/>
                </a:lnTo>
                <a:lnTo>
                  <a:pt x="1579742" y="708849"/>
                </a:lnTo>
                <a:lnTo>
                  <a:pt x="1620665" y="694222"/>
                </a:lnTo>
                <a:lnTo>
                  <a:pt x="1656763" y="671270"/>
                </a:lnTo>
                <a:lnTo>
                  <a:pt x="1686871" y="641161"/>
                </a:lnTo>
                <a:lnTo>
                  <a:pt x="1709820" y="605063"/>
                </a:lnTo>
                <a:lnTo>
                  <a:pt x="1724446" y="564141"/>
                </a:lnTo>
                <a:lnTo>
                  <a:pt x="1729580" y="519565"/>
                </a:lnTo>
                <a:lnTo>
                  <a:pt x="17295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59203" y="9044306"/>
            <a:ext cx="2728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выполнения работ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11232131" y="9482820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Изображение 59" descr="Снимок экрана 2018-05-16 в 9.55.0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0" y="10125075"/>
            <a:ext cx="1752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3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747250" y="4115911"/>
            <a:ext cx="8077200" cy="624364"/>
          </a:xfrm>
          <a:prstGeom prst="roundRect">
            <a:avLst>
              <a:gd name="adj" fmla="val 11504"/>
            </a:avLst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Весь бизнес–процесс в одном окне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выполнения работ по ремонту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DF76E-7F2B-4CEA-90A4-17E4EF6B20D2}"/>
              </a:ext>
            </a:extLst>
          </p:cNvPr>
          <p:cNvSpPr txBox="1"/>
          <p:nvPr/>
        </p:nvSpPr>
        <p:spPr>
          <a:xfrm>
            <a:off x="1948260" y="3547991"/>
            <a:ext cx="2922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Карточка выполнения работ по ремонту</a:t>
            </a:r>
          </a:p>
        </p:txBody>
      </p:sp>
      <p:sp>
        <p:nvSpPr>
          <p:cNvPr id="4" name="Прямоугольник с двумя скругленными противолежащими углами 3">
            <a:extLst>
              <a:ext uri="{FF2B5EF4-FFF2-40B4-BE49-F238E27FC236}">
                <a16:creationId xmlns:a16="http://schemas.microsoft.com/office/drawing/2014/main" id="{E0D30ADA-FB0F-4B2D-BCD4-596899BF3C4E}"/>
              </a:ext>
            </a:extLst>
          </p:cNvPr>
          <p:cNvSpPr/>
          <p:nvPr/>
        </p:nvSpPr>
        <p:spPr>
          <a:xfrm>
            <a:off x="982297" y="4769999"/>
            <a:ext cx="2762468" cy="722381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выполнению работ</a:t>
            </a:r>
          </a:p>
        </p:txBody>
      </p:sp>
      <p:sp>
        <p:nvSpPr>
          <p:cNvPr id="5" name="Прямоугольник с двумя скругленными противолежащими углами 4">
            <a:extLst>
              <a:ext uri="{FF2B5EF4-FFF2-40B4-BE49-F238E27FC236}">
                <a16:creationId xmlns:a16="http://schemas.microsoft.com/office/drawing/2014/main" id="{C943137A-39C5-4D33-8D3B-53E27FCDD0A4}"/>
              </a:ext>
            </a:extLst>
          </p:cNvPr>
          <p:cNvSpPr/>
          <p:nvPr/>
        </p:nvSpPr>
        <p:spPr>
          <a:xfrm>
            <a:off x="982297" y="5880079"/>
            <a:ext cx="2802051" cy="716632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работ</a:t>
            </a:r>
          </a:p>
        </p:txBody>
      </p:sp>
      <p:sp>
        <p:nvSpPr>
          <p:cNvPr id="14" name="Прямоугольник с двумя скругленными противолежащими углами 13">
            <a:extLst>
              <a:ext uri="{FF2B5EF4-FFF2-40B4-BE49-F238E27FC236}">
                <a16:creationId xmlns:a16="http://schemas.microsoft.com/office/drawing/2014/main" id="{EA355750-C808-4751-9866-A5A38F75E6BD}"/>
              </a:ext>
            </a:extLst>
          </p:cNvPr>
          <p:cNvSpPr/>
          <p:nvPr/>
        </p:nvSpPr>
        <p:spPr>
          <a:xfrm>
            <a:off x="982297" y="6984410"/>
            <a:ext cx="2802051" cy="616093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 работ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828483-D491-41BB-9228-ACD47FAFC217}"/>
              </a:ext>
            </a:extLst>
          </p:cNvPr>
          <p:cNvSpPr txBox="1"/>
          <p:nvPr/>
        </p:nvSpPr>
        <p:spPr>
          <a:xfrm>
            <a:off x="4708052" y="5826375"/>
            <a:ext cx="3057998" cy="82403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Журнал работ, Журнал укладки а/б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90F17F-42B1-4835-B266-E74ABD649D29}"/>
              </a:ext>
            </a:extLst>
          </p:cNvPr>
          <p:cNvSpPr txBox="1"/>
          <p:nvPr/>
        </p:nvSpPr>
        <p:spPr>
          <a:xfrm>
            <a:off x="4708052" y="6899215"/>
            <a:ext cx="3057998" cy="7864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Уведомление о завершении работ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5BB8C-847D-481C-9F11-4DDBDB42C16E}"/>
              </a:ext>
            </a:extLst>
          </p:cNvPr>
          <p:cNvSpPr txBox="1"/>
          <p:nvPr/>
        </p:nvSpPr>
        <p:spPr>
          <a:xfrm>
            <a:off x="4708051" y="7869464"/>
            <a:ext cx="3057999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Вырубка кернов, Заключение о качестве, КС-2, КС-3</a:t>
            </a:r>
          </a:p>
        </p:txBody>
      </p:sp>
      <p:sp>
        <p:nvSpPr>
          <p:cNvPr id="24" name="Прямоугольник с двумя скругленными противолежащими углами 23">
            <a:extLst>
              <a:ext uri="{FF2B5EF4-FFF2-40B4-BE49-F238E27FC236}">
                <a16:creationId xmlns:a16="http://schemas.microsoft.com/office/drawing/2014/main" id="{B01911A5-5058-4049-8B1E-BC62E9EF73A9}"/>
              </a:ext>
            </a:extLst>
          </p:cNvPr>
          <p:cNvSpPr/>
          <p:nvPr/>
        </p:nvSpPr>
        <p:spPr>
          <a:xfrm>
            <a:off x="982297" y="9092533"/>
            <a:ext cx="2802051" cy="679750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работ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0DD217-A947-416F-80F6-7DBF9A41F3EF}"/>
              </a:ext>
            </a:extLst>
          </p:cNvPr>
          <p:cNvSpPr txBox="1"/>
          <p:nvPr/>
        </p:nvSpPr>
        <p:spPr>
          <a:xfrm>
            <a:off x="4708052" y="9170798"/>
            <a:ext cx="3057998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Платежный документ</a:t>
            </a:r>
          </a:p>
        </p:txBody>
      </p:sp>
      <p:sp>
        <p:nvSpPr>
          <p:cNvPr id="30" name="Прямоугольник с двумя скругленными противолежащими углами 29">
            <a:extLst>
              <a:ext uri="{FF2B5EF4-FFF2-40B4-BE49-F238E27FC236}">
                <a16:creationId xmlns:a16="http://schemas.microsoft.com/office/drawing/2014/main" id="{C943137A-39C5-4D33-8D3B-53E27FCDD0A4}"/>
              </a:ext>
            </a:extLst>
          </p:cNvPr>
          <p:cNvSpPr/>
          <p:nvPr/>
        </p:nvSpPr>
        <p:spPr>
          <a:xfrm>
            <a:off x="982297" y="7988202"/>
            <a:ext cx="2802051" cy="716632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3312" tIns="112832" rIns="143312" bIns="11283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Приемка работ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DEA4D-A29C-4005-A044-4EBC386A2EB7}"/>
              </a:ext>
            </a:extLst>
          </p:cNvPr>
          <p:cNvSpPr txBox="1"/>
          <p:nvPr/>
        </p:nvSpPr>
        <p:spPr>
          <a:xfrm>
            <a:off x="4708052" y="4587875"/>
            <a:ext cx="3057998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ru-RU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 передачи участка в ремонт, Уведомление о начале работ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7" y="3368675"/>
            <a:ext cx="1042163" cy="120505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78740" y="4641328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9920" y="5683784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9920" y="6879652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8740" y="7907298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8630" y="9002291"/>
            <a:ext cx="327334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3820708" y="5131189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3820708" y="6238394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3820708" y="7304292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3820708" y="8322716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3820708" y="9432408"/>
            <a:ext cx="719516" cy="0"/>
          </a:xfrm>
          <a:prstGeom prst="straightConnector1">
            <a:avLst/>
          </a:prstGeom>
          <a:ln w="38100">
            <a:solidFill>
              <a:srgbClr val="ED3D3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4" descr="https://lh4.ggpht.com/GcThY2wbNjFGckQ6M8H7BrLaBaYiWLiUjO9WY0ryNVihoFNHwVrpUs8YZbCOa4Riow=w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050" y="3292475"/>
            <a:ext cx="1004730" cy="943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6B1B9965-F93E-4950-9F8A-2C5FA36FDA1D}"/>
              </a:ext>
            </a:extLst>
          </p:cNvPr>
          <p:cNvSpPr/>
          <p:nvPr/>
        </p:nvSpPr>
        <p:spPr>
          <a:xfrm>
            <a:off x="9290050" y="5100056"/>
            <a:ext cx="9591202" cy="473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Ежедневный отчет о выходе подрядчика на объект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Ведение электронного журнала производства работ</a:t>
            </a:r>
            <a:endParaRPr lang="en-US" sz="28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Произвольное назначение точек взятия проб для лабораторных исследований </a:t>
            </a:r>
            <a:endParaRPr lang="en-US" sz="28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8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Контроль выполнения технологического процесса</a:t>
            </a:r>
          </a:p>
          <a:p>
            <a:pPr marL="342900" indent="-342900">
              <a:buFontTx/>
              <a:buChar char="-"/>
            </a:pPr>
            <a:endParaRPr lang="ru-RU" sz="28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Контроль сроков выполнения работ</a:t>
            </a:r>
          </a:p>
          <a:p>
            <a:pPr marL="342900" indent="-342900">
              <a:buFontTx/>
              <a:buChar char="-"/>
            </a:pPr>
            <a:endParaRPr lang="ru-RU" sz="215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9" name="Изображение 28" descr="Снимок экрана 2018-05-16 в 9.55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0" y="10125075"/>
            <a:ext cx="1752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42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6729442" y="3368675"/>
            <a:ext cx="6849952" cy="6816804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zoozel.ru/gallery/images/1062064_karta-lep-moskovskoi-oblasti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11" y="4573917"/>
            <a:ext cx="4847274" cy="4458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Пользователи СКПДИ </a:t>
            </a:r>
          </a:p>
        </p:txBody>
      </p:sp>
      <p:sp>
        <p:nvSpPr>
          <p:cNvPr id="6" name="Овал 5"/>
          <p:cNvSpPr/>
          <p:nvPr/>
        </p:nvSpPr>
        <p:spPr>
          <a:xfrm>
            <a:off x="9128368" y="5806543"/>
            <a:ext cx="1985427" cy="1885255"/>
          </a:xfrm>
          <a:prstGeom prst="ellipse">
            <a:avLst/>
          </a:prstGeom>
          <a:solidFill>
            <a:srgbClr val="FFFFFF">
              <a:alpha val="6902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183471" rIns="72000" bIns="183471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>
                <a:solidFill>
                  <a:srgbClr val="00B0F0"/>
                </a:solidFill>
              </a:rPr>
              <a:t>СКПДИ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39938" y="3402888"/>
            <a:ext cx="4929225" cy="88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996" tIns="103996" rIns="103996" bIns="103996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транспорта и дорожной инфраструктуры</a:t>
            </a: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Московской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04844" y="4655613"/>
            <a:ext cx="4795652" cy="1418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92" tIns="146092" rIns="146092" bIns="146092" numCol="1" spcCol="1270" anchor="ctr" anchorCtr="0">
            <a:no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учреждение Московской области «</a:t>
            </a:r>
            <a:r>
              <a:rPr lang="ru-RU" sz="2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Мосавтодор</a:t>
            </a: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992860" y="6847218"/>
            <a:ext cx="4517390" cy="179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712" tIns="153712" rIns="153712" bIns="153712" numCol="1" spcCol="1270" anchor="ctr" anchorCtr="0">
            <a:noAutofit/>
          </a:bodyPr>
          <a:lstStyle/>
          <a:p>
            <a:pPr lvl="0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управления автомобильными дорогами МО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27386" y="9236075"/>
            <a:ext cx="4423842" cy="125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080" tIns="122080" rIns="122080" bIns="122080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комплексы</a:t>
            </a: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Региональных управлений автомобильными дорогами МО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24661" y="6936692"/>
            <a:ext cx="4642010" cy="179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012" tIns="141012" rIns="141012" bIns="141012" numCol="1" spcCol="1270" anchor="ctr" anchorCtr="0">
            <a:noAutofit/>
          </a:bodyPr>
          <a:lstStyle/>
          <a:p>
            <a:pPr lvl="0" algn="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  городских округов и муниципальных районов МО и их подразделения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03450" y="4466919"/>
            <a:ext cx="4163221" cy="1795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712" tIns="153712" rIns="153712" bIns="153712" numCol="1" spcCol="1270" anchor="ctr" anchorCtr="0">
            <a:noAutofit/>
          </a:bodyPr>
          <a:lstStyle/>
          <a:p>
            <a:pPr lvl="0" algn="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Подрядчики, их соисполнители и субподрядные организации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32" y="3234067"/>
            <a:ext cx="1219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19" y="6912081"/>
            <a:ext cx="1523992" cy="155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94" y="7115536"/>
            <a:ext cx="1304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70" y="4655613"/>
            <a:ext cx="1429574" cy="14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/>
          <a:stretch/>
        </p:blipFill>
        <p:spPr bwMode="auto">
          <a:xfrm>
            <a:off x="9579546" y="9032875"/>
            <a:ext cx="1260392" cy="128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19" y="4704804"/>
            <a:ext cx="11334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>
            <a:stCxn id="6" idx="0"/>
            <a:endCxn id="1027" idx="2"/>
          </p:cNvCxnSpPr>
          <p:nvPr/>
        </p:nvCxnSpPr>
        <p:spPr>
          <a:xfrm flipV="1">
            <a:off x="10121082" y="4472317"/>
            <a:ext cx="5050" cy="1334226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0149368" y="7768724"/>
            <a:ext cx="5050" cy="1334226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7796244" y="7167562"/>
            <a:ext cx="1402395" cy="66711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11087845" y="5428341"/>
            <a:ext cx="1402395" cy="66711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752058" y="5595772"/>
            <a:ext cx="1402395" cy="66711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1026885" y="7167562"/>
            <a:ext cx="1402395" cy="667113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Изображение 24" descr="Снимок экрана 2018-05-16 в 9.55.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0" y="10125075"/>
            <a:ext cx="1752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8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-2 Аипова">
            <a:hlinkClick r:id="" action="ppaction://media"/>
            <a:extLst>
              <a:ext uri="{FF2B5EF4-FFF2-40B4-BE49-F238E27FC236}">
                <a16:creationId xmlns:a16="http://schemas.microsoft.com/office/drawing/2014/main" id="{604E5B1A-FADF-49CD-AF89-054E19E97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</TotalTime>
  <Words>507</Words>
  <Application>Microsoft Office PowerPoint</Application>
  <PresentationFormat>Произвольный</PresentationFormat>
  <Paragraphs>127</Paragraphs>
  <Slides>8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Stem Text</vt:lpstr>
      <vt:lpstr>Office Theme</vt:lpstr>
      <vt:lpstr>Презентация PowerPoint</vt:lpstr>
      <vt:lpstr>Решение:  Система контроля и планирования работ в области дорожной инфраструктуры </vt:lpstr>
      <vt:lpstr>Планирование работ по содержанию дорог</vt:lpstr>
      <vt:lpstr>Контроль выполнения работ по содержанию</vt:lpstr>
      <vt:lpstr>Планирование работ по ремонту</vt:lpstr>
      <vt:lpstr>Контроль выполнения работ по ремонту</vt:lpstr>
      <vt:lpstr>Пользователи СКПДИ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_maket_fors_20_03_17_v6_long_final---1</dc:title>
  <dc:creator>Пользователь</dc:creator>
  <cp:lastModifiedBy>HP_2</cp:lastModifiedBy>
  <cp:revision>164</cp:revision>
  <cp:lastPrinted>2017-11-16T10:10:28Z</cp:lastPrinted>
  <dcterms:created xsi:type="dcterms:W3CDTF">2017-03-27T10:47:42Z</dcterms:created>
  <dcterms:modified xsi:type="dcterms:W3CDTF">2018-05-31T08:27:29Z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2017-03-27T00:00:00Z</vt:filetime>
  </property>
  <property fmtid="{D5CDD505-2E9C-101B-9397-08002B2CF9AE}" pid="3" name="Creator">
    <vt:lpwstr>Adobe Illustrator CC 2015 (Windows)</vt:lpwstr>
  </property>
  <property fmtid="{D5CDD505-2E9C-101B-9397-08002B2CF9AE}" pid="4" name="LastSaved">
    <vt:filetime>2017-03-27T00:00:00Z</vt:filetime>
  </property>
</Properties>
</file>