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3"/>
  </p:notesMasterIdLst>
  <p:sldIdLst>
    <p:sldId id="287" r:id="rId2"/>
    <p:sldId id="313" r:id="rId3"/>
    <p:sldId id="318" r:id="rId4"/>
    <p:sldId id="319" r:id="rId5"/>
    <p:sldId id="299" r:id="rId6"/>
    <p:sldId id="320" r:id="rId7"/>
    <p:sldId id="331" r:id="rId8"/>
    <p:sldId id="321" r:id="rId9"/>
    <p:sldId id="323" r:id="rId10"/>
    <p:sldId id="329" r:id="rId11"/>
    <p:sldId id="316" r:id="rId12"/>
    <p:sldId id="325" r:id="rId13"/>
    <p:sldId id="324" r:id="rId14"/>
    <p:sldId id="326" r:id="rId15"/>
    <p:sldId id="328" r:id="rId16"/>
    <p:sldId id="327" r:id="rId17"/>
    <p:sldId id="333" r:id="rId18"/>
    <p:sldId id="334" r:id="rId19"/>
    <p:sldId id="332" r:id="rId20"/>
    <p:sldId id="335" r:id="rId21"/>
    <p:sldId id="30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2308" autoAdjust="0"/>
  </p:normalViewPr>
  <p:slideViewPr>
    <p:cSldViewPr>
      <p:cViewPr varScale="1">
        <p:scale>
          <a:sx n="88" d="100"/>
          <a:sy n="88" d="100"/>
        </p:scale>
        <p:origin x="1291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2331583552074"/>
          <c:y val="4.3410136528644894E-2"/>
          <c:w val="0.67586187664042474"/>
          <c:h val="0.645444845724809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2874</c:v>
                </c:pt>
                <c:pt idx="1">
                  <c:v>2278</c:v>
                </c:pt>
                <c:pt idx="2">
                  <c:v>2496</c:v>
                </c:pt>
                <c:pt idx="3">
                  <c:v>2566</c:v>
                </c:pt>
                <c:pt idx="4">
                  <c:v>2336</c:v>
                </c:pt>
                <c:pt idx="5">
                  <c:v>2258</c:v>
                </c:pt>
                <c:pt idx="6">
                  <c:v>1871</c:v>
                </c:pt>
                <c:pt idx="7">
                  <c:v>1996</c:v>
                </c:pt>
                <c:pt idx="8">
                  <c:v>2672</c:v>
                </c:pt>
                <c:pt idx="9">
                  <c:v>2489</c:v>
                </c:pt>
                <c:pt idx="10">
                  <c:v>2074</c:v>
                </c:pt>
                <c:pt idx="11">
                  <c:v>1895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A0-4FF7-A270-DDAD5D58D3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2887</c:v>
                </c:pt>
                <c:pt idx="1">
                  <c:v>2946</c:v>
                </c:pt>
                <c:pt idx="2">
                  <c:v>2507</c:v>
                </c:pt>
                <c:pt idx="3">
                  <c:v>2055</c:v>
                </c:pt>
                <c:pt idx="4">
                  <c:v>2187</c:v>
                </c:pt>
                <c:pt idx="5">
                  <c:v>2002</c:v>
                </c:pt>
                <c:pt idx="6">
                  <c:v>1877</c:v>
                </c:pt>
                <c:pt idx="7">
                  <c:v>1966</c:v>
                </c:pt>
                <c:pt idx="8">
                  <c:v>2550</c:v>
                </c:pt>
                <c:pt idx="9">
                  <c:v>2473</c:v>
                </c:pt>
                <c:pt idx="10">
                  <c:v>2168</c:v>
                </c:pt>
                <c:pt idx="11">
                  <c:v>1521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A0-4FF7-A270-DDAD5D58D3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2758</c:v>
                </c:pt>
                <c:pt idx="1">
                  <c:v>2619</c:v>
                </c:pt>
                <c:pt idx="2">
                  <c:v>2085</c:v>
                </c:pt>
                <c:pt idx="3">
                  <c:v>1926</c:v>
                </c:pt>
                <c:pt idx="4">
                  <c:v>1877</c:v>
                </c:pt>
                <c:pt idx="5">
                  <c:v>1915</c:v>
                </c:pt>
                <c:pt idx="6">
                  <c:v>1912</c:v>
                </c:pt>
                <c:pt idx="7">
                  <c:v>2003</c:v>
                </c:pt>
                <c:pt idx="8">
                  <c:v>2273</c:v>
                </c:pt>
                <c:pt idx="9">
                  <c:v>2328</c:v>
                </c:pt>
                <c:pt idx="10">
                  <c:v>2086</c:v>
                </c:pt>
                <c:pt idx="11">
                  <c:v>1632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A0-4FF7-A270-DDAD5D58D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334720"/>
        <c:axId val="90336256"/>
      </c:lineChart>
      <c:catAx>
        <c:axId val="9033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336256"/>
        <c:crossesAt val="0"/>
        <c:auto val="1"/>
        <c:lblAlgn val="ctr"/>
        <c:lblOffset val="100"/>
        <c:noMultiLvlLbl val="0"/>
      </c:catAx>
      <c:valAx>
        <c:axId val="9033625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3347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161111111111162"/>
          <c:y val="6.4705875491101822E-2"/>
          <c:w val="0.18700000000000036"/>
          <c:h val="0.7352955243241248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70242782152244"/>
          <c:y val="6.4159364297246113E-2"/>
          <c:w val="0.67260312773403363"/>
          <c:h val="0.7703757687318605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30</c:v>
                </c:pt>
                <c:pt idx="5">
                  <c:v>30</c:v>
                </c:pt>
                <c:pt idx="6">
                  <c:v>25</c:v>
                </c:pt>
                <c:pt idx="7">
                  <c:v>25</c:v>
                </c:pt>
                <c:pt idx="8">
                  <c:v>20</c:v>
                </c:pt>
                <c:pt idx="9">
                  <c:v>15</c:v>
                </c:pt>
                <c:pt idx="10">
                  <c:v>20</c:v>
                </c:pt>
                <c:pt idx="11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90-4A24-BDAD-E359DF4116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10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20</c:v>
                </c:pt>
                <c:pt idx="9">
                  <c:v>15</c:v>
                </c:pt>
                <c:pt idx="10">
                  <c:v>20</c:v>
                </c:pt>
                <c:pt idx="11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90-4A24-BDAD-E359DF4116D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20</c:v>
                </c:pt>
                <c:pt idx="3">
                  <c:v>25</c:v>
                </c:pt>
                <c:pt idx="4">
                  <c:v>25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20</c:v>
                </c:pt>
                <c:pt idx="9">
                  <c:v>15</c:v>
                </c:pt>
                <c:pt idx="10">
                  <c:v>20</c:v>
                </c:pt>
                <c:pt idx="11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90-4A24-BDAD-E359DF411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411008"/>
        <c:axId val="90412544"/>
      </c:lineChart>
      <c:catAx>
        <c:axId val="9041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412544"/>
        <c:crosses val="autoZero"/>
        <c:auto val="1"/>
        <c:lblAlgn val="ctr"/>
        <c:lblOffset val="100"/>
        <c:noMultiLvlLbl val="0"/>
      </c:catAx>
      <c:valAx>
        <c:axId val="90412544"/>
        <c:scaling>
          <c:orientation val="minMax"/>
          <c:max val="4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411008"/>
        <c:crosses val="autoZero"/>
        <c:crossBetween val="midCat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69094488188996E-2"/>
          <c:y val="0.11847459664736006"/>
          <c:w val="0.67954757217848305"/>
          <c:h val="0.7083635940448017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40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40</c:v>
                </c:pt>
                <c:pt idx="8">
                  <c:v>35</c:v>
                </c:pt>
                <c:pt idx="9">
                  <c:v>30</c:v>
                </c:pt>
                <c:pt idx="10">
                  <c:v>20</c:v>
                </c:pt>
                <c:pt idx="1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40-479F-8A7F-5DCEE83748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40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40</c:v>
                </c:pt>
                <c:pt idx="8">
                  <c:v>35</c:v>
                </c:pt>
                <c:pt idx="9">
                  <c:v>20</c:v>
                </c:pt>
                <c:pt idx="10">
                  <c:v>20</c:v>
                </c:pt>
                <c:pt idx="11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40-479F-8A7F-5DCEE83748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numRef>
              <c:f>Лист1!$A$2:$A$13</c:f>
              <c:numCache>
                <c:formatCode>General</c:formatCode>
                <c:ptCount val="12"/>
              </c:numCache>
            </c:num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40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40</c:v>
                </c:pt>
                <c:pt idx="8">
                  <c:v>25</c:v>
                </c:pt>
                <c:pt idx="9">
                  <c:v>20</c:v>
                </c:pt>
                <c:pt idx="10">
                  <c:v>20</c:v>
                </c:pt>
                <c:pt idx="11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40-479F-8A7F-5DCEE8374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568576"/>
        <c:axId val="90570112"/>
      </c:lineChart>
      <c:catAx>
        <c:axId val="9056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570112"/>
        <c:crosses val="autoZero"/>
        <c:auto val="1"/>
        <c:lblAlgn val="ctr"/>
        <c:lblOffset val="100"/>
        <c:noMultiLvlLbl val="0"/>
      </c:catAx>
      <c:valAx>
        <c:axId val="90570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568576"/>
        <c:crosses val="autoZero"/>
        <c:crossBetween val="midCat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38068678915135"/>
          <c:y val="5.6974673885396745E-2"/>
          <c:w val="0.66404002624672243"/>
          <c:h val="0.6450737171793119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2574</c:v>
                </c:pt>
                <c:pt idx="1">
                  <c:v>2273</c:v>
                </c:pt>
                <c:pt idx="2">
                  <c:v>1964</c:v>
                </c:pt>
                <c:pt idx="3">
                  <c:v>2403</c:v>
                </c:pt>
                <c:pt idx="4">
                  <c:v>2287</c:v>
                </c:pt>
                <c:pt idx="5">
                  <c:v>2005</c:v>
                </c:pt>
                <c:pt idx="6">
                  <c:v>1952</c:v>
                </c:pt>
                <c:pt idx="7">
                  <c:v>1980</c:v>
                </c:pt>
                <c:pt idx="8">
                  <c:v>2222</c:v>
                </c:pt>
                <c:pt idx="9">
                  <c:v>3304</c:v>
                </c:pt>
                <c:pt idx="10">
                  <c:v>1575</c:v>
                </c:pt>
                <c:pt idx="11">
                  <c:v>2242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B9-4D01-88A3-B302A98747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2376</c:v>
                </c:pt>
                <c:pt idx="1">
                  <c:v>2381</c:v>
                </c:pt>
                <c:pt idx="2">
                  <c:v>2425</c:v>
                </c:pt>
                <c:pt idx="3">
                  <c:v>2460</c:v>
                </c:pt>
                <c:pt idx="4">
                  <c:v>2260</c:v>
                </c:pt>
                <c:pt idx="5">
                  <c:v>1877</c:v>
                </c:pt>
                <c:pt idx="6">
                  <c:v>1915</c:v>
                </c:pt>
                <c:pt idx="7">
                  <c:v>2029</c:v>
                </c:pt>
                <c:pt idx="8">
                  <c:v>2821</c:v>
                </c:pt>
                <c:pt idx="9">
                  <c:v>3142</c:v>
                </c:pt>
                <c:pt idx="10">
                  <c:v>3013</c:v>
                </c:pt>
                <c:pt idx="11">
                  <c:v>2083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B9-4D01-88A3-B302A987470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strRef>
              <c:f>Лист1!$A$2:$A$13</c:f>
              <c:strCache>
                <c:ptCount val="12"/>
                <c:pt idx="0">
                  <c:v>8..9</c:v>
                </c:pt>
                <c:pt idx="1">
                  <c:v>9..10</c:v>
                </c:pt>
                <c:pt idx="2">
                  <c:v>10..11</c:v>
                </c:pt>
                <c:pt idx="3">
                  <c:v>11..12</c:v>
                </c:pt>
                <c:pt idx="4">
                  <c:v>12..13</c:v>
                </c:pt>
                <c:pt idx="5">
                  <c:v>13..14</c:v>
                </c:pt>
                <c:pt idx="6">
                  <c:v>14..15</c:v>
                </c:pt>
                <c:pt idx="7">
                  <c:v>15..16</c:v>
                </c:pt>
                <c:pt idx="8">
                  <c:v>16..17</c:v>
                </c:pt>
                <c:pt idx="9">
                  <c:v>17..18</c:v>
                </c:pt>
                <c:pt idx="10">
                  <c:v>18..19</c:v>
                </c:pt>
                <c:pt idx="11">
                  <c:v>19..20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2066</c:v>
                </c:pt>
                <c:pt idx="1">
                  <c:v>2213</c:v>
                </c:pt>
                <c:pt idx="2">
                  <c:v>2133</c:v>
                </c:pt>
                <c:pt idx="3">
                  <c:v>2128</c:v>
                </c:pt>
                <c:pt idx="4">
                  <c:v>2180</c:v>
                </c:pt>
                <c:pt idx="5">
                  <c:v>2028</c:v>
                </c:pt>
                <c:pt idx="6">
                  <c:v>1987</c:v>
                </c:pt>
                <c:pt idx="7">
                  <c:v>2115</c:v>
                </c:pt>
                <c:pt idx="8">
                  <c:v>1867</c:v>
                </c:pt>
                <c:pt idx="9">
                  <c:v>2786</c:v>
                </c:pt>
                <c:pt idx="10">
                  <c:v>2842</c:v>
                </c:pt>
                <c:pt idx="11">
                  <c:v>1913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B9-4D01-88A3-B302A9874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804224"/>
        <c:axId val="90805760"/>
      </c:lineChart>
      <c:catAx>
        <c:axId val="90804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805760"/>
        <c:crossesAt val="0"/>
        <c:auto val="1"/>
        <c:lblAlgn val="ctr"/>
        <c:lblOffset val="100"/>
        <c:noMultiLvlLbl val="0"/>
      </c:catAx>
      <c:valAx>
        <c:axId val="9080576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80422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424999999999991"/>
          <c:y val="0.15157694779724146"/>
          <c:w val="0.19436111111111121"/>
          <c:h val="0.6628035239745188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55664916885388"/>
          <c:y val="8.1434542307082622E-2"/>
          <c:w val="0.67586187664042496"/>
          <c:h val="0.661247048722901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ПН</c:v>
                </c:pt>
                <c:pt idx="1">
                  <c:v>ВТ</c:v>
                </c:pt>
                <c:pt idx="2">
                  <c:v>СР</c:v>
                </c:pt>
                <c:pt idx="3">
                  <c:v>ЧТ</c:v>
                </c:pt>
                <c:pt idx="4">
                  <c:v>ПТ</c:v>
                </c:pt>
                <c:pt idx="5">
                  <c:v>СБ</c:v>
                </c:pt>
                <c:pt idx="6">
                  <c:v>ВС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2874</c:v>
                </c:pt>
                <c:pt idx="1">
                  <c:v>2765</c:v>
                </c:pt>
                <c:pt idx="2">
                  <c:v>2689</c:v>
                </c:pt>
                <c:pt idx="3">
                  <c:v>2748</c:v>
                </c:pt>
                <c:pt idx="4">
                  <c:v>2660</c:v>
                </c:pt>
                <c:pt idx="5">
                  <c:v>1874</c:v>
                </c:pt>
                <c:pt idx="6">
                  <c:v>1377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50-4892-8A94-DFE8DF32B8D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ПН</c:v>
                </c:pt>
                <c:pt idx="1">
                  <c:v>ВТ</c:v>
                </c:pt>
                <c:pt idx="2">
                  <c:v>СР</c:v>
                </c:pt>
                <c:pt idx="3">
                  <c:v>ЧТ</c:v>
                </c:pt>
                <c:pt idx="4">
                  <c:v>ПТ</c:v>
                </c:pt>
                <c:pt idx="5">
                  <c:v>СБ</c:v>
                </c:pt>
                <c:pt idx="6">
                  <c:v>ВС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2887</c:v>
                </c:pt>
                <c:pt idx="1">
                  <c:v>2787</c:v>
                </c:pt>
                <c:pt idx="2">
                  <c:v>2705</c:v>
                </c:pt>
                <c:pt idx="3">
                  <c:v>2850</c:v>
                </c:pt>
                <c:pt idx="4">
                  <c:v>2887</c:v>
                </c:pt>
                <c:pt idx="5">
                  <c:v>1765</c:v>
                </c:pt>
                <c:pt idx="6">
                  <c:v>1325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50-4892-8A94-DFE8DF32B8D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strRef>
              <c:f>Лист1!$A$2:$A$8</c:f>
              <c:strCache>
                <c:ptCount val="7"/>
                <c:pt idx="0">
                  <c:v>ПН</c:v>
                </c:pt>
                <c:pt idx="1">
                  <c:v>ВТ</c:v>
                </c:pt>
                <c:pt idx="2">
                  <c:v>СР</c:v>
                </c:pt>
                <c:pt idx="3">
                  <c:v>ЧТ</c:v>
                </c:pt>
                <c:pt idx="4">
                  <c:v>ПТ</c:v>
                </c:pt>
                <c:pt idx="5">
                  <c:v>СБ</c:v>
                </c:pt>
                <c:pt idx="6">
                  <c:v>ВС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2758</c:v>
                </c:pt>
                <c:pt idx="1">
                  <c:v>2740</c:v>
                </c:pt>
                <c:pt idx="2">
                  <c:v>2669</c:v>
                </c:pt>
                <c:pt idx="3">
                  <c:v>2848</c:v>
                </c:pt>
                <c:pt idx="4">
                  <c:v>2745</c:v>
                </c:pt>
                <c:pt idx="5">
                  <c:v>1750</c:v>
                </c:pt>
                <c:pt idx="6">
                  <c:v>1287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A50-4892-8A94-DFE8DF32B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523328"/>
        <c:axId val="91525120"/>
      </c:lineChart>
      <c:catAx>
        <c:axId val="9152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525120"/>
        <c:crossesAt val="0"/>
        <c:auto val="1"/>
        <c:lblAlgn val="ctr"/>
        <c:lblOffset val="100"/>
        <c:noMultiLvlLbl val="0"/>
      </c:catAx>
      <c:valAx>
        <c:axId val="9152512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5233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327777777777776"/>
          <c:y val="8.6927942178299758E-2"/>
          <c:w val="0.19533333333333341"/>
          <c:h val="0.73529552432412493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03576115485564"/>
          <c:y val="7.4599207450071134E-2"/>
          <c:w val="0.67260312773403363"/>
          <c:h val="0.7422074831576777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улица Ветеринарная</c:v>
                </c:pt>
              </c:strCache>
            </c:strRef>
          </c:tx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</c:v>
                </c:pt>
                <c:pt idx="1">
                  <c:v>12</c:v>
                </c:pt>
                <c:pt idx="2">
                  <c:v>13</c:v>
                </c:pt>
                <c:pt idx="3">
                  <c:v>13</c:v>
                </c:pt>
                <c:pt idx="4">
                  <c:v>13</c:v>
                </c:pt>
                <c:pt idx="5">
                  <c:v>36</c:v>
                </c:pt>
                <c:pt idx="6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F-4A04-837A-19D6B34636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остановка "Университет Лобачевского"</c:v>
                </c:pt>
              </c:strCache>
            </c:strRef>
          </c:tx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11</c:v>
                </c:pt>
                <c:pt idx="4">
                  <c:v>12</c:v>
                </c:pt>
                <c:pt idx="5">
                  <c:v>30</c:v>
                </c:pt>
                <c:pt idx="6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F-4A04-837A-19D6B34636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остановка "Гостиница Ока"</c:v>
                </c:pt>
              </c:strCache>
            </c:strRef>
          </c:tx>
          <c:marker>
            <c:symbol val="none"/>
          </c:marker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15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35</c:v>
                </c:pt>
                <c:pt idx="6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2F-4A04-837A-19D6B3463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562752"/>
        <c:axId val="91564288"/>
      </c:lineChart>
      <c:catAx>
        <c:axId val="9156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564288"/>
        <c:crosses val="autoZero"/>
        <c:auto val="1"/>
        <c:lblAlgn val="ctr"/>
        <c:lblOffset val="100"/>
        <c:noMultiLvlLbl val="0"/>
      </c:catAx>
      <c:valAx>
        <c:axId val="91564288"/>
        <c:scaling>
          <c:orientation val="minMax"/>
          <c:max val="4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562752"/>
        <c:crosses val="autoZero"/>
        <c:crossBetween val="midCat"/>
        <c:majorUnit val="6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AF03E-4C43-4144-8B20-03925BB85C91}" type="doc">
      <dgm:prSet loTypeId="urn:microsoft.com/office/officeart/2005/8/layout/vList4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34896F-C465-4A2C-9E54-D2A58F4F353D}">
      <dgm:prSet phldrT="[Текст]" custT="1"/>
      <dgm:spPr/>
      <dgm:t>
        <a:bodyPr/>
        <a:lstStyle/>
        <a:p>
          <a:r>
            <a:rPr lang="ru-RU" sz="1800" b="1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безопасности дорожного движения города Нижнего Новгорода</a:t>
          </a:r>
          <a:endParaRPr lang="ru-RU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CB60DA-CE5F-4C6E-BE7B-AD4598B8B68C}" type="parTrans" cxnId="{BEB23575-DB53-4B8C-A0C6-E056030FBD87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12CAD9-A62D-4CCD-9E9F-6D9B8620E958}" type="sibTrans" cxnId="{BEB23575-DB53-4B8C-A0C6-E056030FBD87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2E259E-EB11-4D49-9FB2-2D7BC42C3A42}">
      <dgm:prSet phldrT="[Текст]" custT="1"/>
      <dgm:spPr/>
      <dgm:t>
        <a:bodyPr/>
        <a:lstStyle/>
        <a:p>
          <a:r>
            <a:rPr lang="ru-RU" sz="1800" b="1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организации дорожного движения города Нижнего Новгорода</a:t>
          </a:r>
          <a:endParaRPr lang="ru-RU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74873A-7C84-484E-A82D-DAFFF1D1A13D}" type="parTrans" cxnId="{383D8985-610C-4504-8B0F-095DAAFF0B49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9E541D-7D3C-4F02-AA0F-9E7D0A5707AB}" type="sibTrans" cxnId="{383D8985-610C-4504-8B0F-095DAAFF0B49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2B0901-FF3F-4202-9CD6-824BD5C461D2}">
      <dgm:prSet phldrT="[Текст]" custT="1"/>
      <dgm:spPr/>
      <dgm:t>
        <a:bodyPr/>
        <a:lstStyle/>
        <a:p>
          <a:r>
            <a:rPr lang="ru-RU" sz="1800" b="1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Департамент транспорта Нижегородской области</a:t>
          </a:r>
          <a:endParaRPr lang="ru-RU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D6A6FA4-370D-4202-BA61-EC5F29612156}" type="parTrans" cxnId="{5BA879F1-3349-4879-AFB3-DFDC42B0DAA7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B804FD6-0D0B-47BC-A91A-AE7568B14225}" type="sibTrans" cxnId="{5BA879F1-3349-4879-AFB3-DFDC42B0DAA7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FDAD8A-E481-402F-A16C-23E20C40516C}">
      <dgm:prSet phldrT="[Текст]" custT="1"/>
      <dgm:spPr/>
      <dgm:t>
        <a:bodyPr/>
        <a:lstStyle/>
        <a:p>
          <a:r>
            <a:rPr lang="ru-RU" sz="1800" b="1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Институт радиоэлектроники и информационных технологий (НГТУ им Р.Е. Алексеева)</a:t>
          </a:r>
          <a:endParaRPr lang="ru-RU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1E92E19-EBD4-4BC5-9521-8F4421893CB6}" type="parTrans" cxnId="{33AADBA5-52F8-4373-86D5-D2184EE18FFA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839EAB-2BDC-49E3-AD11-97409766CBD0}" type="sibTrans" cxnId="{33AADBA5-52F8-4373-86D5-D2184EE18FFA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A4C467-C53D-4EE8-B155-B5A27EC76A73}">
      <dgm:prSet phldrT="[Текст]" custT="1"/>
      <dgm:spPr/>
      <dgm:t>
        <a:bodyPr/>
        <a:lstStyle/>
        <a:p>
          <a:r>
            <a:rPr lang="ru-RU" sz="1800" b="1" i="0" u="none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Кафедра «Автомобильный транспорт» (НГТУ им Р.Е. Алексеева)</a:t>
          </a:r>
          <a:endParaRPr lang="ru-RU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7550AE-82AA-4932-8F1F-7B484CA22E26}" type="sibTrans" cxnId="{F710E135-6645-452E-B770-405553BA0B2B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88F327-1B19-4784-B1D8-9EFA5686FF8B}" type="parTrans" cxnId="{F710E135-6645-452E-B770-405553BA0B2B}">
      <dgm:prSet/>
      <dgm:spPr/>
      <dgm:t>
        <a:bodyPr/>
        <a:lstStyle/>
        <a:p>
          <a:endParaRPr lang="ru-RU" b="1" i="0" u="none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E98455-A348-400B-B747-846E8D71367D}" type="pres">
      <dgm:prSet presAssocID="{979AF03E-4C43-4144-8B20-03925BB85C91}" presName="linear" presStyleCnt="0">
        <dgm:presLayoutVars>
          <dgm:dir/>
          <dgm:resizeHandles val="exact"/>
        </dgm:presLayoutVars>
      </dgm:prSet>
      <dgm:spPr/>
    </dgm:pt>
    <dgm:pt modelId="{4728DEC8-17F7-40CA-B595-5378976933CA}" type="pres">
      <dgm:prSet presAssocID="{0734896F-C465-4A2C-9E54-D2A58F4F353D}" presName="comp" presStyleCnt="0"/>
      <dgm:spPr/>
    </dgm:pt>
    <dgm:pt modelId="{6E140038-07F0-4D22-AF71-13307893FECA}" type="pres">
      <dgm:prSet presAssocID="{0734896F-C465-4A2C-9E54-D2A58F4F353D}" presName="box" presStyleLbl="node1" presStyleIdx="0" presStyleCnt="5"/>
      <dgm:spPr/>
    </dgm:pt>
    <dgm:pt modelId="{6FEBFEAA-391D-4531-8E64-FFAE70C445D0}" type="pres">
      <dgm:prSet presAssocID="{0734896F-C465-4A2C-9E54-D2A58F4F353D}" presName="img" presStyleLbl="fgImgPlace1" presStyleIdx="0" presStyleCnt="5" custScaleX="71184" custScaleY="1124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966ABA4-DD72-455E-8370-C9D109316A3D}" type="pres">
      <dgm:prSet presAssocID="{0734896F-C465-4A2C-9E54-D2A58F4F353D}" presName="text" presStyleLbl="node1" presStyleIdx="0" presStyleCnt="5">
        <dgm:presLayoutVars>
          <dgm:bulletEnabled val="1"/>
        </dgm:presLayoutVars>
      </dgm:prSet>
      <dgm:spPr/>
    </dgm:pt>
    <dgm:pt modelId="{A6AE945B-AD0B-415B-AD7F-40D6A4D75E68}" type="pres">
      <dgm:prSet presAssocID="{AB12CAD9-A62D-4CCD-9E9F-6D9B8620E958}" presName="spacer" presStyleCnt="0"/>
      <dgm:spPr/>
    </dgm:pt>
    <dgm:pt modelId="{3CF1DD60-C2EA-473B-9594-A8F3D8922635}" type="pres">
      <dgm:prSet presAssocID="{E32E259E-EB11-4D49-9FB2-2D7BC42C3A42}" presName="comp" presStyleCnt="0"/>
      <dgm:spPr/>
    </dgm:pt>
    <dgm:pt modelId="{24EF55F9-4520-4B2B-AC87-474A35623E7B}" type="pres">
      <dgm:prSet presAssocID="{E32E259E-EB11-4D49-9FB2-2D7BC42C3A42}" presName="box" presStyleLbl="node1" presStyleIdx="1" presStyleCnt="5"/>
      <dgm:spPr/>
    </dgm:pt>
    <dgm:pt modelId="{E7582BC3-86FE-4EE9-AF82-6A942A40C5FC}" type="pres">
      <dgm:prSet presAssocID="{E32E259E-EB11-4D49-9FB2-2D7BC42C3A42}" presName="img" presStyleLbl="fgImgPlace1" presStyleIdx="1" presStyleCnt="5" custScaleX="71184" custScaleY="1150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337BDE-7F49-40B3-A803-07B095F1E7FA}" type="pres">
      <dgm:prSet presAssocID="{E32E259E-EB11-4D49-9FB2-2D7BC42C3A42}" presName="text" presStyleLbl="node1" presStyleIdx="1" presStyleCnt="5">
        <dgm:presLayoutVars>
          <dgm:bulletEnabled val="1"/>
        </dgm:presLayoutVars>
      </dgm:prSet>
      <dgm:spPr/>
    </dgm:pt>
    <dgm:pt modelId="{C67633BC-599C-4BC7-9E9A-ADB27DCF982E}" type="pres">
      <dgm:prSet presAssocID="{E39E541D-7D3C-4F02-AA0F-9E7D0A5707AB}" presName="spacer" presStyleCnt="0"/>
      <dgm:spPr/>
    </dgm:pt>
    <dgm:pt modelId="{65AFF284-958E-41E2-AA5B-A878AFC4DE10}" type="pres">
      <dgm:prSet presAssocID="{542B0901-FF3F-4202-9CD6-824BD5C461D2}" presName="comp" presStyleCnt="0"/>
      <dgm:spPr/>
    </dgm:pt>
    <dgm:pt modelId="{F9F54367-4B5D-4EAB-A076-37D13A46CC9A}" type="pres">
      <dgm:prSet presAssocID="{542B0901-FF3F-4202-9CD6-824BD5C461D2}" presName="box" presStyleLbl="node1" presStyleIdx="2" presStyleCnt="5"/>
      <dgm:spPr/>
    </dgm:pt>
    <dgm:pt modelId="{246A7E30-E9E1-4480-A32B-CD2B8DBA36D8}" type="pres">
      <dgm:prSet presAssocID="{542B0901-FF3F-4202-9CD6-824BD5C461D2}" presName="img" presStyleLbl="fgImgPlace1" presStyleIdx="2" presStyleCnt="5" custScaleX="62533" custScaleY="129673" custLinFactNeighborX="-909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03D9FD6-5963-4C0D-83E2-3531238B2C40}" type="pres">
      <dgm:prSet presAssocID="{542B0901-FF3F-4202-9CD6-824BD5C461D2}" presName="text" presStyleLbl="node1" presStyleIdx="2" presStyleCnt="5">
        <dgm:presLayoutVars>
          <dgm:bulletEnabled val="1"/>
        </dgm:presLayoutVars>
      </dgm:prSet>
      <dgm:spPr/>
    </dgm:pt>
    <dgm:pt modelId="{9B1A3B2F-029C-44A6-B986-839F821D6AB1}" type="pres">
      <dgm:prSet presAssocID="{EB804FD6-0D0B-47BC-A91A-AE7568B14225}" presName="spacer" presStyleCnt="0"/>
      <dgm:spPr/>
    </dgm:pt>
    <dgm:pt modelId="{1E8AAE7C-1014-4940-9311-42DE1C2227CD}" type="pres">
      <dgm:prSet presAssocID="{22A4C467-C53D-4EE8-B155-B5A27EC76A73}" presName="comp" presStyleCnt="0"/>
      <dgm:spPr/>
    </dgm:pt>
    <dgm:pt modelId="{BCE40DED-5A8F-45AC-B72B-B26A9F7CEEBD}" type="pres">
      <dgm:prSet presAssocID="{22A4C467-C53D-4EE8-B155-B5A27EC76A73}" presName="box" presStyleLbl="node1" presStyleIdx="3" presStyleCnt="5"/>
      <dgm:spPr/>
    </dgm:pt>
    <dgm:pt modelId="{AF7E18C4-FFA9-4BEE-98AB-2DF11CCD0E57}" type="pres">
      <dgm:prSet presAssocID="{22A4C467-C53D-4EE8-B155-B5A27EC76A73}" presName="img" presStyleLbl="fgImgPlace1" presStyleIdx="3" presStyleCnt="5" custScaleX="46573" custLinFactNeighborX="-4538" custLinFactNeighborY="60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4B1544C-2DDE-4E59-9226-1B35E9CFC33B}" type="pres">
      <dgm:prSet presAssocID="{22A4C467-C53D-4EE8-B155-B5A27EC76A73}" presName="text" presStyleLbl="node1" presStyleIdx="3" presStyleCnt="5">
        <dgm:presLayoutVars>
          <dgm:bulletEnabled val="1"/>
        </dgm:presLayoutVars>
      </dgm:prSet>
      <dgm:spPr/>
    </dgm:pt>
    <dgm:pt modelId="{425C7517-6BAA-4E43-A388-4175ED810371}" type="pres">
      <dgm:prSet presAssocID="{D27550AE-82AA-4932-8F1F-7B484CA22E26}" presName="spacer" presStyleCnt="0"/>
      <dgm:spPr/>
    </dgm:pt>
    <dgm:pt modelId="{78F46D61-9DEC-413F-887A-96715E5CE887}" type="pres">
      <dgm:prSet presAssocID="{0DFDAD8A-E481-402F-A16C-23E20C40516C}" presName="comp" presStyleCnt="0"/>
      <dgm:spPr/>
    </dgm:pt>
    <dgm:pt modelId="{BA3D4CF3-1E95-4FEA-95EC-076C129CFFBF}" type="pres">
      <dgm:prSet presAssocID="{0DFDAD8A-E481-402F-A16C-23E20C40516C}" presName="box" presStyleLbl="node1" presStyleIdx="4" presStyleCnt="5"/>
      <dgm:spPr/>
    </dgm:pt>
    <dgm:pt modelId="{28EAB86E-AEAC-4361-B101-E6045DFEAEFB}" type="pres">
      <dgm:prSet presAssocID="{0DFDAD8A-E481-402F-A16C-23E20C40516C}" presName="img" presStyleLbl="fgImgPlace1" presStyleIdx="4" presStyleCnt="5" custScaleX="44351" custLinFactNeighborX="-454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0670625-06D1-447D-9250-C8B75D8286D0}" type="pres">
      <dgm:prSet presAssocID="{0DFDAD8A-E481-402F-A16C-23E20C40516C}" presName="text" presStyleLbl="node1" presStyleIdx="4" presStyleCnt="5">
        <dgm:presLayoutVars>
          <dgm:bulletEnabled val="1"/>
        </dgm:presLayoutVars>
      </dgm:prSet>
      <dgm:spPr/>
    </dgm:pt>
  </dgm:ptLst>
  <dgm:cxnLst>
    <dgm:cxn modelId="{DFE3DB10-A3A7-4946-8D01-2153CC36AA89}" type="presOf" srcId="{542B0901-FF3F-4202-9CD6-824BD5C461D2}" destId="{F9F54367-4B5D-4EAB-A076-37D13A46CC9A}" srcOrd="0" destOrd="0" presId="urn:microsoft.com/office/officeart/2005/8/layout/vList4"/>
    <dgm:cxn modelId="{F5879F23-4069-491B-9B1F-9BE5F18E9D88}" type="presOf" srcId="{22A4C467-C53D-4EE8-B155-B5A27EC76A73}" destId="{BCE40DED-5A8F-45AC-B72B-B26A9F7CEEBD}" srcOrd="0" destOrd="0" presId="urn:microsoft.com/office/officeart/2005/8/layout/vList4"/>
    <dgm:cxn modelId="{7D08A123-036C-4EA5-A1BA-0E6C4F8EE602}" type="presOf" srcId="{22A4C467-C53D-4EE8-B155-B5A27EC76A73}" destId="{44B1544C-2DDE-4E59-9226-1B35E9CFC33B}" srcOrd="1" destOrd="0" presId="urn:microsoft.com/office/officeart/2005/8/layout/vList4"/>
    <dgm:cxn modelId="{DCC9EE32-5501-4317-9A22-99C71F41E9B8}" type="presOf" srcId="{0DFDAD8A-E481-402F-A16C-23E20C40516C}" destId="{BA3D4CF3-1E95-4FEA-95EC-076C129CFFBF}" srcOrd="0" destOrd="0" presId="urn:microsoft.com/office/officeart/2005/8/layout/vList4"/>
    <dgm:cxn modelId="{F710E135-6645-452E-B770-405553BA0B2B}" srcId="{979AF03E-4C43-4144-8B20-03925BB85C91}" destId="{22A4C467-C53D-4EE8-B155-B5A27EC76A73}" srcOrd="3" destOrd="0" parTransId="{EF88F327-1B19-4784-B1D8-9EFA5686FF8B}" sibTransId="{D27550AE-82AA-4932-8F1F-7B484CA22E26}"/>
    <dgm:cxn modelId="{5172A03E-33C2-40DD-A714-69ABA50D8BC2}" type="presOf" srcId="{0734896F-C465-4A2C-9E54-D2A58F4F353D}" destId="{2966ABA4-DD72-455E-8370-C9D109316A3D}" srcOrd="1" destOrd="0" presId="urn:microsoft.com/office/officeart/2005/8/layout/vList4"/>
    <dgm:cxn modelId="{08F36F65-551A-4FA2-AA6C-07C313E237F6}" type="presOf" srcId="{979AF03E-4C43-4144-8B20-03925BB85C91}" destId="{2FE98455-A348-400B-B747-846E8D71367D}" srcOrd="0" destOrd="0" presId="urn:microsoft.com/office/officeart/2005/8/layout/vList4"/>
    <dgm:cxn modelId="{4B2A5774-96BC-4B5F-809B-83FCA7777091}" type="presOf" srcId="{542B0901-FF3F-4202-9CD6-824BD5C461D2}" destId="{403D9FD6-5963-4C0D-83E2-3531238B2C40}" srcOrd="1" destOrd="0" presId="urn:microsoft.com/office/officeart/2005/8/layout/vList4"/>
    <dgm:cxn modelId="{BEB23575-DB53-4B8C-A0C6-E056030FBD87}" srcId="{979AF03E-4C43-4144-8B20-03925BB85C91}" destId="{0734896F-C465-4A2C-9E54-D2A58F4F353D}" srcOrd="0" destOrd="0" parTransId="{F7CB60DA-CE5F-4C6E-BE7B-AD4598B8B68C}" sibTransId="{AB12CAD9-A62D-4CCD-9E9F-6D9B8620E958}"/>
    <dgm:cxn modelId="{383D8985-610C-4504-8B0F-095DAAFF0B49}" srcId="{979AF03E-4C43-4144-8B20-03925BB85C91}" destId="{E32E259E-EB11-4D49-9FB2-2D7BC42C3A42}" srcOrd="1" destOrd="0" parTransId="{0B74873A-7C84-484E-A82D-DAFFF1D1A13D}" sibTransId="{E39E541D-7D3C-4F02-AA0F-9E7D0A5707AB}"/>
    <dgm:cxn modelId="{33AADBA5-52F8-4373-86D5-D2184EE18FFA}" srcId="{979AF03E-4C43-4144-8B20-03925BB85C91}" destId="{0DFDAD8A-E481-402F-A16C-23E20C40516C}" srcOrd="4" destOrd="0" parTransId="{01E92E19-EBD4-4BC5-9521-8F4421893CB6}" sibTransId="{0F839EAB-2BDC-49E3-AD11-97409766CBD0}"/>
    <dgm:cxn modelId="{915619AD-1142-4535-9E8D-507DF47135FB}" type="presOf" srcId="{0DFDAD8A-E481-402F-A16C-23E20C40516C}" destId="{80670625-06D1-447D-9250-C8B75D8286D0}" srcOrd="1" destOrd="0" presId="urn:microsoft.com/office/officeart/2005/8/layout/vList4"/>
    <dgm:cxn modelId="{6E6057BA-E0A6-42AA-8543-84260730A652}" type="presOf" srcId="{0734896F-C465-4A2C-9E54-D2A58F4F353D}" destId="{6E140038-07F0-4D22-AF71-13307893FECA}" srcOrd="0" destOrd="0" presId="urn:microsoft.com/office/officeart/2005/8/layout/vList4"/>
    <dgm:cxn modelId="{4F697FCE-2A7F-4148-A65D-80788EC55B76}" type="presOf" srcId="{E32E259E-EB11-4D49-9FB2-2D7BC42C3A42}" destId="{40337BDE-7F49-40B3-A803-07B095F1E7FA}" srcOrd="1" destOrd="0" presId="urn:microsoft.com/office/officeart/2005/8/layout/vList4"/>
    <dgm:cxn modelId="{AD3209D4-D4C7-4889-83FC-B328CB36FBB9}" type="presOf" srcId="{E32E259E-EB11-4D49-9FB2-2D7BC42C3A42}" destId="{24EF55F9-4520-4B2B-AC87-474A35623E7B}" srcOrd="0" destOrd="0" presId="urn:microsoft.com/office/officeart/2005/8/layout/vList4"/>
    <dgm:cxn modelId="{5BA879F1-3349-4879-AFB3-DFDC42B0DAA7}" srcId="{979AF03E-4C43-4144-8B20-03925BB85C91}" destId="{542B0901-FF3F-4202-9CD6-824BD5C461D2}" srcOrd="2" destOrd="0" parTransId="{CD6A6FA4-370D-4202-BA61-EC5F29612156}" sibTransId="{EB804FD6-0D0B-47BC-A91A-AE7568B14225}"/>
    <dgm:cxn modelId="{D50858E9-3145-46E6-B140-84A7A1548C70}" type="presParOf" srcId="{2FE98455-A348-400B-B747-846E8D71367D}" destId="{4728DEC8-17F7-40CA-B595-5378976933CA}" srcOrd="0" destOrd="0" presId="urn:microsoft.com/office/officeart/2005/8/layout/vList4"/>
    <dgm:cxn modelId="{2681F282-C782-4D73-A032-7EC05CCE7381}" type="presParOf" srcId="{4728DEC8-17F7-40CA-B595-5378976933CA}" destId="{6E140038-07F0-4D22-AF71-13307893FECA}" srcOrd="0" destOrd="0" presId="urn:microsoft.com/office/officeart/2005/8/layout/vList4"/>
    <dgm:cxn modelId="{0C6AD520-7B45-4031-9E2C-427F8D8D9EDD}" type="presParOf" srcId="{4728DEC8-17F7-40CA-B595-5378976933CA}" destId="{6FEBFEAA-391D-4531-8E64-FFAE70C445D0}" srcOrd="1" destOrd="0" presId="urn:microsoft.com/office/officeart/2005/8/layout/vList4"/>
    <dgm:cxn modelId="{BB60512F-B879-41AD-AB0A-D59717BE8F66}" type="presParOf" srcId="{4728DEC8-17F7-40CA-B595-5378976933CA}" destId="{2966ABA4-DD72-455E-8370-C9D109316A3D}" srcOrd="2" destOrd="0" presId="urn:microsoft.com/office/officeart/2005/8/layout/vList4"/>
    <dgm:cxn modelId="{73A97169-1951-4EF4-8DA9-F7028099ED81}" type="presParOf" srcId="{2FE98455-A348-400B-B747-846E8D71367D}" destId="{A6AE945B-AD0B-415B-AD7F-40D6A4D75E68}" srcOrd="1" destOrd="0" presId="urn:microsoft.com/office/officeart/2005/8/layout/vList4"/>
    <dgm:cxn modelId="{F0180E44-BA5F-40DB-83C0-D44CB54FAB50}" type="presParOf" srcId="{2FE98455-A348-400B-B747-846E8D71367D}" destId="{3CF1DD60-C2EA-473B-9594-A8F3D8922635}" srcOrd="2" destOrd="0" presId="urn:microsoft.com/office/officeart/2005/8/layout/vList4"/>
    <dgm:cxn modelId="{E4C036C0-3102-4655-93FA-429ED86D0E7C}" type="presParOf" srcId="{3CF1DD60-C2EA-473B-9594-A8F3D8922635}" destId="{24EF55F9-4520-4B2B-AC87-474A35623E7B}" srcOrd="0" destOrd="0" presId="urn:microsoft.com/office/officeart/2005/8/layout/vList4"/>
    <dgm:cxn modelId="{9F8C8471-7FD1-42F6-BB3A-B50929264788}" type="presParOf" srcId="{3CF1DD60-C2EA-473B-9594-A8F3D8922635}" destId="{E7582BC3-86FE-4EE9-AF82-6A942A40C5FC}" srcOrd="1" destOrd="0" presId="urn:microsoft.com/office/officeart/2005/8/layout/vList4"/>
    <dgm:cxn modelId="{65E089D3-BD15-4BD2-8474-8E7B49F745EA}" type="presParOf" srcId="{3CF1DD60-C2EA-473B-9594-A8F3D8922635}" destId="{40337BDE-7F49-40B3-A803-07B095F1E7FA}" srcOrd="2" destOrd="0" presId="urn:microsoft.com/office/officeart/2005/8/layout/vList4"/>
    <dgm:cxn modelId="{5DDE8981-7E77-49BE-BB87-01B7AC69F222}" type="presParOf" srcId="{2FE98455-A348-400B-B747-846E8D71367D}" destId="{C67633BC-599C-4BC7-9E9A-ADB27DCF982E}" srcOrd="3" destOrd="0" presId="urn:microsoft.com/office/officeart/2005/8/layout/vList4"/>
    <dgm:cxn modelId="{2BD76B8D-2495-45E9-8292-85EE445E1B77}" type="presParOf" srcId="{2FE98455-A348-400B-B747-846E8D71367D}" destId="{65AFF284-958E-41E2-AA5B-A878AFC4DE10}" srcOrd="4" destOrd="0" presId="urn:microsoft.com/office/officeart/2005/8/layout/vList4"/>
    <dgm:cxn modelId="{2357A1FB-466F-4833-8D6F-7C56502B6EB9}" type="presParOf" srcId="{65AFF284-958E-41E2-AA5B-A878AFC4DE10}" destId="{F9F54367-4B5D-4EAB-A076-37D13A46CC9A}" srcOrd="0" destOrd="0" presId="urn:microsoft.com/office/officeart/2005/8/layout/vList4"/>
    <dgm:cxn modelId="{7CEF892B-448A-4989-B695-6D9E2A8A7C5D}" type="presParOf" srcId="{65AFF284-958E-41E2-AA5B-A878AFC4DE10}" destId="{246A7E30-E9E1-4480-A32B-CD2B8DBA36D8}" srcOrd="1" destOrd="0" presId="urn:microsoft.com/office/officeart/2005/8/layout/vList4"/>
    <dgm:cxn modelId="{D7C189BA-5D33-4DEA-B46B-C7DB9B479776}" type="presParOf" srcId="{65AFF284-958E-41E2-AA5B-A878AFC4DE10}" destId="{403D9FD6-5963-4C0D-83E2-3531238B2C40}" srcOrd="2" destOrd="0" presId="urn:microsoft.com/office/officeart/2005/8/layout/vList4"/>
    <dgm:cxn modelId="{4A6A2AF9-2906-43D0-A37D-3E3BE2D2D9E6}" type="presParOf" srcId="{2FE98455-A348-400B-B747-846E8D71367D}" destId="{9B1A3B2F-029C-44A6-B986-839F821D6AB1}" srcOrd="5" destOrd="0" presId="urn:microsoft.com/office/officeart/2005/8/layout/vList4"/>
    <dgm:cxn modelId="{00A65405-0A01-413C-9D60-1A6FAF7B8756}" type="presParOf" srcId="{2FE98455-A348-400B-B747-846E8D71367D}" destId="{1E8AAE7C-1014-4940-9311-42DE1C2227CD}" srcOrd="6" destOrd="0" presId="urn:microsoft.com/office/officeart/2005/8/layout/vList4"/>
    <dgm:cxn modelId="{D0CD0CA1-05DF-4D34-B2AB-2CFCAA972966}" type="presParOf" srcId="{1E8AAE7C-1014-4940-9311-42DE1C2227CD}" destId="{BCE40DED-5A8F-45AC-B72B-B26A9F7CEEBD}" srcOrd="0" destOrd="0" presId="urn:microsoft.com/office/officeart/2005/8/layout/vList4"/>
    <dgm:cxn modelId="{09BF894B-FA65-4F27-8803-8410B15A5C03}" type="presParOf" srcId="{1E8AAE7C-1014-4940-9311-42DE1C2227CD}" destId="{AF7E18C4-FFA9-4BEE-98AB-2DF11CCD0E57}" srcOrd="1" destOrd="0" presId="urn:microsoft.com/office/officeart/2005/8/layout/vList4"/>
    <dgm:cxn modelId="{A5EB096A-F2BA-4524-9EEB-D84C48A77E4F}" type="presParOf" srcId="{1E8AAE7C-1014-4940-9311-42DE1C2227CD}" destId="{44B1544C-2DDE-4E59-9226-1B35E9CFC33B}" srcOrd="2" destOrd="0" presId="urn:microsoft.com/office/officeart/2005/8/layout/vList4"/>
    <dgm:cxn modelId="{3D9D661C-16DA-41C5-9741-FE726DA61341}" type="presParOf" srcId="{2FE98455-A348-400B-B747-846E8D71367D}" destId="{425C7517-6BAA-4E43-A388-4175ED810371}" srcOrd="7" destOrd="0" presId="urn:microsoft.com/office/officeart/2005/8/layout/vList4"/>
    <dgm:cxn modelId="{64485AC7-8185-42BB-83DE-DBB7095DCBB2}" type="presParOf" srcId="{2FE98455-A348-400B-B747-846E8D71367D}" destId="{78F46D61-9DEC-413F-887A-96715E5CE887}" srcOrd="8" destOrd="0" presId="urn:microsoft.com/office/officeart/2005/8/layout/vList4"/>
    <dgm:cxn modelId="{120805D0-8102-47FB-B297-BC8816F24B59}" type="presParOf" srcId="{78F46D61-9DEC-413F-887A-96715E5CE887}" destId="{BA3D4CF3-1E95-4FEA-95EC-076C129CFFBF}" srcOrd="0" destOrd="0" presId="urn:microsoft.com/office/officeart/2005/8/layout/vList4"/>
    <dgm:cxn modelId="{3554C522-8151-4270-87A1-54AE7CCE66CB}" type="presParOf" srcId="{78F46D61-9DEC-413F-887A-96715E5CE887}" destId="{28EAB86E-AEAC-4361-B101-E6045DFEAEFB}" srcOrd="1" destOrd="0" presId="urn:microsoft.com/office/officeart/2005/8/layout/vList4"/>
    <dgm:cxn modelId="{07D77A5A-C81F-450E-816E-510F7A03BBA2}" type="presParOf" srcId="{78F46D61-9DEC-413F-887A-96715E5CE887}" destId="{80670625-06D1-447D-9250-C8B75D8286D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40038-07F0-4D22-AF71-13307893FECA}">
      <dsp:nvSpPr>
        <dsp:cNvPr id="0" name=""/>
        <dsp:cNvSpPr/>
      </dsp:nvSpPr>
      <dsp:spPr>
        <a:xfrm>
          <a:off x="0" y="0"/>
          <a:ext cx="7858180" cy="801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u="none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безопасности дорожного движения города Нижнего Новгорода</a:t>
          </a:r>
          <a:endParaRPr lang="ru-RU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51747" y="0"/>
        <a:ext cx="6206432" cy="801113"/>
      </dsp:txXfrm>
    </dsp:sp>
    <dsp:sp modelId="{6FEBFEAA-391D-4531-8E64-FFAE70C445D0}">
      <dsp:nvSpPr>
        <dsp:cNvPr id="0" name=""/>
        <dsp:cNvSpPr/>
      </dsp:nvSpPr>
      <dsp:spPr>
        <a:xfrm>
          <a:off x="306552" y="40155"/>
          <a:ext cx="1118753" cy="7208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F55F9-4520-4B2B-AC87-474A35623E7B}">
      <dsp:nvSpPr>
        <dsp:cNvPr id="0" name=""/>
        <dsp:cNvSpPr/>
      </dsp:nvSpPr>
      <dsp:spPr>
        <a:xfrm>
          <a:off x="0" y="881225"/>
          <a:ext cx="7858180" cy="801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u="none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Центр организации дорожного движения города Нижнего Новгорода</a:t>
          </a:r>
          <a:endParaRPr lang="ru-RU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51747" y="881225"/>
        <a:ext cx="6206432" cy="801113"/>
      </dsp:txXfrm>
    </dsp:sp>
    <dsp:sp modelId="{E7582BC3-86FE-4EE9-AF82-6A942A40C5FC}">
      <dsp:nvSpPr>
        <dsp:cNvPr id="0" name=""/>
        <dsp:cNvSpPr/>
      </dsp:nvSpPr>
      <dsp:spPr>
        <a:xfrm>
          <a:off x="306552" y="913151"/>
          <a:ext cx="1118753" cy="7372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54367-4B5D-4EAB-A076-37D13A46CC9A}">
      <dsp:nvSpPr>
        <dsp:cNvPr id="0" name=""/>
        <dsp:cNvSpPr/>
      </dsp:nvSpPr>
      <dsp:spPr>
        <a:xfrm>
          <a:off x="0" y="1777424"/>
          <a:ext cx="7858180" cy="801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u="none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Департамент транспорта Нижегородской области</a:t>
          </a:r>
          <a:endParaRPr lang="ru-RU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51747" y="1777424"/>
        <a:ext cx="6206432" cy="801113"/>
      </dsp:txXfrm>
    </dsp:sp>
    <dsp:sp modelId="{246A7E30-E9E1-4480-A32B-CD2B8DBA36D8}">
      <dsp:nvSpPr>
        <dsp:cNvPr id="0" name=""/>
        <dsp:cNvSpPr/>
      </dsp:nvSpPr>
      <dsp:spPr>
        <a:xfrm>
          <a:off x="231656" y="1762450"/>
          <a:ext cx="982791" cy="8310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40DED-5A8F-45AC-B72B-B26A9F7CEEBD}">
      <dsp:nvSpPr>
        <dsp:cNvPr id="0" name=""/>
        <dsp:cNvSpPr/>
      </dsp:nvSpPr>
      <dsp:spPr>
        <a:xfrm>
          <a:off x="0" y="2673623"/>
          <a:ext cx="7858180" cy="801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u="none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Кафедра «Автомобильный транспорт» (НГТУ им Р.Е. Алексеева)</a:t>
          </a:r>
          <a:endParaRPr lang="ru-RU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51747" y="2673623"/>
        <a:ext cx="6206432" cy="801113"/>
      </dsp:txXfrm>
    </dsp:sp>
    <dsp:sp modelId="{AF7E18C4-FFA9-4BEE-98AB-2DF11CCD0E57}">
      <dsp:nvSpPr>
        <dsp:cNvPr id="0" name=""/>
        <dsp:cNvSpPr/>
      </dsp:nvSpPr>
      <dsp:spPr>
        <a:xfrm>
          <a:off x="428629" y="2757638"/>
          <a:ext cx="731958" cy="6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D4CF3-1E95-4FEA-95EC-076C129CFFBF}">
      <dsp:nvSpPr>
        <dsp:cNvPr id="0" name=""/>
        <dsp:cNvSpPr/>
      </dsp:nvSpPr>
      <dsp:spPr>
        <a:xfrm>
          <a:off x="0" y="3554849"/>
          <a:ext cx="7858180" cy="801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u="none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Институт радиоэлектроники и информационных технологий (НГТУ им Р.Е. Алексеева)</a:t>
          </a:r>
          <a:endParaRPr lang="ru-RU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51747" y="3554849"/>
        <a:ext cx="6206432" cy="801113"/>
      </dsp:txXfrm>
    </dsp:sp>
    <dsp:sp modelId="{28EAB86E-AEAC-4361-B101-E6045DFEAEFB}">
      <dsp:nvSpPr>
        <dsp:cNvPr id="0" name=""/>
        <dsp:cNvSpPr/>
      </dsp:nvSpPr>
      <dsp:spPr>
        <a:xfrm>
          <a:off x="445980" y="3634960"/>
          <a:ext cx="697036" cy="6408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20342-BBA6-40CA-A660-733C371E61A1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4816-2FF2-4C34-B91B-6C85F1AAA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52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14816-2FF2-4C34-B91B-6C85F1AAACC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1CABC-4840-4E32-BEA8-1D5A340ACD41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1878-F02A-41B0-B0B9-D2B3298754C4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EE70-F5CC-4414-BBF0-CCEC676383F7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DA329-DBE8-448B-8465-CDF9AC8119AE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331D-A788-4146-B4A1-92C16A6E7897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78F4C-B9CA-4D81-A4DC-78A009332D6C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6AAB-B2BB-48E1-8D79-E6B40FC374E3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4AC5D-D291-43D0-BDF3-007EBF9AB015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C764-632C-4B1D-BEEA-FA33D1363C9F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6AA8-D254-42D2-9454-79ECDD0195C2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4505-B7D4-45F7-996A-478148C92642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26D1-6C27-4749-B270-BCCB591F6BC6}" type="datetime1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C6263-8420-431B-9DCC-F8E0F863D0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cid:HNrU@1GbSUJTU.WEFBsj1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НГТУ_6_лог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632"/>
            <a:ext cx="2627784" cy="2941862"/>
          </a:xfrm>
          <a:prstGeom prst="rect">
            <a:avLst/>
          </a:prstGeom>
        </p:spPr>
      </p:pic>
      <p:sp>
        <p:nvSpPr>
          <p:cNvPr id="4" name="Параллелограмм 3"/>
          <p:cNvSpPr/>
          <p:nvPr/>
        </p:nvSpPr>
        <p:spPr>
          <a:xfrm>
            <a:off x="571500" y="2060848"/>
            <a:ext cx="7888932" cy="2016224"/>
          </a:xfrm>
          <a:prstGeom prst="parallelogram">
            <a:avLst>
              <a:gd name="adj" fmla="val 1026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2060848"/>
            <a:ext cx="2843808" cy="2016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11760" y="1036191"/>
            <a:ext cx="67322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980728"/>
            <a:ext cx="67322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27784" y="2095688"/>
            <a:ext cx="65162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sz="6000" b="1" dirty="0">
                <a:latin typeface="Times New Roman" pitchFamily="18" charset="0"/>
                <a:cs typeface="Times New Roman" pitchFamily="18" charset="0"/>
              </a:rPr>
              <a:t>Умный свет</a:t>
            </a:r>
            <a:r>
              <a:rPr lang="ru-RU" altLang="ru-RU" sz="6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6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ru-RU" sz="6000" b="1" dirty="0">
                <a:latin typeface="Times New Roman" pitchFamily="18" charset="0"/>
                <a:cs typeface="Times New Roman" pitchFamily="18" charset="0"/>
              </a:rPr>
              <a:t>р</a:t>
            </a:r>
            <a:endParaRPr lang="ru-RU" alt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71600" y="3933056"/>
            <a:ext cx="81724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D9D41D-6E51-404F-A805-413989628E3B}"/>
              </a:ext>
            </a:extLst>
          </p:cNvPr>
          <p:cNvSpPr/>
          <p:nvPr/>
        </p:nvSpPr>
        <p:spPr>
          <a:xfrm>
            <a:off x="0" y="442913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2000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endParaRPr lang="ru-RU" sz="20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Якимов М.О.</a:t>
            </a:r>
          </a:p>
          <a:p>
            <a:pPr algn="r">
              <a:spcAft>
                <a:spcPts val="0"/>
              </a:spcAft>
            </a:pPr>
            <a:r>
              <a:rPr lang="ru-RU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Филатов-Бобров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Д.А.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Гончаров К.О.</a:t>
            </a:r>
            <a:endParaRPr lang="ru-RU" b="1" dirty="0">
              <a:solidFill>
                <a:srgbClr val="00206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endParaRPr lang="ru-RU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8900000">
            <a:off x="-545133" y="1870524"/>
            <a:ext cx="3156876" cy="216024"/>
          </a:xfrm>
          <a:prstGeom prst="rect">
            <a:avLst/>
          </a:prstGeom>
          <a:solidFill>
            <a:srgbClr val="0F7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ФЕДЕРАЛЬНЫЙ ОПОРНЫЙ УНИВЕРСИТЕТ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72008"/>
            <a:ext cx="792088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42976" y="44624"/>
            <a:ext cx="7978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Нижегородский государственный технический университет им. Р.Е. Алексеева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транспортных систем (ИТС)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21508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 Международный форум «Инновации в дорожном строительстве»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Сочи 2018 г.</a:t>
            </a:r>
          </a:p>
        </p:txBody>
      </p:sp>
    </p:spTree>
    <p:extLst>
      <p:ext uri="{BB962C8B-B14F-4D97-AF65-F5344CB8AC3E}">
        <p14:creationId xmlns:p14="http://schemas.microsoft.com/office/powerpoint/2010/main" val="208940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Сбор информации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4000504"/>
            <a:ext cx="3661724" cy="250033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4000504"/>
            <a:ext cx="3857652" cy="253655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428735"/>
            <a:ext cx="3643338" cy="2443001"/>
          </a:xfrm>
          <a:prstGeom prst="rect">
            <a:avLst/>
          </a:prstGeom>
        </p:spPr>
      </p:pic>
      <p:pic>
        <p:nvPicPr>
          <p:cNvPr id="37" name="id988ccf50-ef49-4c39-423e-56c287f33e55_mailru_css_attribute_postfix" descr="cid:HNrU@1GbSUJTU.WEFBsj1c">
            <a:extLst>
              <a:ext uri="{FF2B5EF4-FFF2-40B4-BE49-F238E27FC236}">
                <a16:creationId xmlns:a16="http://schemas.microsoft.com/office/drawing/2014/main" id="{931015A3-15D7-4C5F-8979-80AF099D1919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736"/>
            <a:ext cx="3857652" cy="2500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7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исследования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A56FD-4943-4176-AC67-68FC262AFF77}"/>
              </a:ext>
            </a:extLst>
          </p:cNvPr>
          <p:cNvSpPr txBox="1"/>
          <p:nvPr/>
        </p:nvSpPr>
        <p:spPr>
          <a:xfrm>
            <a:off x="4607052" y="1285860"/>
            <a:ext cx="4536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Вечерняя интенсивность потока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 3300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Утренняя интенсивность потока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 2600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E0174-103C-480C-B856-0017C38CBDC5}"/>
              </a:ext>
            </a:extLst>
          </p:cNvPr>
          <p:cNvSpPr txBox="1"/>
          <p:nvPr/>
        </p:nvSpPr>
        <p:spPr>
          <a:xfrm>
            <a:off x="4607052" y="1853975"/>
            <a:ext cx="4398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Вечерняя загрузка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 3300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/3000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Утренняя загрузка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= 2600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/3000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87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C4BDC-AFEE-481A-B520-E40505F868DC}"/>
              </a:ext>
            </a:extLst>
          </p:cNvPr>
          <p:cNvSpPr txBox="1"/>
          <p:nvPr/>
        </p:nvSpPr>
        <p:spPr>
          <a:xfrm>
            <a:off x="7964638" y="3143248"/>
            <a:ext cx="1284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 = 3000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E3948CF-32DE-4827-9590-360D7FE9BF0E}"/>
              </a:ext>
            </a:extLst>
          </p:cNvPr>
          <p:cNvGrpSpPr/>
          <p:nvPr/>
        </p:nvGrpSpPr>
        <p:grpSpPr>
          <a:xfrm>
            <a:off x="7143768" y="1928802"/>
            <a:ext cx="3357585" cy="971614"/>
            <a:chOff x="3446353" y="6116877"/>
            <a:chExt cx="3367565" cy="97929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9852C9D-27BD-4574-BACB-ED65A41259EE}"/>
                </a:ext>
              </a:extLst>
            </p:cNvPr>
            <p:cNvSpPr/>
            <p:nvPr/>
          </p:nvSpPr>
          <p:spPr>
            <a:xfrm>
              <a:off x="6629187" y="6116877"/>
              <a:ext cx="184731" cy="461665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endParaRPr lang="ru-RU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AD97646-2E74-459E-927C-38F26DE045F0}"/>
                </a:ext>
              </a:extLst>
            </p:cNvPr>
            <p:cNvSpPr/>
            <p:nvPr/>
          </p:nvSpPr>
          <p:spPr>
            <a:xfrm>
              <a:off x="3446353" y="6696063"/>
              <a:ext cx="1357322" cy="4001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  <a:r>
                <a:rPr lang="ru-RU" sz="2000" b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норма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≤ 0,7</a:t>
              </a:r>
              <a:endPara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2" descr="https://pp.userapi.com/c639320/v639320881/507f6/OiBal4Sw2YA.jpg">
            <a:extLst>
              <a:ext uri="{FF2B5EF4-FFF2-40B4-BE49-F238E27FC236}">
                <a16:creationId xmlns:a16="http://schemas.microsoft.com/office/drawing/2014/main" id="{CF39B1CB-174B-48CD-A23A-EA012076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22739"/>
            <a:ext cx="1816730" cy="2450257"/>
          </a:xfrm>
          <a:prstGeom prst="rect">
            <a:avLst/>
          </a:prstGeom>
          <a:noFill/>
        </p:spPr>
      </p:pic>
      <p:pic>
        <p:nvPicPr>
          <p:cNvPr id="23" name="Picture 4" descr="https://pp.userapi.com/c621513/v621513881/2c112/q1wlAmsyHMc.jpg">
            <a:extLst>
              <a:ext uri="{FF2B5EF4-FFF2-40B4-BE49-F238E27FC236}">
                <a16:creationId xmlns:a16="http://schemas.microsoft.com/office/drawing/2014/main" id="{9E517E3C-79FA-4EB6-A475-CB57A160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285860"/>
            <a:ext cx="1853857" cy="2500330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4ACDD7-C7A4-4253-A303-8F0CF7112298}"/>
              </a:ext>
            </a:extLst>
          </p:cNvPr>
          <p:cNvSpPr txBox="1"/>
          <p:nvPr/>
        </p:nvSpPr>
        <p:spPr>
          <a:xfrm>
            <a:off x="4607052" y="2943051"/>
            <a:ext cx="3403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количество автомобилей      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 – max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пропускная способность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коэффициент загрузки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F3D7E2F-4631-4C87-A0C8-4B5CB0C09F1D}"/>
              </a:ext>
            </a:extLst>
          </p:cNvPr>
          <p:cNvSpPr/>
          <p:nvPr/>
        </p:nvSpPr>
        <p:spPr>
          <a:xfrm>
            <a:off x="4607052" y="24254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вид тс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aseline="-25000" dirty="0" err="1">
                <a:latin typeface="Times New Roman" pitchFamily="18" charset="0"/>
                <a:cs typeface="Times New Roman" pitchFamily="18" charset="0"/>
              </a:rPr>
              <a:t>прив</a:t>
            </a:r>
            <a:r>
              <a:rPr lang="ru-RU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Z=N/P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844" y="4755261"/>
            <a:ext cx="8786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длительность цикла, с;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i="1" baseline="-25000" dirty="0" err="1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сумма всех промежуточных тактов,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с;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фазовый коэффициент,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который  равен  наибольшему  из  отношений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N/M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подсчитанных  для всех подходов к пересечению, обслуживаемых фазой;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y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2 ,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….,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соответствующие фазовые коэффициенты для фаз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2, …,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подсчитанные аналогичным образом;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интенсивность движения на рассматриваемом подходе к пересечению в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направлениях (направлении), обслуживаемых данной фазой,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/ч;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i="1" baseline="-25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поток насыщения для этих же направлений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(направления),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/ч.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37336" t="48828" r="48389" b="42383"/>
          <a:stretch>
            <a:fillRect/>
          </a:stretch>
        </p:blipFill>
        <p:spPr bwMode="auto">
          <a:xfrm>
            <a:off x="1142976" y="3929066"/>
            <a:ext cx="268289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7686" y="4000504"/>
            <a:ext cx="443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Расчет длительности цикла приведен по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методическим рекомендациям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Росавтодора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перекрестков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36" name="Rectangle 2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929066"/>
            <a:ext cx="6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км/ч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14480" y="785794"/>
            <a:ext cx="542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Понедельник, движение из спального района в центр</a:t>
            </a:r>
          </a:p>
        </p:txBody>
      </p:sp>
      <p:graphicFrame>
        <p:nvGraphicFramePr>
          <p:cNvPr id="39" name="Диаграмма 38"/>
          <p:cNvGraphicFramePr/>
          <p:nvPr/>
        </p:nvGraphicFramePr>
        <p:xfrm>
          <a:off x="0" y="1142984"/>
          <a:ext cx="914400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Диаграмма 39"/>
          <p:cNvGraphicFramePr/>
          <p:nvPr/>
        </p:nvGraphicFramePr>
        <p:xfrm>
          <a:off x="0" y="3857628"/>
          <a:ext cx="9144000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перекрестков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3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5" name="Rectangle 21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4000504"/>
            <a:ext cx="6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км/ч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14480" y="785794"/>
            <a:ext cx="53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Понедельник, движение из центра в спальный район</a:t>
            </a:r>
          </a:p>
        </p:txBody>
      </p:sp>
      <p:graphicFrame>
        <p:nvGraphicFramePr>
          <p:cNvPr id="50" name="Диаграмма 49"/>
          <p:cNvGraphicFramePr/>
          <p:nvPr/>
        </p:nvGraphicFramePr>
        <p:xfrm>
          <a:off x="428596" y="3714752"/>
          <a:ext cx="8929750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841947637"/>
              </p:ext>
            </p:extLst>
          </p:nvPr>
        </p:nvGraphicFramePr>
        <p:xfrm>
          <a:off x="0" y="1071546"/>
          <a:ext cx="9144000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перекрестков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2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2844" y="3643314"/>
            <a:ext cx="6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км/ч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14480" y="773652"/>
            <a:ext cx="529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НЕДЕЛЯ (час пик с 8:00 до 9:00, движение в центр)</a:t>
            </a:r>
          </a:p>
        </p:txBody>
      </p:sp>
      <p:graphicFrame>
        <p:nvGraphicFramePr>
          <p:cNvPr id="46" name="Диаграмма 45"/>
          <p:cNvGraphicFramePr/>
          <p:nvPr/>
        </p:nvGraphicFramePr>
        <p:xfrm>
          <a:off x="0" y="1000108"/>
          <a:ext cx="914400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7" name="Диаграмма 46"/>
          <p:cNvGraphicFramePr/>
          <p:nvPr/>
        </p:nvGraphicFramePr>
        <p:xfrm>
          <a:off x="0" y="3500438"/>
          <a:ext cx="9144000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успехи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2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2" descr="C:\Users\Mihail\Desktop\дипломы\img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3571900" cy="2376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 cstate="print"/>
          <a:srcRect l="21962" t="17578" r="47840" b="9179"/>
          <a:stretch>
            <a:fillRect/>
          </a:stretch>
        </p:blipFill>
        <p:spPr bwMode="auto">
          <a:xfrm>
            <a:off x="914375" y="1285859"/>
            <a:ext cx="2157427" cy="29419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7" name="Picture 1" descr="C:\Users\Mihail\Desktop\ВСЕ ФОТКИ\разное новое\83Cv37TFer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328778"/>
            <a:ext cx="4286280" cy="2408800"/>
          </a:xfrm>
          <a:prstGeom prst="rect">
            <a:avLst/>
          </a:prstGeom>
          <a:noFill/>
        </p:spPr>
      </p:pic>
      <p:pic>
        <p:nvPicPr>
          <p:cNvPr id="4098" name="Picture 2" descr="C:\Users\Mihail\Desktop\ВСЕ ФОТКИ\разное новое\F4sYNl3d1P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1285860"/>
            <a:ext cx="4273119" cy="2946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Дорожная карта проекта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9" name="Picture 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2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AF54306-E6AA-4518-97F9-FD19CF33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412" y="1071546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9385B2-1505-4F42-8A1D-F9D2B4FF49D6}"/>
              </a:ext>
            </a:extLst>
          </p:cNvPr>
          <p:cNvSpPr txBox="1"/>
          <p:nvPr/>
        </p:nvSpPr>
        <p:spPr>
          <a:xfrm>
            <a:off x="4255463" y="4429132"/>
            <a:ext cx="1276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DAA7B1-5CF4-421F-8D9D-513AC79E7683}"/>
              </a:ext>
            </a:extLst>
          </p:cNvPr>
          <p:cNvSpPr txBox="1"/>
          <p:nvPr/>
        </p:nvSpPr>
        <p:spPr>
          <a:xfrm>
            <a:off x="5881564" y="3429000"/>
            <a:ext cx="278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прототипа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175A51-0E62-4026-962C-95794C630D2A}"/>
              </a:ext>
            </a:extLst>
          </p:cNvPr>
          <p:cNvSpPr txBox="1"/>
          <p:nvPr/>
        </p:nvSpPr>
        <p:spPr>
          <a:xfrm>
            <a:off x="5178920" y="1214422"/>
            <a:ext cx="326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Коммерциализация продукта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48F4E4-199C-4688-9D57-D035FEAB392A}"/>
              </a:ext>
            </a:extLst>
          </p:cNvPr>
          <p:cNvSpPr txBox="1"/>
          <p:nvPr/>
        </p:nvSpPr>
        <p:spPr>
          <a:xfrm>
            <a:off x="264664" y="6072206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A55FD3-5358-462B-8E55-D6B86D8B77F8}"/>
              </a:ext>
            </a:extLst>
          </p:cNvPr>
          <p:cNvSpPr txBox="1"/>
          <p:nvPr/>
        </p:nvSpPr>
        <p:spPr>
          <a:xfrm>
            <a:off x="1774999" y="3714752"/>
            <a:ext cx="1604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3B354C-0E65-4C81-8DE9-C2F0DAC61C11}"/>
              </a:ext>
            </a:extLst>
          </p:cNvPr>
          <p:cNvSpPr txBox="1"/>
          <p:nvPr/>
        </p:nvSpPr>
        <p:spPr>
          <a:xfrm>
            <a:off x="3194982" y="2500306"/>
            <a:ext cx="2472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методики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светофора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83CC44-3507-437B-A994-518B3ECB4697}"/>
              </a:ext>
            </a:extLst>
          </p:cNvPr>
          <p:cNvSpPr txBox="1"/>
          <p:nvPr/>
        </p:nvSpPr>
        <p:spPr>
          <a:xfrm>
            <a:off x="1894131" y="5429264"/>
            <a:ext cx="2539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имитационной модели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светофора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B216C135-FB01-493D-8D15-74232326D24E}"/>
              </a:ext>
            </a:extLst>
          </p:cNvPr>
          <p:cNvSpPr/>
          <p:nvPr/>
        </p:nvSpPr>
        <p:spPr>
          <a:xfrm>
            <a:off x="4186672" y="3124892"/>
            <a:ext cx="553864" cy="518422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2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282" y="1571612"/>
            <a:ext cx="8643998" cy="5087690"/>
          </a:xfrm>
          <a:prstGeom prst="rect">
            <a:avLst/>
          </a:prstGeom>
        </p:spPr>
      </p:pic>
      <p:pic>
        <p:nvPicPr>
          <p:cNvPr id="6" name="Рисунок 5" descr="logo_2.png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72200" y="3071810"/>
            <a:ext cx="144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7686" y="1785926"/>
            <a:ext cx="144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2782" y="1857364"/>
            <a:ext cx="144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1681" y="375047"/>
            <a:ext cx="7452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Имитационная модель. Реальная дорожная ситуация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1844824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программном комплексе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Anylogic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приведена простейшая модель дорожной ситуации исследуемых перекрестков в будний день с 8 до 9 утра (понедельник)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длительности разрешающего сигнала светофора на перекрестках №1 - 60 с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№2 - 44 с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- 40 с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Интенсивность движения приведенная в центр: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Количество машин, пройденных за час в спальный район : 745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/ч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Средняя скорость потока 12,2 км/ч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существующих фаз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ogo_2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7200"/>
            <a:ext cx="952500" cy="857250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1484784"/>
            <a:ext cx="9130071" cy="5040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2924944"/>
            <a:ext cx="144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7984" y="1628800"/>
            <a:ext cx="144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9672" y="1628800"/>
            <a:ext cx="144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Перекресток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Имитационная модель с изменением фаз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404664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 транспортно-дорожной инфраструктуры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-357222" y="1428736"/>
            <a:ext cx="9286940" cy="130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8088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800100" lvl="2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Низкая пропускная способность дорог и перекрестков</a:t>
            </a:r>
          </a:p>
          <a:p>
            <a:pPr marL="800100" lvl="2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Высокая интенсивность движения</a:t>
            </a:r>
          </a:p>
          <a:p>
            <a:pPr marL="800100" lvl="2" indent="0">
              <a:spcBef>
                <a:spcPts val="0"/>
              </a:spcBef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Малая доля внедрения современных решений в области регулирования движения, в том числе применение новых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технологий</a:t>
            </a:r>
          </a:p>
        </p:txBody>
      </p:sp>
      <p:pic>
        <p:nvPicPr>
          <p:cNvPr id="9" name="Picture 2" descr="http://cs618928.vk.me/v618928468/1f718/3TsDLfOi2m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081" y="3143249"/>
            <a:ext cx="4029232" cy="2786082"/>
          </a:xfrm>
          <a:prstGeom prst="rect">
            <a:avLst/>
          </a:prstGeom>
          <a:noFill/>
        </p:spPr>
      </p:pic>
      <p:pic>
        <p:nvPicPr>
          <p:cNvPr id="10242" name="Picture 2" descr="https://relrus.ru/uploads/posts/2017-10/v-nizhnem-novgorode-samye-bolshie-probki-za-nedelyu-byli-na-moskovskom-shoss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1" y="3286124"/>
            <a:ext cx="3935585" cy="2421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5944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916832"/>
            <a:ext cx="7776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программном комплексе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Anylogic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приведена простейшая модель дорожной ситуации исследуемых перекрестков в будний день с 8 до 9 утра (понедельник)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длительности разрешающего сигнала светофора на перекрестках №1 - 71 с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№2 - 62 с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- 67 с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Интенсивность движения приведенная в центр: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476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/ч 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прирост 19 %)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Количество машин, пройденных за час в спальный район 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863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(прирост 15%)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Средняя скорость потока 13,7 км/ч (прирост 12%)</a:t>
            </a:r>
          </a:p>
        </p:txBody>
      </p:sp>
      <p:pic>
        <p:nvPicPr>
          <p:cNvPr id="6" name="Рисунок 5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1" y="375047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изменения фаз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НГТУ_6_лог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2627784" cy="2941862"/>
          </a:xfrm>
          <a:prstGeom prst="rect">
            <a:avLst/>
          </a:prstGeom>
        </p:spPr>
      </p:pic>
      <p:sp>
        <p:nvSpPr>
          <p:cNvPr id="4" name="Параллелограмм 3"/>
          <p:cNvSpPr/>
          <p:nvPr/>
        </p:nvSpPr>
        <p:spPr>
          <a:xfrm>
            <a:off x="571500" y="2060848"/>
            <a:ext cx="7888932" cy="2016224"/>
          </a:xfrm>
          <a:prstGeom prst="parallelogram">
            <a:avLst>
              <a:gd name="adj" fmla="val 1026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2060848"/>
            <a:ext cx="2843808" cy="20162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11760" y="1036191"/>
            <a:ext cx="67322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411760" y="980728"/>
            <a:ext cx="673224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918" y="2643182"/>
            <a:ext cx="77152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altLang="ru-RU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37882"/>
            <a:ext cx="9144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6309320"/>
            <a:ext cx="91440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71600" y="3933056"/>
            <a:ext cx="81724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 rot="18900000">
            <a:off x="-545133" y="1870524"/>
            <a:ext cx="3156876" cy="216024"/>
          </a:xfrm>
          <a:prstGeom prst="rect">
            <a:avLst/>
          </a:prstGeom>
          <a:solidFill>
            <a:srgbClr val="0F7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ФЕДЕРАЛЬНЫЙ ОПОРНЫЙ УНИВЕРСИТЕТ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72008"/>
            <a:ext cx="792088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285852" y="44624"/>
            <a:ext cx="7835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Нижегородский государственный технический университет им. Р.Е. Алексеева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 транспортных систем (ИТС)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72264" y="4143380"/>
            <a:ext cx="2571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Контакты: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Гончаров К.О.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тел. +7-910-143-33-30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Филатов-Бобров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Д.А.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тел. +7-910-124-36-60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Якимов М.О.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тел. +7-920-068-58-35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621508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 Международный форум «Инновации в дорожном строительстве»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Сочи 2018 г.</a:t>
            </a:r>
          </a:p>
        </p:txBody>
      </p:sp>
    </p:spTree>
    <p:extLst>
      <p:ext uri="{BB962C8B-B14F-4D97-AF65-F5344CB8AC3E}">
        <p14:creationId xmlns:p14="http://schemas.microsoft.com/office/powerpoint/2010/main" val="92145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91681" y="404664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428596" y="1352496"/>
            <a:ext cx="850112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Актуальность проблемы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обусловлена растущим трафиком на городских дорогах и увеличением загруженности дорожно-транспортной сети.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Причины: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Увеличение автотранспорта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дорогах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троительство новых микрорайонов с опаздывающими темпами строительства дорог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 числа торговых центров, максимально приближенных к центру города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Увеличение количества жителей, работающих в городе, 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проживающих в области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57290" y="4786322"/>
            <a:ext cx="1643074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500694" y="4429156"/>
            <a:ext cx="2428892" cy="21431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42,4 </a:t>
            </a:r>
          </a:p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214678" y="5000636"/>
            <a:ext cx="2071702" cy="100013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2006-2018 гг.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0921" y="4357694"/>
            <a:ext cx="2044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Автопарк России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1802" y="6000768"/>
            <a:ext cx="2210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Автостата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4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Пути решения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285860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Расширение проезжей части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Строительство дорог-дублёров и многоуровневых развязок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Изменение направлений движения и потоков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Внедрение современных устройств регулирования движения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158" y="2500306"/>
            <a:ext cx="835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эти методы связаны с серьезными капиталовложениями.</a:t>
            </a:r>
          </a:p>
        </p:txBody>
      </p:sp>
      <p:pic>
        <p:nvPicPr>
          <p:cNvPr id="13314" name="Picture 2" descr="https://a.d-cd.net/a32ef12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071810"/>
            <a:ext cx="4344299" cy="2428892"/>
          </a:xfrm>
          <a:prstGeom prst="rect">
            <a:avLst/>
          </a:prstGeom>
          <a:noFill/>
        </p:spPr>
      </p:pic>
      <p:pic>
        <p:nvPicPr>
          <p:cNvPr id="13316" name="Picture 4" descr="https://sdelanounas.ru/i/b/w/9/f_bW9zdG90cmVzdC5ydS91cGxvYWQvaWJsb2NrLzVmZi81ZmYwODgwZTNmZDQxZDY2YTE1YWIyYTJiMzc0NGJmZS5qcGc=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616" y="3857628"/>
            <a:ext cx="4185102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47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1428735"/>
            <a:ext cx="83582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Целью проекта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является создание системы «Умный светофор», которая повысит пропускную способность городских автомагистралей.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714348" y="2143116"/>
          <a:ext cx="7858180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0" name="Picture 2" descr="Ð¦ÐµÐ½ÑÑ ÐÑÐ³Ð°Ð½Ð¸Ð·Ð°ÑÐ¸Ð¸ ÐÐ¾ÑÐ¾Ð¶Ð½Ð¾Ð³Ð¾ ÐÐ²Ð¸Ð¶ÐµÐ½Ð¸Ñ Ð³Ð¾ÑÐ¾Ð´Ð° ÐÐ¸Ð¶Ð½ÐµÐ³Ð¾ ÐÐ¾Ð²Ð³Ð¾ÑÐ¾Ð´Ð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0100" y="2143117"/>
            <a:ext cx="1143008" cy="803678"/>
          </a:xfrm>
          <a:prstGeom prst="rect">
            <a:avLst/>
          </a:prstGeom>
          <a:noFill/>
        </p:spPr>
      </p:pic>
      <p:pic>
        <p:nvPicPr>
          <p:cNvPr id="12292" name="Picture 4" descr="http://gkunobg.ru/images/logo.png"/>
          <p:cNvPicPr>
            <a:picLocks noChangeAspect="1" noChangeArrowheads="1"/>
          </p:cNvPicPr>
          <p:nvPr/>
        </p:nvPicPr>
        <p:blipFill>
          <a:blip r:embed="rId9" cstate="print"/>
          <a:srcRect r="72278"/>
          <a:stretch>
            <a:fillRect/>
          </a:stretch>
        </p:blipFill>
        <p:spPr bwMode="auto">
          <a:xfrm>
            <a:off x="1071538" y="2928934"/>
            <a:ext cx="1071602" cy="952506"/>
          </a:xfrm>
          <a:prstGeom prst="rect">
            <a:avLst/>
          </a:prstGeom>
          <a:noFill/>
        </p:spPr>
      </p:pic>
      <p:pic>
        <p:nvPicPr>
          <p:cNvPr id="12296" name="Picture 8" descr="http://transport-nn.ru/layout/images/head.png"/>
          <p:cNvPicPr>
            <a:picLocks noChangeAspect="1" noChangeArrowheads="1"/>
          </p:cNvPicPr>
          <p:nvPr/>
        </p:nvPicPr>
        <p:blipFill>
          <a:blip r:embed="rId10" cstate="print"/>
          <a:srcRect r="80659"/>
          <a:stretch>
            <a:fillRect/>
          </a:stretch>
        </p:blipFill>
        <p:spPr bwMode="auto">
          <a:xfrm>
            <a:off x="1000100" y="3857628"/>
            <a:ext cx="928694" cy="881062"/>
          </a:xfrm>
          <a:prstGeom prst="rect">
            <a:avLst/>
          </a:prstGeom>
          <a:noFill/>
        </p:spPr>
      </p:pic>
      <p:pic>
        <p:nvPicPr>
          <p:cNvPr id="12300" name="Picture 12" descr="http://vbibl.ru/pars_docs/refs/34/33815/33815_html_1c1d855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2976" y="5743787"/>
            <a:ext cx="714380" cy="650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4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Принципиальная схема</a:t>
            </a: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14348" y="1571612"/>
            <a:ext cx="8000989" cy="4572032"/>
            <a:chOff x="1956" y="6511"/>
            <a:chExt cx="10422" cy="6566"/>
          </a:xfrm>
        </p:grpSpPr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1956" y="8293"/>
              <a:ext cx="1076" cy="230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b="1"/>
            </a:p>
          </p:txBody>
        </p:sp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2130" y="8534"/>
              <a:ext cx="476" cy="4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2130" y="9836"/>
              <a:ext cx="476" cy="4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b="1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2130" y="9178"/>
              <a:ext cx="476" cy="476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b="1"/>
            </a:p>
          </p:txBody>
        </p: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3140" y="6511"/>
              <a:ext cx="9238" cy="6566"/>
              <a:chOff x="3140" y="6511"/>
              <a:chExt cx="9238" cy="6566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4220" y="6819"/>
                <a:ext cx="2243" cy="5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7" name="Group 9"/>
              <p:cNvGrpSpPr>
                <a:grpSpLocks/>
              </p:cNvGrpSpPr>
              <p:nvPr/>
            </p:nvGrpSpPr>
            <p:grpSpPr bwMode="auto">
              <a:xfrm>
                <a:off x="6731" y="6511"/>
                <a:ext cx="5647" cy="6566"/>
                <a:chOff x="6731" y="6511"/>
                <a:chExt cx="5647" cy="6566"/>
              </a:xfrm>
            </p:grpSpPr>
            <p:sp>
              <p:nvSpPr>
                <p:cNvPr id="21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8069" y="10817"/>
                  <a:ext cx="4309" cy="22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ИК-датчик</a:t>
                  </a:r>
                </a:p>
              </p:txBody>
            </p:sp>
            <p:sp>
              <p:nvSpPr>
                <p:cNvPr id="22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8069" y="8523"/>
                  <a:ext cx="4309" cy="197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ru-RU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cs typeface="Times New Roman" pitchFamily="18" charset="0"/>
                    </a:rPr>
                    <a:t>Радар-детектор</a:t>
                  </a:r>
                </a:p>
              </p:txBody>
            </p:sp>
            <p:sp>
              <p:nvSpPr>
                <p:cNvPr id="27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8087" y="6511"/>
                  <a:ext cx="4291" cy="1741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 fontAlgn="base">
                    <a:spcBef>
                      <a:spcPct val="0"/>
                    </a:spcBef>
                    <a:spcAft>
                      <a:spcPts val="1000"/>
                    </a:spcAft>
                  </a:pPr>
                  <a:r>
                    <a:rPr lang="ru-RU" sz="16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b="1" dirty="0">
                      <a:latin typeface="Times New Roman" pitchFamily="18" charset="0"/>
                      <a:cs typeface="Times New Roman" pitchFamily="18" charset="0"/>
                    </a:rPr>
                    <a:t>Камера</a:t>
                  </a:r>
                  <a:endParaRPr kumimoji="0" lang="ru-RU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AutoShape 16"/>
                <p:cNvSpPr>
                  <a:spLocks noChangeArrowheads="1"/>
                </p:cNvSpPr>
                <p:nvPr/>
              </p:nvSpPr>
              <p:spPr bwMode="auto">
                <a:xfrm>
                  <a:off x="6731" y="7803"/>
                  <a:ext cx="1239" cy="351"/>
                </a:xfrm>
                <a:prstGeom prst="leftArrow">
                  <a:avLst>
                    <a:gd name="adj1" fmla="val 50000"/>
                    <a:gd name="adj2" fmla="val 88248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600" b="1"/>
                </a:p>
              </p:txBody>
            </p:sp>
            <p:sp>
              <p:nvSpPr>
                <p:cNvPr id="32" name="AutoShape 17"/>
                <p:cNvSpPr>
                  <a:spLocks noChangeArrowheads="1"/>
                </p:cNvSpPr>
                <p:nvPr/>
              </p:nvSpPr>
              <p:spPr bwMode="auto">
                <a:xfrm>
                  <a:off x="6747" y="9344"/>
                  <a:ext cx="1239" cy="351"/>
                </a:xfrm>
                <a:prstGeom prst="leftArrow">
                  <a:avLst>
                    <a:gd name="adj1" fmla="val 50000"/>
                    <a:gd name="adj2" fmla="val 88248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600" b="1"/>
                </a:p>
              </p:txBody>
            </p:sp>
            <p:sp>
              <p:nvSpPr>
                <p:cNvPr id="33" name="AutoShape 18"/>
                <p:cNvSpPr>
                  <a:spLocks noChangeArrowheads="1"/>
                </p:cNvSpPr>
                <p:nvPr/>
              </p:nvSpPr>
              <p:spPr bwMode="auto">
                <a:xfrm>
                  <a:off x="6731" y="11001"/>
                  <a:ext cx="1239" cy="351"/>
                </a:xfrm>
                <a:prstGeom prst="leftArrow">
                  <a:avLst>
                    <a:gd name="adj1" fmla="val 50000"/>
                    <a:gd name="adj2" fmla="val 88248"/>
                  </a:avLst>
                </a:prstGeom>
                <a:ln>
                  <a:headEnd/>
                  <a:tailEnd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600" b="1"/>
                </a:p>
              </p:txBody>
            </p:sp>
          </p:grpSp>
          <p:sp>
            <p:nvSpPr>
              <p:cNvPr id="18" name="AutoShape 19"/>
              <p:cNvSpPr>
                <a:spLocks noChangeArrowheads="1"/>
              </p:cNvSpPr>
              <p:nvPr/>
            </p:nvSpPr>
            <p:spPr bwMode="auto">
              <a:xfrm>
                <a:off x="3140" y="9289"/>
                <a:ext cx="1038" cy="334"/>
              </a:xfrm>
              <a:prstGeom prst="leftArrow">
                <a:avLst>
                  <a:gd name="adj1" fmla="val 50000"/>
                  <a:gd name="adj2" fmla="val 77695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600" b="1"/>
              </a:p>
            </p:txBody>
          </p:sp>
          <p:sp>
            <p:nvSpPr>
              <p:cNvPr id="19" name="Надпись 2"/>
              <p:cNvSpPr txBox="1">
                <a:spLocks noChangeArrowheads="1"/>
              </p:cNvSpPr>
              <p:nvPr/>
            </p:nvSpPr>
            <p:spPr bwMode="auto">
              <a:xfrm>
                <a:off x="4375" y="7947"/>
                <a:ext cx="1789" cy="5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t = f(x…</a:t>
                </a:r>
                <a:r>
                  <a:rPr kumimoji="0" lang="en-US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xn</a:t>
                </a: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kumimoji="0" lang="ru-RU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Надпись 2"/>
              <p:cNvSpPr txBox="1">
                <a:spLocks noChangeArrowheads="1"/>
              </p:cNvSpPr>
              <p:nvPr/>
            </p:nvSpPr>
            <p:spPr bwMode="auto">
              <a:xfrm>
                <a:off x="4409" y="6921"/>
                <a:ext cx="1837" cy="11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ЭБУ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светофора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71736" y="2857496"/>
            <a:ext cx="15584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число автомобилей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х2 – время суток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х3 – погодные условия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х4 – скорость движения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х5 – наличие ДТП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6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сезон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carcam.ru/upload/iblock/ea1/img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1857364"/>
            <a:ext cx="857256" cy="863826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786578" y="1571612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Информация о количестве ТС, наличии ДТП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16" y="4714884"/>
            <a:ext cx="17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Информация о количестве ТС, погодных условиях</a:t>
            </a:r>
          </a:p>
        </p:txBody>
      </p:sp>
      <p:pic>
        <p:nvPicPr>
          <p:cNvPr id="6148" name="Picture 4" descr="https://nn.expo-svet.ru/wa-data/public/shop/products/41/55/25541/images/25540/25540.750x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4929198"/>
            <a:ext cx="1023898" cy="1023898"/>
          </a:xfrm>
          <a:prstGeom prst="rect">
            <a:avLst/>
          </a:prstGeom>
          <a:noFill/>
        </p:spPr>
      </p:pic>
      <p:pic>
        <p:nvPicPr>
          <p:cNvPr id="6150" name="Picture 6" descr="http://seatshopping.ru/picas/id29535/id2-1/Radar-detektor-neolin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214686"/>
            <a:ext cx="1143008" cy="114300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072330" y="3357562"/>
            <a:ext cx="164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Информация о скорости ТС</a:t>
            </a:r>
          </a:p>
        </p:txBody>
      </p:sp>
    </p:spTree>
    <p:extLst>
      <p:ext uri="{BB962C8B-B14F-4D97-AF65-F5344CB8AC3E}">
        <p14:creationId xmlns:p14="http://schemas.microsoft.com/office/powerpoint/2010/main" val="24374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Блок-схема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1285860"/>
            <a:ext cx="2214578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Исходные данные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2071678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Скорость движения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071678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ТС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2071678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Погодные условия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00892" y="2000240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ДТП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57884" y="2643182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Сезон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2643182"/>
            <a:ext cx="1785950" cy="428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Время суток</a:t>
            </a:r>
          </a:p>
        </p:txBody>
      </p:sp>
      <p:cxnSp>
        <p:nvCxnSpPr>
          <p:cNvPr id="17" name="Соединительная линия уступом 16"/>
          <p:cNvCxnSpPr>
            <a:stCxn id="7" idx="1"/>
            <a:endCxn id="9" idx="0"/>
          </p:cNvCxnSpPr>
          <p:nvPr/>
        </p:nvCxnSpPr>
        <p:spPr>
          <a:xfrm rot="10800000" flipV="1">
            <a:off x="1178696" y="1535892"/>
            <a:ext cx="2321735" cy="53578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16"/>
          <p:cNvCxnSpPr>
            <a:stCxn id="7" idx="3"/>
            <a:endCxn id="11" idx="0"/>
          </p:cNvCxnSpPr>
          <p:nvPr/>
        </p:nvCxnSpPr>
        <p:spPr>
          <a:xfrm>
            <a:off x="5715008" y="1535893"/>
            <a:ext cx="2178859" cy="46434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>
            <a:off x="3499637" y="1928007"/>
            <a:ext cx="28575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>
            <a:off x="5429256" y="192880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/>
          <p:nvPr/>
        </p:nvCxnSpPr>
        <p:spPr>
          <a:xfrm rot="10800000" flipV="1">
            <a:off x="2357423" y="1535892"/>
            <a:ext cx="1178727" cy="110728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52"/>
          <p:cNvCxnSpPr/>
          <p:nvPr/>
        </p:nvCxnSpPr>
        <p:spPr>
          <a:xfrm rot="16200000" flipH="1">
            <a:off x="5697148" y="1553752"/>
            <a:ext cx="1143008" cy="1035851"/>
          </a:xfrm>
          <a:prstGeom prst="bentConnector3">
            <a:avLst>
              <a:gd name="adj1" fmla="val 294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>
            <a:off x="642910" y="3071016"/>
            <a:ext cx="114221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285720" y="3643314"/>
            <a:ext cx="1785950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Фазовые коэффициенты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3428992" y="3643314"/>
            <a:ext cx="2714644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коэффициент влияния факторов</a:t>
            </a:r>
          </a:p>
        </p:txBody>
      </p:sp>
      <p:cxnSp>
        <p:nvCxnSpPr>
          <p:cNvPr id="76" name="Соединительная линия уступом 75"/>
          <p:cNvCxnSpPr>
            <a:stCxn id="13" idx="2"/>
            <a:endCxn id="74" idx="1"/>
          </p:cNvCxnSpPr>
          <p:nvPr/>
        </p:nvCxnSpPr>
        <p:spPr>
          <a:xfrm rot="16200000" flipH="1">
            <a:off x="2464579" y="2928933"/>
            <a:ext cx="821537" cy="110728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>
            <a:stCxn id="8" idx="2"/>
            <a:endCxn id="74" idx="0"/>
          </p:cNvCxnSpPr>
          <p:nvPr/>
        </p:nvCxnSpPr>
        <p:spPr>
          <a:xfrm rot="16200000" flipH="1">
            <a:off x="3589727" y="2446727"/>
            <a:ext cx="1143008" cy="12501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Соединительная линия уступом 83"/>
          <p:cNvCxnSpPr>
            <a:stCxn id="10" idx="2"/>
            <a:endCxn id="74" idx="0"/>
          </p:cNvCxnSpPr>
          <p:nvPr/>
        </p:nvCxnSpPr>
        <p:spPr>
          <a:xfrm rot="5400000">
            <a:off x="4661298" y="2625323"/>
            <a:ext cx="1143008" cy="8929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Соединительная линия уступом 86"/>
          <p:cNvCxnSpPr>
            <a:stCxn id="12" idx="2"/>
            <a:endCxn id="74" idx="3"/>
          </p:cNvCxnSpPr>
          <p:nvPr/>
        </p:nvCxnSpPr>
        <p:spPr>
          <a:xfrm rot="5400000">
            <a:off x="6036480" y="3178967"/>
            <a:ext cx="821537" cy="60722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Соединительная линия уступом 92"/>
          <p:cNvCxnSpPr>
            <a:stCxn id="11" idx="2"/>
            <a:endCxn id="74" idx="3"/>
          </p:cNvCxnSpPr>
          <p:nvPr/>
        </p:nvCxnSpPr>
        <p:spPr>
          <a:xfrm rot="5400000">
            <a:off x="6286513" y="2285992"/>
            <a:ext cx="1464479" cy="175023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Прямоугольник 94"/>
          <p:cNvSpPr/>
          <p:nvPr/>
        </p:nvSpPr>
        <p:spPr>
          <a:xfrm>
            <a:off x="857224" y="4572008"/>
            <a:ext cx="2000264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Промежуточные такты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3571868" y="4572008"/>
            <a:ext cx="1785950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Основной такт</a:t>
            </a:r>
          </a:p>
        </p:txBody>
      </p:sp>
      <p:cxnSp>
        <p:nvCxnSpPr>
          <p:cNvPr id="98" name="Соединительная линия уступом 97"/>
          <p:cNvCxnSpPr>
            <a:stCxn id="64" idx="2"/>
            <a:endCxn id="95" idx="0"/>
          </p:cNvCxnSpPr>
          <p:nvPr/>
        </p:nvCxnSpPr>
        <p:spPr>
          <a:xfrm rot="16200000" flipH="1">
            <a:off x="1303711" y="4018363"/>
            <a:ext cx="428628" cy="6786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>
            <a:stCxn id="64" idx="2"/>
            <a:endCxn id="96" idx="0"/>
          </p:cNvCxnSpPr>
          <p:nvPr/>
        </p:nvCxnSpPr>
        <p:spPr>
          <a:xfrm rot="16200000" flipH="1">
            <a:off x="2607455" y="2714620"/>
            <a:ext cx="428628" cy="32861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/>
          <p:cNvCxnSpPr>
            <a:stCxn id="74" idx="2"/>
            <a:endCxn id="96" idx="0"/>
          </p:cNvCxnSpPr>
          <p:nvPr/>
        </p:nvCxnSpPr>
        <p:spPr>
          <a:xfrm rot="5400000">
            <a:off x="4411265" y="4196959"/>
            <a:ext cx="428628" cy="3214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/>
          <p:cNvCxnSpPr>
            <a:stCxn id="74" idx="2"/>
            <a:endCxn id="95" idx="0"/>
          </p:cNvCxnSpPr>
          <p:nvPr/>
        </p:nvCxnSpPr>
        <p:spPr>
          <a:xfrm rot="5400000">
            <a:off x="3107521" y="2893215"/>
            <a:ext cx="428628" cy="292895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2214546" y="5643578"/>
            <a:ext cx="2000264" cy="5000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Цикл регулирования</a:t>
            </a:r>
          </a:p>
        </p:txBody>
      </p:sp>
      <p:cxnSp>
        <p:nvCxnSpPr>
          <p:cNvPr id="111" name="Соединительная линия уступом 110"/>
          <p:cNvCxnSpPr>
            <a:stCxn id="95" idx="2"/>
            <a:endCxn id="109" idx="0"/>
          </p:cNvCxnSpPr>
          <p:nvPr/>
        </p:nvCxnSpPr>
        <p:spPr>
          <a:xfrm rot="16200000" flipH="1">
            <a:off x="2250265" y="4679165"/>
            <a:ext cx="571504" cy="13573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Соединительная линия уступом 113"/>
          <p:cNvCxnSpPr>
            <a:stCxn id="96" idx="2"/>
            <a:endCxn id="109" idx="0"/>
          </p:cNvCxnSpPr>
          <p:nvPr/>
        </p:nvCxnSpPr>
        <p:spPr>
          <a:xfrm rot="5400000">
            <a:off x="3554009" y="4732744"/>
            <a:ext cx="571504" cy="12501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Прямоугольник 115"/>
          <p:cNvSpPr/>
          <p:nvPr/>
        </p:nvSpPr>
        <p:spPr>
          <a:xfrm>
            <a:off x="6143636" y="4429132"/>
            <a:ext cx="2205054" cy="10001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Проверка по условиям пешеходов или трамвая</a:t>
            </a:r>
          </a:p>
        </p:txBody>
      </p:sp>
      <p:cxnSp>
        <p:nvCxnSpPr>
          <p:cNvPr id="121" name="Соединительная линия уступом 120"/>
          <p:cNvCxnSpPr>
            <a:stCxn id="116" idx="1"/>
            <a:endCxn id="96" idx="3"/>
          </p:cNvCxnSpPr>
          <p:nvPr/>
        </p:nvCxnSpPr>
        <p:spPr>
          <a:xfrm rot="10800000">
            <a:off x="5357818" y="4822042"/>
            <a:ext cx="785818" cy="1071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 l="28551" t="18554" r="26427" b="10156"/>
          <a:stretch>
            <a:fillRect/>
          </a:stretch>
        </p:blipFill>
        <p:spPr bwMode="auto">
          <a:xfrm>
            <a:off x="9715536" y="571480"/>
            <a:ext cx="585791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3747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рынка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357298"/>
            <a:ext cx="8858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Проанализировав данные, имеющиеся в открытых источниках, были выявлены компании, занимающиеся производством подобного светофора. </a:t>
            </a:r>
          </a:p>
          <a:p>
            <a:pPr marL="342900" indent="-34290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К ним относятся:</a:t>
            </a:r>
          </a:p>
          <a:p>
            <a:pPr marL="342900" indent="-3429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42900" indent="-342900"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low-coster.com/wp-content/uploads/s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4911" y="3000372"/>
            <a:ext cx="838314" cy="57150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1952167" y="3071810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IBM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https://ds04.infourok.ru/uploads/ex/0438/000520cf-0690a7ab/img0.jpg"/>
          <p:cNvPicPr>
            <a:picLocks noChangeAspect="1" noChangeArrowheads="1"/>
          </p:cNvPicPr>
          <p:nvPr/>
        </p:nvPicPr>
        <p:blipFill>
          <a:blip r:embed="rId4" cstate="print"/>
          <a:srcRect l="2709" t="23404" r="3008" b="15197"/>
          <a:stretch>
            <a:fillRect/>
          </a:stretch>
        </p:blipFill>
        <p:spPr bwMode="auto">
          <a:xfrm>
            <a:off x="3738117" y="3000372"/>
            <a:ext cx="857255" cy="57150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4666811" y="3038773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Scoot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7141" y="3038773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Artemis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58" y="3643314"/>
            <a:ext cx="8786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Преимущества разрабатываемого светофора в отличие от зарубежных аналогов: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Стоимость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Усовершенствованная и адаптированная под российские дороги и инфраструктуру методика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Независимость российских городов от зарубежных поставок</a:t>
            </a:r>
          </a:p>
        </p:txBody>
      </p:sp>
      <p:pic>
        <p:nvPicPr>
          <p:cNvPr id="10242" name="Picture 2" descr="https://www.saga.ua/files/countries/flag.gif"/>
          <p:cNvPicPr>
            <a:picLocks noChangeAspect="1" noChangeArrowheads="1"/>
          </p:cNvPicPr>
          <p:nvPr/>
        </p:nvPicPr>
        <p:blipFill>
          <a:blip r:embed="rId5" cstate="print"/>
          <a:srcRect l="3000" t="2246" r="2499" b="3442"/>
          <a:stretch>
            <a:fillRect/>
          </a:stretch>
        </p:blipFill>
        <p:spPr bwMode="auto">
          <a:xfrm>
            <a:off x="6215074" y="3000372"/>
            <a:ext cx="928694" cy="571504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747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logo_2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496" y="548680"/>
            <a:ext cx="1566087" cy="648072"/>
          </a:xfrm>
          <a:prstGeom prst="rect">
            <a:avLst/>
          </a:prstGeom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1691680" y="1196752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691680" y="1124743"/>
            <a:ext cx="7469849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91680" y="332656"/>
            <a:ext cx="745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эксперимента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4282" y="4214818"/>
            <a:ext cx="60722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Исследования проводились по ГОСТ 32965-2014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Исследования проводились на протяжении месяца с 15 февраля по 15 марта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В эксперименте участвовали 80 студентов кафедры «Автомобильный транспорт»  НГТУ им Р.Е. Алексеева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Студенты проводили эксперимент в разное время суток: с 8:00 – 12:00; с 12:00 – 16:00; с 16:00 – 20:00</a:t>
            </a:r>
          </a:p>
          <a:p>
            <a:pPr>
              <a:buFont typeface="Wingdings" pitchFamily="2" charset="2"/>
              <a:buChar char="§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Исследованы три участка самой загруженной дороги Нижнего Новгорода</a:t>
            </a:r>
          </a:p>
          <a:p>
            <a:pPr>
              <a:buFont typeface="Wingdings" pitchFamily="2" charset="2"/>
              <a:buChar char="§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92F4A4D-D66F-460E-A20E-DD199DDEE300}"/>
              </a:ext>
            </a:extLst>
          </p:cNvPr>
          <p:cNvGrpSpPr/>
          <p:nvPr/>
        </p:nvGrpSpPr>
        <p:grpSpPr>
          <a:xfrm>
            <a:off x="6429388" y="1357298"/>
            <a:ext cx="2500330" cy="5214974"/>
            <a:chOff x="4572000" y="908720"/>
            <a:chExt cx="3528392" cy="5432368"/>
          </a:xfrm>
          <a:effectLst>
            <a:glow rad="88900">
              <a:schemeClr val="tx1">
                <a:alpha val="40000"/>
              </a:schemeClr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58E817-4AAD-4B50-BF82-EBA26B7AB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4800" t="29001" r="52183" b="8000"/>
            <a:stretch/>
          </p:blipFill>
          <p:spPr>
            <a:xfrm>
              <a:off x="4572000" y="908720"/>
              <a:ext cx="3528392" cy="54323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A1E0A606-083C-46A0-9615-AD32E58334B9}"/>
                </a:ext>
              </a:extLst>
            </p:cNvPr>
            <p:cNvSpPr/>
            <p:nvPr/>
          </p:nvSpPr>
          <p:spPr>
            <a:xfrm>
              <a:off x="5631262" y="5259902"/>
              <a:ext cx="648072" cy="63746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0B19A27-6B56-4D4D-ABB1-4A7FF80013BF}"/>
                </a:ext>
              </a:extLst>
            </p:cNvPr>
            <p:cNvSpPr/>
            <p:nvPr/>
          </p:nvSpPr>
          <p:spPr>
            <a:xfrm>
              <a:off x="5942223" y="2996952"/>
              <a:ext cx="648072" cy="63746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1BB380A-E8D8-4363-8321-30C873B4CE2D}"/>
                </a:ext>
              </a:extLst>
            </p:cNvPr>
            <p:cNvSpPr/>
            <p:nvPr/>
          </p:nvSpPr>
          <p:spPr>
            <a:xfrm>
              <a:off x="6084168" y="1063340"/>
              <a:ext cx="643644" cy="63746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E617483-3FB4-4E66-BF61-28C4FF9EDBCF}"/>
              </a:ext>
            </a:extLst>
          </p:cNvPr>
          <p:cNvSpPr txBox="1"/>
          <p:nvPr/>
        </p:nvSpPr>
        <p:spPr>
          <a:xfrm>
            <a:off x="7956376" y="1801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357160" y="1431614"/>
          <a:ext cx="5857914" cy="27432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71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Тип ТС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Разновидность ТС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Коэффициент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ы приведения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Легковые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Грузовые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(2-х, 3-х, 4-х)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осные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1,5 – 1,8 – 2,0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Автопоезда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(4-х,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5-ти) </a:t>
                      </a:r>
                      <a:r>
                        <a:rPr lang="ru-RU" dirty="0" err="1">
                          <a:latin typeface="Times New Roman" pitchFamily="18" charset="0"/>
                          <a:cs typeface="Times New Roman" pitchFamily="18" charset="0"/>
                        </a:rPr>
                        <a:t>осные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2,2 – 2,7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Седельные автопоезда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(3-х, 4-х , 5-ти,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6-ти,     7-ми) </a:t>
                      </a:r>
                      <a:r>
                        <a:rPr lang="ru-RU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осные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2,2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2,7 – 3,2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9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Автобусы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470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933</Words>
  <Application>Microsoft Office PowerPoint</Application>
  <PresentationFormat>Экран (4:3)</PresentationFormat>
  <Paragraphs>194</Paragraphs>
  <Slides>21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HP_2</cp:lastModifiedBy>
  <cp:revision>289</cp:revision>
  <dcterms:created xsi:type="dcterms:W3CDTF">2014-12-28T17:58:10Z</dcterms:created>
  <dcterms:modified xsi:type="dcterms:W3CDTF">2018-05-31T06:00:35Z</dcterms:modified>
</cp:coreProperties>
</file>