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6.xml" ContentType="application/vnd.openxmlformats-officedocument.theme+xml"/>
  <Override PartName="/ppt/slideLayouts/slideLayout44.xml" ContentType="application/vnd.openxmlformats-officedocument.presentationml.slideLayout+xml"/>
  <Override PartName="/ppt/theme/theme1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62" r:id="rId3"/>
    <p:sldMasterId id="2147483703" r:id="rId4"/>
    <p:sldMasterId id="2147483709" r:id="rId5"/>
    <p:sldMasterId id="2147483711" r:id="rId6"/>
    <p:sldMasterId id="2147483717" r:id="rId7"/>
    <p:sldMasterId id="2147483881" r:id="rId8"/>
    <p:sldMasterId id="2147483887" r:id="rId9"/>
    <p:sldMasterId id="2147483893" r:id="rId10"/>
    <p:sldMasterId id="2147483922" r:id="rId11"/>
    <p:sldMasterId id="2147483924" r:id="rId12"/>
    <p:sldMasterId id="2147483926" r:id="rId13"/>
    <p:sldMasterId id="2147483942" r:id="rId14"/>
    <p:sldMasterId id="2147483944" r:id="rId15"/>
    <p:sldMasterId id="2147483989" r:id="rId16"/>
    <p:sldMasterId id="2147484040" r:id="rId17"/>
    <p:sldMasterId id="2147484042" r:id="rId18"/>
    <p:sldMasterId id="2147484045" r:id="rId19"/>
  </p:sldMasterIdLst>
  <p:notesMasterIdLst>
    <p:notesMasterId r:id="rId37"/>
  </p:notesMasterIdLst>
  <p:handoutMasterIdLst>
    <p:handoutMasterId r:id="rId38"/>
  </p:handoutMasterIdLst>
  <p:sldIdLst>
    <p:sldId id="593" r:id="rId20"/>
    <p:sldId id="582" r:id="rId21"/>
    <p:sldId id="583" r:id="rId22"/>
    <p:sldId id="619" r:id="rId23"/>
    <p:sldId id="621" r:id="rId24"/>
    <p:sldId id="620" r:id="rId25"/>
    <p:sldId id="618" r:id="rId26"/>
    <p:sldId id="622" r:id="rId27"/>
    <p:sldId id="586" r:id="rId28"/>
    <p:sldId id="597" r:id="rId29"/>
    <p:sldId id="589" r:id="rId30"/>
    <p:sldId id="591" r:id="rId31"/>
    <p:sldId id="600" r:id="rId32"/>
    <p:sldId id="595" r:id="rId33"/>
    <p:sldId id="588" r:id="rId34"/>
    <p:sldId id="613" r:id="rId35"/>
    <p:sldId id="488" r:id="rId36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pos="308">
          <p15:clr>
            <a:srgbClr val="A4A3A4"/>
          </p15:clr>
        </p15:guide>
        <p15:guide id="4" pos="59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9C9C"/>
    <a:srgbClr val="A6A6A6"/>
    <a:srgbClr val="EFEEF6"/>
    <a:srgbClr val="E7E5F1"/>
    <a:srgbClr val="E5E3F0"/>
    <a:srgbClr val="EAE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5167" autoAdjust="0"/>
  </p:normalViewPr>
  <p:slideViewPr>
    <p:cSldViewPr>
      <p:cViewPr varScale="1">
        <p:scale>
          <a:sx n="116" d="100"/>
          <a:sy n="116" d="100"/>
        </p:scale>
        <p:origin x="1260" y="84"/>
      </p:cViewPr>
      <p:guideLst>
        <p:guide orient="horz" pos="3974"/>
        <p:guide orient="horz" pos="1026"/>
        <p:guide pos="308"/>
        <p:guide pos="59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4" d="100"/>
          <a:sy n="64" d="100"/>
        </p:scale>
        <p:origin x="-3144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5\docum\shared\marketing\7.%20&#1052;&#1077;&#1088;&#1086;&#1087;&#1088;&#1080;&#1103;&#1090;&#1080;&#1103;,%20&#1082;&#1086;&#1085;&#1082;&#1091;&#1088;&#1089;&#1099;,%20&#1074;&#1099;&#1089;&#1090;&#1072;&#1074;&#1082;&#1080;\2.%20&#1052;&#1077;&#1088;&#1086;&#1087;&#1088;&#1080;&#1103;&#1090;&#1080;&#1103;\2018\IV%20&#1060;&#1086;&#1088;&#1091;&#1084;%20&#1048;&#1085;&#1085;&#1086;&#1074;&#1072;&#1094;&#1080;&#1080;%20&#1074;%20&#1076;&#1086;&#1088;&#1086;&#1078;&#1085;&#1086;&#1084;%20&#1089;&#1090;&#1088;&#1086;&#1080;&#1090;&#1077;&#1083;&#1100;&#1089;&#1090;&#1074;&#1077;_&#1057;&#1086;&#1095;&#1080;\&#1044;&#1080;&#1085;&#1072;&#1084;&#1080;&#1082;&#1072;%20&#1087;&#1088;&#1086;&#1076;&#1072;&#1078;%20&#1082;&#1086;&#1084;&#1087;&#1086;&#1079;&#1080;&#1090;&#1085;&#1099;&#1093;%20&#1086;&#1087;&#1086;&#10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00000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rgbClr val="C00000"/>
                </a:solidFill>
              </a:rPr>
              <a:t>Динамика продаж композитных </a:t>
            </a:r>
            <a:r>
              <a:rPr lang="ru-RU" b="1" dirty="0" smtClean="0">
                <a:solidFill>
                  <a:srgbClr val="C00000"/>
                </a:solidFill>
              </a:rPr>
              <a:t>опор</a:t>
            </a:r>
            <a:endParaRPr lang="ru-RU" b="1" dirty="0">
              <a:solidFill>
                <a:srgbClr val="C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C00000"/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'[Динамика продаж композитных опор.xlsx]Лист1'!$C$2</c:f>
              <c:strCache>
                <c:ptCount val="1"/>
                <c:pt idx="0">
                  <c:v>Объем продаж нарастающим итогом, шт.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18900000" scaled="1"/>
              <a:tileRect/>
            </a:gra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'[Динамика продаж композитных опор.xlsx]Лист1'!$A$3:$A$8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'[Динамика продаж композитных опор.xlsx]Лист1'!$C$3:$C$8</c:f>
              <c:numCache>
                <c:formatCode>General</c:formatCode>
                <c:ptCount val="6"/>
                <c:pt idx="0">
                  <c:v>246</c:v>
                </c:pt>
                <c:pt idx="1">
                  <c:v>307</c:v>
                </c:pt>
                <c:pt idx="2">
                  <c:v>488</c:v>
                </c:pt>
                <c:pt idx="3">
                  <c:v>970</c:v>
                </c:pt>
                <c:pt idx="4">
                  <c:v>2210</c:v>
                </c:pt>
                <c:pt idx="5">
                  <c:v>2985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23616"/>
        <c:axId val="208120088"/>
      </c:barChart>
      <c:catAx>
        <c:axId val="2081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208120088"/>
        <c:crosses val="autoZero"/>
        <c:auto val="1"/>
        <c:lblAlgn val="ctr"/>
        <c:lblOffset val="100"/>
        <c:noMultiLvlLbl val="0"/>
      </c:catAx>
      <c:valAx>
        <c:axId val="20812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20812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51FE-48FE-4368-822E-40CC570A3E51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87E5-B069-4309-8F61-0C4CD0993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55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6F27-9140-43EC-A1EE-CDFA1B62BC01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8CC6A-23CB-4435-8336-07FE0D88C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7175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810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68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63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245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5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108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84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80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92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907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5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013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7458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361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905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693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245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5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108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0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80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26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6130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502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075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112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145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5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40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05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73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80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5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7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9773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2709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578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1002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145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5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40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05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12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80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5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83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3439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7867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9602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7976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2553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4483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650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245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5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108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50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4169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106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241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45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851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106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262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80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45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34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3667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3358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EB837-4E27-4D4D-B2D6-9BA271C1BE32}" type="datetimeFigureOut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666D-EE83-44D1-A828-E6D0AD13564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71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с нул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460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1628775"/>
            <a:ext cx="8642350" cy="4679950"/>
          </a:xfrm>
          <a:prstGeom prst="rect">
            <a:avLst/>
          </a:prstGeom>
        </p:spPr>
        <p:txBody>
          <a:bodyPr numCol="2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dirty="0" smtClean="0"/>
              <a:t>Образец текста две колонки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8746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75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1617179"/>
            <a:ext cx="3961135" cy="4679950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799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80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649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56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4509307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711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631904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4" hasCustomPrompt="1"/>
          </p:nvPr>
        </p:nvSpPr>
        <p:spPr>
          <a:xfrm>
            <a:off x="5313142" y="1628775"/>
            <a:ext cx="3960813" cy="2520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34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31828" y="1628780"/>
            <a:ext cx="3961135" cy="4679949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2"/>
          </p:nvPr>
        </p:nvSpPr>
        <p:spPr>
          <a:xfrm>
            <a:off x="5313040" y="4497711"/>
            <a:ext cx="3961135" cy="1799605"/>
          </a:xfrm>
          <a:prstGeom prst="rect">
            <a:avLst/>
          </a:prstGeom>
        </p:spPr>
        <p:txBody>
          <a:bodyPr numCol="1" spcCol="360000"/>
          <a:lstStyle>
            <a:lvl1pPr marL="177800" indent="-177800" algn="just" defTabSz="5400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  <a:lvl2pPr marL="541338" indent="-185738" algn="just" defTabSz="5400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3" hasCustomPrompt="1"/>
          </p:nvPr>
        </p:nvSpPr>
        <p:spPr>
          <a:xfrm>
            <a:off x="5313363" y="1628775"/>
            <a:ext cx="3960812" cy="252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диаграмма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59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666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после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12913" y="549275"/>
            <a:ext cx="5400675" cy="6477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825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5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7"/>
            <a:ext cx="9906000" cy="2708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 Light" panose="020F0302020204030204" pitchFamily="34" charset="0"/>
              </a:defRPr>
            </a:lvl1pPr>
          </a:lstStyle>
          <a:p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29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4051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8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8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8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8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8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8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3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25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8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8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2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5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86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6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55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56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7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1051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1052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7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3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4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40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9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9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9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8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8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488958" y="550889"/>
            <a:ext cx="6624289" cy="158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>
            <a:off x="488950" y="1216025"/>
            <a:ext cx="900112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180703" y="658817"/>
            <a:ext cx="315913" cy="4841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88953" y="550864"/>
            <a:ext cx="863650" cy="7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180000" anchor="ctr"/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ru-RU" altLang="ru-RU" sz="3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t>0</a:t>
            </a:r>
            <a:fld id="{1D8FE487-1C5A-439F-B492-BC3E9DA1AD7F}" type="slidenum">
              <a:rPr kumimoji="0" lang="ru-RU" altLang="ru-RU" sz="320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32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a.bakshandaev\Desktop\логотипы_ru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"/>
          <a:stretch/>
        </p:blipFill>
        <p:spPr bwMode="auto">
          <a:xfrm>
            <a:off x="7185247" y="550890"/>
            <a:ext cx="2304829" cy="4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4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>
          <a:xfrm>
            <a:off x="0" y="1"/>
            <a:ext cx="9906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3995" y="4294039"/>
            <a:ext cx="9906000" cy="830997"/>
          </a:xfrm>
          <a:prstGeom prst="rect">
            <a:avLst/>
          </a:prstGeom>
          <a:solidFill>
            <a:srgbClr val="C00000">
              <a:alpha val="89804"/>
            </a:srgbClr>
          </a:solidFill>
          <a:ln>
            <a:noFill/>
          </a:ln>
          <a:extLst/>
        </p:spPr>
        <p:txBody>
          <a:bodyPr rIns="360000" anchor="ctr"/>
          <a:lstStyle>
            <a:lvl1pPr marL="11636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ru-RU" altLang="ru-RU" sz="1800" dirty="0">
              <a:solidFill>
                <a:srgbClr val="FFFFFF"/>
              </a:solidFill>
              <a:latin typeface="DINCyr-Regular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4459265"/>
            <a:ext cx="2376264" cy="500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4808" y="4294039"/>
            <a:ext cx="6469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Композиционные материалы компании «Гален» для </a:t>
            </a:r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дорожной </a:t>
            </a:r>
            <a:r>
              <a:rPr lang="ru-RU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инфраструктуры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12913" y="625019"/>
            <a:ext cx="5400675" cy="647700"/>
          </a:xfrm>
        </p:spPr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Композитные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опоры освещения</a:t>
            </a:r>
            <a:endParaRPr lang="ru-RU" sz="2400" b="1" dirty="0">
              <a:solidFill>
                <a:srgbClr val="C00000"/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27602"/>
            <a:ext cx="1928664" cy="43191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Безопасность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2480" y="1844824"/>
            <a:ext cx="9289032" cy="862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buClr>
                <a:srgbClr val="C00000"/>
              </a:buClr>
              <a:buSzPct val="150000"/>
            </a:pPr>
            <a:r>
              <a:rPr lang="ru-RU" sz="1600" b="1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Ударобезопасны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сравнению с железобетонными и стальными аналогами.</a:t>
            </a:r>
          </a:p>
          <a:p>
            <a:pPr algn="just">
              <a:buClr>
                <a:srgbClr val="C00000"/>
              </a:buClr>
              <a:buSzPct val="150000"/>
            </a:pPr>
            <a:r>
              <a:rPr lang="ru-RU" sz="1600" b="1" dirty="0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наносят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травм участникам движения и серьёзных повреждений транспорту при ДТП, иными словами, все повреждения берёт на себя опора, а не автомобиль с пассажирами.</a:t>
            </a:r>
          </a:p>
        </p:txBody>
      </p:sp>
      <p:pic>
        <p:nvPicPr>
          <p:cNvPr id="23" name="Picture 4" descr="\\sm\docum\shared\photo\2013\Фото Сбитая Композитная опора в Белгород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746176"/>
            <a:ext cx="4025560" cy="200640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0"/>
              </a:schemeClr>
            </a:glow>
            <a:outerShdw blurRad="292100" dist="38100" dir="2700000" algn="ctr" rotWithShape="0">
              <a:srgbClr val="000000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-115032" y="4905687"/>
            <a:ext cx="44446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5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404040"/>
                </a:solidFill>
                <a:latin typeface="Calibri Light" panose="020F0302020204030204" pitchFamily="34" charset="0"/>
              </a:rPr>
              <a:t>Сбитая легковым автомобилем композитная опора на участке дороги возле г. Шебекино в Белгородской области, 2013 г. Машина осталось целой, водитель с пассажирами не пострадали.</a:t>
            </a:r>
            <a:endParaRPr lang="ru-RU" altLang="ru-RU" sz="1400" baseline="300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2746176"/>
            <a:ext cx="2288554" cy="2636912"/>
          </a:xfrm>
          <a:prstGeom prst="rect">
            <a:avLst/>
          </a:prstGeom>
          <a:effectLst>
            <a:outerShdw blurRad="292100" dist="381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786701" y="5566413"/>
            <a:ext cx="46307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5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404040"/>
                </a:solidFill>
                <a:latin typeface="Calibri Light" panose="020F0302020204030204" pitchFamily="34" charset="0"/>
              </a:rPr>
              <a:t>Сбитая легковым автомобилем композитная опора на федеральной трассе М-1 «Беларусь», </a:t>
            </a:r>
            <a:r>
              <a:rPr lang="ru-RU" altLang="ru-RU" sz="1400" dirty="0">
                <a:solidFill>
                  <a:srgbClr val="404040"/>
                </a:solidFill>
                <a:latin typeface="Calibri Light" panose="020F0302020204030204" pitchFamily="34" charset="0"/>
              </a:rPr>
              <a:t>г. Смоленск, 2016 г</a:t>
            </a:r>
            <a:r>
              <a:rPr lang="ru-RU" altLang="ru-RU" sz="1400" dirty="0" smtClean="0">
                <a:solidFill>
                  <a:srgbClr val="404040"/>
                </a:solidFill>
                <a:latin typeface="Calibri Light" panose="020F0302020204030204" pitchFamily="34" charset="0"/>
              </a:rPr>
              <a:t>. Водитель с пассажирами не пострадали.</a:t>
            </a:r>
            <a:endParaRPr lang="ru-RU" altLang="ru-RU" sz="1400" baseline="3000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4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13544"/>
            <a:ext cx="6408712" cy="42611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Технические характеристики и размерные параметры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616103"/>
              </p:ext>
            </p:extLst>
          </p:nvPr>
        </p:nvGraphicFramePr>
        <p:xfrm>
          <a:off x="344488" y="1883654"/>
          <a:ext cx="3888433" cy="485108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07420"/>
                <a:gridCol w="1036088"/>
                <a:gridCol w="844925"/>
              </a:tblGrid>
              <a:tr h="5734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Характеристика</a:t>
                      </a:r>
                    </a:p>
                  </a:txBody>
                  <a:tcPr marL="74289" marR="742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Значение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Ед. измерения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</a:tr>
              <a:tr h="25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Удельная </a:t>
                      </a:r>
                      <a:r>
                        <a:rPr lang="ru-RU" sz="1200" b="1" dirty="0" smtClean="0">
                          <a:effectLst/>
                          <a:latin typeface="Calibri Light" panose="020F0302020204030204" pitchFamily="34" charset="0"/>
                        </a:rPr>
                        <a:t>плотность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31,65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кг/дм</a:t>
                      </a:r>
                      <a:r>
                        <a:rPr lang="ru-RU" sz="12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Содержание стекла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÷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55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масс. %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 Light" panose="020F0302020204030204" pitchFamily="34" charset="0"/>
                        </a:rPr>
                        <a:t>Водопоглощение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0,5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%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Модуль упругости при сцеплении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22.000 ± 2.000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МПа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Прочность на разрыв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400 ± 50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МПа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Прочность на изгиб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350 ± 50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МПа</a:t>
                      </a:r>
                      <a:endParaRPr lang="ru-RU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Прочность на сжатие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200 ± 50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МПа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Calibri Light" panose="020F0302020204030204" pitchFamily="34" charset="0"/>
                        </a:rPr>
                        <a:t>Ударопрочность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˃ 180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кДж/м</a:t>
                      </a:r>
                      <a:r>
                        <a:rPr lang="ru-RU" sz="12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Диэлектрическая проницаемость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÷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кВ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/мм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4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Сопротивление теплозащитного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 Light" panose="020F0302020204030204" pitchFamily="34" charset="0"/>
                        </a:rPr>
                        <a:t>покрытия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÷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  <a:r>
                        <a:rPr lang="ru-RU" sz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Ω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Диэлектрическая постоянная при </a:t>
                      </a:r>
                      <a:r>
                        <a:rPr lang="ru-RU" sz="1200" b="1" dirty="0" smtClean="0">
                          <a:effectLst/>
                          <a:latin typeface="Calibri Light" panose="020F0302020204030204" pitchFamily="34" charset="0"/>
                        </a:rPr>
                        <a:t>50 Гц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÷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Фактор мощности при </a:t>
                      </a:r>
                      <a:r>
                        <a:rPr lang="ru-RU" sz="1200" b="1" dirty="0" smtClean="0">
                          <a:effectLst/>
                          <a:latin typeface="Calibri Light" panose="020F0302020204030204" pitchFamily="34" charset="0"/>
                        </a:rPr>
                        <a:t>50 </a:t>
                      </a: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Гц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0,03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÷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0,04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tg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Теплопроводность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0,2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÷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0,3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ккал/</a:t>
                      </a:r>
                      <a:r>
                        <a:rPr lang="ru-RU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м°С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 Light" panose="020F0302020204030204" pitchFamily="34" charset="0"/>
                        </a:rPr>
                        <a:t>Коэффициент </a:t>
                      </a:r>
                      <a:r>
                        <a:rPr lang="ru-RU" sz="1200" b="1" dirty="0" smtClean="0">
                          <a:effectLst/>
                          <a:latin typeface="Calibri Light" panose="020F0302020204030204" pitchFamily="34" charset="0"/>
                        </a:rPr>
                        <a:t>линейного расширения</a:t>
                      </a:r>
                      <a:endParaRPr lang="ru-RU" sz="1200" b="1" dirty="0"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(15</a:t>
                      </a: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÷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17) х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  <a:r>
                        <a:rPr lang="ru-RU" sz="12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-6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°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С</a:t>
                      </a:r>
                      <a:r>
                        <a:rPr lang="ru-RU" sz="1200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-1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/>
                      </a:endParaRPr>
                    </a:p>
                  </a:txBody>
                  <a:tcPr marL="74302" marR="7430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24508"/>
              </p:ext>
            </p:extLst>
          </p:nvPr>
        </p:nvGraphicFramePr>
        <p:xfrm>
          <a:off x="4680863" y="1883657"/>
          <a:ext cx="4865450" cy="485520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13146"/>
                <a:gridCol w="809700"/>
                <a:gridCol w="857256"/>
                <a:gridCol w="547622"/>
                <a:gridCol w="785818"/>
                <a:gridCol w="1151908"/>
              </a:tblGrid>
              <a:tr h="715207"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Высота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 L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, м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Диаметр  основания 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D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, мм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Диаметр  вершины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 d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, мм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49534" marR="49534" marT="45558" marB="455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Вес, кг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Толщина</a:t>
                      </a:r>
                      <a:r>
                        <a:rPr kumimoji="0" lang="en-US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стенки, мм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49534" marR="49534" marT="45558" marB="455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Нагрузка на вершину, кг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</a:tr>
              <a:tr h="414000"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163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76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21,0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9534" marR="49534" marT="45558" marB="455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250-300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5,0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245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163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31,0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9534" marR="49534" marT="45558" marB="455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7,0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225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40,0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9534" marR="49534" marT="45558" marB="455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250-300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7,0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245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9534" marR="49534" marT="45558" marB="4555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175"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Arial" pitchFamily="34" charset="0"/>
                        </a:rPr>
                        <a:t>400</a:t>
                      </a:r>
                    </a:p>
                  </a:txBody>
                  <a:tcPr marL="70123" marR="7012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8,0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225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93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48,0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250-300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8,0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110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56,0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400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9,0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93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50,0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250-300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9,0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93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59,0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400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10,0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52,0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250-300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</a:rPr>
                        <a:t>10,0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245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76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62,0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</a:rPr>
                        <a:t>400</a:t>
                      </a:r>
                      <a:endParaRPr lang="ru-RU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1712913" y="625019"/>
            <a:ext cx="5400675" cy="647700"/>
          </a:xfrm>
        </p:spPr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Композитные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опоры освещения</a:t>
            </a:r>
            <a:endParaRPr lang="ru-RU" sz="2400" b="1" dirty="0">
              <a:solidFill>
                <a:srgbClr val="C00000"/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6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12640" y="622712"/>
            <a:ext cx="5400675" cy="647700"/>
          </a:xfrm>
        </p:spPr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Композитные стойки дорожных знаков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41964"/>
              </p:ext>
            </p:extLst>
          </p:nvPr>
        </p:nvGraphicFramePr>
        <p:xfrm>
          <a:off x="488504" y="2126840"/>
          <a:ext cx="4702071" cy="1158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518"/>
                <a:gridCol w="1257468"/>
                <a:gridCol w="1139437"/>
                <a:gridCol w="1129648"/>
              </a:tblGrid>
              <a:tr h="548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itchFamily="34" charset="0"/>
                        </a:rPr>
                        <a:t>Внешний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itchFamily="34" charset="0"/>
                        </a:rPr>
                        <a:t> д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itchFamily="34" charset="0"/>
                        </a:rPr>
                        <a:t>иаметр, мм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itchFamily="34" charset="0"/>
                        </a:rPr>
                        <a:t>Толщина стенок, мм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itchFamily="34" charset="0"/>
                        </a:rPr>
                        <a:t>Вес 1 п. м., кг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Arial" pitchFamily="34" charset="0"/>
                        </a:rPr>
                        <a:t>Длина, м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9C9C"/>
                    </a:solidFill>
                  </a:tcPr>
                </a:tc>
              </a:tr>
              <a:tr h="2285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60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1,5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Calibri Light" panose="020F0302020204030204" pitchFamily="34" charset="0"/>
                          <a:cs typeface="Arial" pitchFamily="34" charset="0"/>
                        </a:rPr>
                        <a:t>любая</a:t>
                      </a:r>
                      <a:endParaRPr lang="ru-RU" sz="1600" dirty="0">
                        <a:latin typeface="Calibri Light" panose="020F0302020204030204" pitchFamily="34" charset="0"/>
                        <a:cs typeface="Arial" pitchFamily="34" charset="0"/>
                      </a:endParaRPr>
                    </a:p>
                  </a:txBody>
                  <a:tcPr marL="99061" marR="99061" marT="45696" marB="4569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484784"/>
            <a:ext cx="5472607" cy="42611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Технические характеристики и преимущества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90986" y="2057768"/>
            <a:ext cx="4315014" cy="13681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подвержены коррозии,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воздействию ультрафиолета или дорожных реагентов;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Долговечны. Не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требуют обслуживания на протяжении всего срока службы.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493" y="4176083"/>
            <a:ext cx="2520280" cy="18902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5717" y="4176083"/>
            <a:ext cx="2520280" cy="189021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04528" y="5949280"/>
            <a:ext cx="1890210" cy="43204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 Light" panose="020F0302020204030204" pitchFamily="34" charset="0"/>
              </a:rPr>
              <a:t>Композитная стойка 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20752" y="5955332"/>
            <a:ext cx="1890210" cy="43204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libri Light" panose="020F0302020204030204" pitchFamily="34" charset="0"/>
              </a:rPr>
              <a:t>Металлическая стойка 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36976" y="3861048"/>
            <a:ext cx="46805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Композитные и металлические стойки на трассе Аликово-Ишаки в Чувашии после 3-х лет эксплуатации.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металлических стойках облупилась краска, появилась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ржавчина.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На композитных стойках Гален никаких внешних изменений нет.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55781" y="6446371"/>
            <a:ext cx="12170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latin typeface="Calibri Light" panose="020F0302020204030204" pitchFamily="34" charset="0"/>
              </a:rPr>
              <a:t>Фото: август, 2016</a:t>
            </a:r>
            <a:endParaRPr lang="ru-RU" sz="105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Экономическое обоснование применения к</a:t>
            </a:r>
            <a:r>
              <a:rPr lang="ru-RU" altLang="ru-RU" b="1" dirty="0" smtClean="0">
                <a:solidFill>
                  <a:srgbClr val="C00000"/>
                </a:solidFill>
                <a:cs typeface="Arial" charset="0"/>
              </a:rPr>
              <a:t>омпозитных опор </a:t>
            </a:r>
            <a:r>
              <a:rPr lang="ru-RU" altLang="ru-RU" b="1" dirty="0">
                <a:solidFill>
                  <a:srgbClr val="C00000"/>
                </a:solidFill>
                <a:cs typeface="Arial" charset="0"/>
              </a:rPr>
              <a:t>и </a:t>
            </a:r>
            <a:r>
              <a:rPr lang="ru-RU" altLang="ru-RU" b="1" dirty="0" smtClean="0">
                <a:solidFill>
                  <a:srgbClr val="C00000"/>
                </a:solidFill>
                <a:cs typeface="Arial" charset="0"/>
              </a:rPr>
              <a:t>стоек «Гален»</a:t>
            </a:r>
            <a:endParaRPr lang="ru-RU" altLang="ru-RU" b="1" dirty="0">
              <a:solidFill>
                <a:srgbClr val="C00000"/>
              </a:solidFill>
              <a:cs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59970"/>
              </p:ext>
            </p:extLst>
          </p:nvPr>
        </p:nvGraphicFramePr>
        <p:xfrm>
          <a:off x="632519" y="1613082"/>
          <a:ext cx="8784977" cy="2391982"/>
        </p:xfrm>
        <a:graphic>
          <a:graphicData uri="http://schemas.openxmlformats.org/drawingml/2006/table">
            <a:tbl>
              <a:tblPr firstRow="1" firstCol="1">
                <a:tableStyleId>{5DA37D80-6434-44D0-A028-1B22A696006F}</a:tableStyleId>
              </a:tblPr>
              <a:tblGrid>
                <a:gridCol w="1403157"/>
                <a:gridCol w="976109"/>
                <a:gridCol w="732083"/>
                <a:gridCol w="1809866"/>
                <a:gridCol w="1199467"/>
                <a:gridCol w="1261140"/>
                <a:gridCol w="1403155"/>
              </a:tblGrid>
              <a:tr h="6645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Тип опор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Стоимость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, 10 м, руб.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Вес, кг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Старение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 и к</a:t>
                      </a: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оррозия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Монтаж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Обслуживание 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Пассивная безопасность 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707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Композитные опоры Гален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28.000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До 100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Нет коррозии, нет старения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Вручную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Нет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Высокий уровень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707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Оцинкованные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23.000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До 500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Коррозирует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Спецтехника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Ежегодное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Низкий уровень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707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Железобетонные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12.000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До 1000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Серьезно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 коррозирует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Спецтехника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Ежегодное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Низкий уровень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152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Деревянные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7.000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До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 100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Быстро</a:t>
                      </a:r>
                      <a:r>
                        <a:rPr lang="ru-RU" sz="1200" b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 стареют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Вручную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Ежегодное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 Light" panose="020F0302020204030204" pitchFamily="34" charset="0"/>
                        </a:rPr>
                        <a:t>Средний уровень</a:t>
                      </a:r>
                      <a:endParaRPr lang="ru-RU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60512" y="4293096"/>
            <a:ext cx="885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Композитные стойки и опоры обычно дороже своих аналогов из альтернативных материалов в номинальном выражении – цена за штуку или погонный метр.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0512" y="4941168"/>
            <a:ext cx="885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при использовании </a:t>
            </a:r>
            <a:r>
              <a:rPr lang="ru-RU" dirty="0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бизнес-модели</a:t>
            </a:r>
            <a:r>
              <a:rPr lang="ru-RU" dirty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</a:t>
            </a:r>
            <a:r>
              <a:rPr lang="ru-RU" dirty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жизненным циклом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объекта,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который предусматривает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только возведение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оснащение,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и обеспечение его эксплуатации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ремонта, изделия из композита дают существенное снижение издержек в части ежегодного обслуживания.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1941" y="148478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Более </a:t>
            </a:r>
            <a:r>
              <a:rPr lang="ru-RU" sz="2000" b="1" dirty="0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3000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композитных опор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компании «Гален» установлено в России: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504" y="22048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дорогах федерального значения;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8504" y="256490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дорогах межмуниципального и местного значения;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26004" y="5658118"/>
            <a:ext cx="3875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Свыше 60 удовлетворенных клиентов</a:t>
            </a:r>
            <a:endParaRPr lang="ru-RU" sz="2000" dirty="0">
              <a:solidFill>
                <a:srgbClr val="C00000"/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119" y="3189305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различных инфраструктурных объектах.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57" y="1484784"/>
            <a:ext cx="3394284" cy="3960000"/>
          </a:xfrm>
          <a:prstGeom prst="rect">
            <a:avLst/>
          </a:prstGeom>
          <a:effectLst>
            <a:glow>
              <a:srgbClr val="C00000">
                <a:alpha val="26000"/>
              </a:srgbClr>
            </a:glow>
            <a:outerShdw blurRad="292100" dist="381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2" name="Текст 1"/>
          <p:cNvSpPr>
            <a:spLocks noGrp="1"/>
          </p:cNvSpPr>
          <p:nvPr>
            <p:ph type="body" sz="quarter" idx="10"/>
          </p:nvPr>
        </p:nvSpPr>
        <p:spPr>
          <a:xfrm>
            <a:off x="1712913" y="625019"/>
            <a:ext cx="5400675" cy="647700"/>
          </a:xfrm>
        </p:spPr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Опыт применения композитных опор</a:t>
            </a:r>
            <a:endParaRPr lang="ru-RU" sz="2400" b="1" dirty="0">
              <a:solidFill>
                <a:srgbClr val="C00000"/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079353"/>
              </p:ext>
            </p:extLst>
          </p:nvPr>
        </p:nvGraphicFramePr>
        <p:xfrm>
          <a:off x="521941" y="3645024"/>
          <a:ext cx="4719091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35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04925"/>
            <a:ext cx="2720752" cy="365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Реализованные объекты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2" descr="D:\!!!ГАЛЕН\Фото\Объекты\опоры в Татарстане\уменьш\Опоры в Татарстане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2" y="1794876"/>
            <a:ext cx="2381911" cy="3297237"/>
          </a:xfrm>
          <a:prstGeom prst="rect">
            <a:avLst/>
          </a:prstGeom>
          <a:noFill/>
          <a:ln>
            <a:noFill/>
          </a:ln>
          <a:effectLst>
            <a:glow>
              <a:srgbClr val="C00000">
                <a:alpha val="27000"/>
              </a:srgbClr>
            </a:glow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D:\!!!ГАЛЕН\Фото\Объекты\ОПОРЫ\уменьш\М1_АСДОР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49" y="1794876"/>
            <a:ext cx="2911607" cy="2019300"/>
          </a:xfrm>
          <a:prstGeom prst="rect">
            <a:avLst/>
          </a:prstGeom>
          <a:noFill/>
          <a:ln>
            <a:noFill/>
          </a:ln>
          <a:effectLst>
            <a:glow>
              <a:srgbClr val="C00000">
                <a:alpha val="26000"/>
              </a:srgbClr>
            </a:glow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:\!!!ГАЛЕН\Фото\Объекты\ОПОРЫ\уменьш\М1_АСДОР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3" y="1794876"/>
            <a:ext cx="2913327" cy="2019300"/>
          </a:xfrm>
          <a:prstGeom prst="rect">
            <a:avLst/>
          </a:prstGeom>
          <a:noFill/>
          <a:ln>
            <a:noFill/>
          </a:ln>
          <a:effectLst>
            <a:glow>
              <a:srgbClr val="C00000">
                <a:alpha val="26000"/>
              </a:srgbClr>
            </a:glow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4968"/>
          <a:stretch>
            <a:fillRect/>
          </a:stretch>
        </p:blipFill>
        <p:spPr bwMode="auto">
          <a:xfrm>
            <a:off x="3213266" y="4314977"/>
            <a:ext cx="2911607" cy="1900237"/>
          </a:xfrm>
          <a:prstGeom prst="rect">
            <a:avLst/>
          </a:prstGeom>
          <a:noFill/>
          <a:ln>
            <a:noFill/>
          </a:ln>
          <a:effectLst>
            <a:glow>
              <a:srgbClr val="C00000">
                <a:alpha val="26000"/>
              </a:srgbClr>
            </a:glow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/>
          <a:stretch>
            <a:fillRect/>
          </a:stretch>
        </p:blipFill>
        <p:spPr bwMode="auto">
          <a:xfrm>
            <a:off x="6427556" y="4308627"/>
            <a:ext cx="2906448" cy="1901825"/>
          </a:xfrm>
          <a:prstGeom prst="rect">
            <a:avLst/>
          </a:prstGeom>
          <a:noFill/>
          <a:ln>
            <a:noFill/>
          </a:ln>
          <a:effectLst>
            <a:glow>
              <a:srgbClr val="C00000">
                <a:alpha val="26000"/>
              </a:srgbClr>
            </a:glow>
            <a:outerShdw blurRad="292100" dist="1397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080792" y="3907414"/>
            <a:ext cx="5904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Опоры «Гален» на</a:t>
            </a:r>
            <a:r>
              <a:rPr kumimoji="0" lang="en-US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федеральной трассе</a:t>
            </a:r>
            <a:r>
              <a:rPr kumimoji="0" lang="en-US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М-1 «Беларусь», август 2012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078261" y="6314802"/>
            <a:ext cx="318161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Опоры «Гален» в Белгородской области, сентябрь 2012</a:t>
            </a:r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6450522" y="6314802"/>
            <a:ext cx="290644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Опоры «Гален» в Чувашской Республике, 2013</a:t>
            </a:r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520072" y="5259539"/>
            <a:ext cx="2497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Опоры «Гален» в Татарстане, февраль 2012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0"/>
          </p:nvPr>
        </p:nvSpPr>
        <p:spPr>
          <a:xfrm>
            <a:off x="1712913" y="625019"/>
            <a:ext cx="5400675" cy="647700"/>
          </a:xfrm>
        </p:spPr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Композитные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опоры освещения</a:t>
            </a:r>
            <a:endParaRPr lang="ru-RU" sz="2400" b="1" dirty="0">
              <a:solidFill>
                <a:srgbClr val="C00000"/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04925"/>
            <a:ext cx="2720752" cy="365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Реализованные объекты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0"/>
          </p:nvPr>
        </p:nvSpPr>
        <p:spPr>
          <a:xfrm>
            <a:off x="1712913" y="625019"/>
            <a:ext cx="5400675" cy="647700"/>
          </a:xfrm>
        </p:spPr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Композитные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опоры и стойки</a:t>
            </a:r>
            <a:endParaRPr lang="ru-RU" sz="2400" b="1" dirty="0">
              <a:solidFill>
                <a:srgbClr val="C00000"/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3" y="2205224"/>
            <a:ext cx="2430000" cy="32400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6496" y="5589240"/>
            <a:ext cx="2511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Опоры «Гален» в г. Могилеве, Республика Беларусь, 2014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60" y="1727287"/>
            <a:ext cx="3418106" cy="19188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296816" y="3697868"/>
            <a:ext cx="3401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Опоры «Гален» </a:t>
            </a:r>
            <a:r>
              <a:rPr kumimoji="0" lang="ru-RU" altLang="ru-RU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на </a:t>
            </a: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федеральной  трассе   </a:t>
            </a:r>
            <a:r>
              <a:rPr kumimoji="0" lang="ru-RU" altLang="ru-RU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около г. </a:t>
            </a: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Улан-Уде, 2014 г.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6" y="1727287"/>
            <a:ext cx="2558400" cy="19188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753200" y="3717032"/>
            <a:ext cx="2846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Опоры «Гален» </a:t>
            </a:r>
            <a:r>
              <a:rPr kumimoji="0" lang="ru-RU" altLang="ru-RU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на </a:t>
            </a: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территории НПП ООО «ЭКРА», г. Чебоксары, 2016 г.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4959" y="4532946"/>
            <a:ext cx="1918800" cy="14391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494737" y="6216705"/>
            <a:ext cx="2993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Опоры «Гален» в Череповце, Вологодская область, 2015, 2016 г.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60" y="4293096"/>
            <a:ext cx="2880000" cy="19188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9403" y="4532946"/>
            <a:ext cx="1918800" cy="143910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3224808" y="6198529"/>
            <a:ext cx="29936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kumimoji="1" sz="29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kumimoji="1" sz="2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kumimoji="1" sz="23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14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Стойки дорожных знаков «Гален» в Чувашской Республике, 2013 г. </a:t>
            </a:r>
          </a:p>
        </p:txBody>
      </p:sp>
    </p:spTree>
    <p:extLst>
      <p:ext uri="{BB962C8B-B14F-4D97-AF65-F5344CB8AC3E}">
        <p14:creationId xmlns:p14="http://schemas.microsoft.com/office/powerpoint/2010/main" val="5363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04528" y="1628775"/>
            <a:ext cx="8568952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Благодарим за внимание!</a:t>
            </a:r>
            <a:endParaRPr lang="en-US" altLang="ru-RU" sz="24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Валерий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Гуринович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Генеральный директор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+7 916 369 40 37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C00000"/>
                </a:solidFill>
                <a:latin typeface="Calibri Light" panose="020F0302020204030204" pitchFamily="34" charset="0"/>
              </a:rPr>
              <a:t>valery.gurinovich@galencomposite.com</a:t>
            </a:r>
            <a:endParaRPr lang="ru-RU" altLang="ru-RU" sz="18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dirty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 smtClean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595959"/>
              </a:solidFill>
              <a:latin typeface="Calibri Light" panose="020F0302020204030204" pitchFamily="34" charset="0"/>
            </a:endParaRPr>
          </a:p>
          <a:p>
            <a:pPr algn="r" eaLnBrk="1" hangingPunct="1">
              <a:buFontTx/>
              <a:buNone/>
            </a:pPr>
            <a:endParaRPr lang="ru-RU" altLang="ru-RU" sz="2400" dirty="0" smtClean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r" eaLnBrk="1" hangingPunct="1">
              <a:buFontTx/>
              <a:buNone/>
            </a:pPr>
            <a:r>
              <a:rPr lang="en-US" altLang="ru-RU" sz="2400" u="sng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www.galencomposite.ru</a:t>
            </a:r>
            <a:endParaRPr lang="en-US" altLang="ru-RU" sz="2400" u="sng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12640" y="620688"/>
            <a:ext cx="5400675" cy="6477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Контакты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44888" y="1416833"/>
            <a:ext cx="568863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35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Пионер внедрения базальтопластиковых технологий в России и СНГ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Лидер российского рынка композитных строительных материалов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Национальный партнер  мировых лидеров композитной индустрии, трансфер новейших технологий в Россию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Крупнейший экспортер в отрасли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2001 г. – год основания компании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2008 г. – компания сертифицирована по международному стандарту качества менеджмента </a:t>
            </a:r>
            <a:r>
              <a:rPr lang="en-US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ISO 9001:2008</a:t>
            </a:r>
            <a:endParaRPr lang="ru-RU" altLang="ru-RU" sz="15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2009 г. – в производство внедрены </a:t>
            </a:r>
            <a:r>
              <a:rPr lang="ru-RU" altLang="ru-RU" sz="15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нанотехнологии</a:t>
            </a:r>
            <a:endParaRPr lang="ru-RU" altLang="ru-RU" sz="15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2011 </a:t>
            </a: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г. – проектная компания РОСНАНО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2015 г. – разработаны собственные профильные системы из ПВХ, алюминия и композита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2016 </a:t>
            </a: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г. – запущено производство профилей и оконных </a:t>
            </a:r>
            <a:r>
              <a:rPr lang="ru-RU" altLang="ru-RU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блоков, </a:t>
            </a: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выполнение монтажа на первых </a:t>
            </a:r>
            <a:r>
              <a:rPr lang="ru-RU" altLang="ru-RU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объектах</a:t>
            </a: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2017 г. – аттестация собственной испытательной лаборатории</a:t>
            </a:r>
            <a:endParaRPr lang="en-US" altLang="ru-RU" sz="15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2017 </a:t>
            </a: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г. – переход на новую </a:t>
            </a:r>
            <a:r>
              <a:rPr lang="ru-RU" altLang="ru-RU" sz="15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версию международного стандарта </a:t>
            </a:r>
            <a:r>
              <a:rPr lang="ru-RU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качества </a:t>
            </a:r>
            <a:r>
              <a:rPr lang="en-US" altLang="ru-RU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ISO 9001:2015.</a:t>
            </a:r>
            <a:endParaRPr lang="ru-RU" altLang="ru-RU" sz="1500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 descr="C:\Users\a.bakshandaev\Pictures\pochaho_oao_logo_(f)_landscape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33" y="1851025"/>
            <a:ext cx="1962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\\192.168.1.5\docum\shared\marketing\Презентационные и POS материалы\Брендбук\Логотипы\TopGlass\Top gl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965" y="3292475"/>
            <a:ext cx="120491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712915" y="620687"/>
            <a:ext cx="5400675" cy="5762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 компании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46" y="5132353"/>
            <a:ext cx="2314723" cy="8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712915" y="620687"/>
            <a:ext cx="5400675" cy="57628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 производстве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2249" y="1484784"/>
            <a:ext cx="8769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Завод «Гален» — разработчик и производитель современных композитных материалов из базальтопластика и стеклопластика для промышленно-гражданского, дорожного строительства, горнодобывающей промышленности и электроэнергетики.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2249" y="5202572"/>
            <a:ext cx="87852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«Гален» располагает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двумя производственными площадками: в Чебоксарах и индустриальном парке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Ворсино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Калужской области.</a:t>
            </a:r>
          </a:p>
          <a:p>
            <a:pPr algn="just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Производство осуществляется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на собственном запатентованном оборудовании, а также на оборудовании ведущих мировых производителей.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21" y="2499176"/>
            <a:ext cx="3778255" cy="2520000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5823"/>
          <a:stretch/>
        </p:blipFill>
        <p:spPr>
          <a:xfrm>
            <a:off x="5243076" y="2499176"/>
            <a:ext cx="3454340" cy="2520000"/>
          </a:xfrm>
          <a:prstGeom prst="rect">
            <a:avLst/>
          </a:prstGeom>
          <a:ln>
            <a:noFill/>
          </a:ln>
          <a:effectLst>
            <a:outerShdw blurRad="292100" dist="381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712640" y="606831"/>
            <a:ext cx="5400675" cy="6477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Системы перильных ограждений</a:t>
            </a:r>
            <a:endParaRPr lang="ru-RU" sz="2400" b="1" dirty="0">
              <a:solidFill>
                <a:srgbClr val="C00000"/>
              </a:solidFill>
              <a:cs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2600" y="1612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10726" y="1343670"/>
            <a:ext cx="91507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Компания </a:t>
            </a:r>
            <a:r>
              <a:rPr lang="ru-RU" altLang="ru-RU" sz="1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«Гален» производит композитные перильные ограждения из </a:t>
            </a: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стеклопластика </a:t>
            </a:r>
            <a:r>
              <a:rPr lang="ru-RU" altLang="ru-RU" sz="1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методом </a:t>
            </a:r>
            <a:r>
              <a:rPr lang="ru-RU" altLang="ru-RU" sz="1600" dirty="0" err="1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пултрузии</a:t>
            </a: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altLang="ru-RU" sz="1600" dirty="0" err="1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Пултрузия</a:t>
            </a: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это непрерывный </a:t>
            </a:r>
            <a:r>
              <a:rPr lang="ru-RU" altLang="ru-RU" sz="1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технологический процесс получения профилей путём протяжки через нагретую формообразующую фильеру </a:t>
            </a:r>
            <a:r>
              <a:rPr lang="ru-RU" altLang="ru-RU" sz="1600" dirty="0" err="1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стекломатериалов</a:t>
            </a:r>
            <a:r>
              <a:rPr lang="ru-RU" altLang="ru-RU" sz="1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пропитанных определенным составом компаунда</a:t>
            </a: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altLang="ru-RU" sz="1600" dirty="0"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41032" y="2909262"/>
            <a:ext cx="44222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Ограждение </a:t>
            </a:r>
            <a:r>
              <a:rPr lang="ru-RU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мостовых </a:t>
            </a:r>
            <a:r>
              <a:rPr lang="ru-RU" sz="16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сооружений и тротуаров вдоль дорог;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Ограждение лестниц</a:t>
            </a:r>
            <a:r>
              <a:rPr lang="ru-RU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Ограждение балконов</a:t>
            </a:r>
            <a:r>
              <a:rPr lang="ru-RU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граждения </a:t>
            </a:r>
            <a:r>
              <a:rPr lang="ru-RU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парковых зон и придомовых территорий;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342900" lvl="0" indent="-342900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граждение </a:t>
            </a:r>
            <a:r>
              <a:rPr lang="ru-RU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строительных и промышленных площадок.</a:t>
            </a:r>
            <a:endParaRPr lang="ru-RU" sz="1600" dirty="0">
              <a:effectLst/>
              <a:latin typeface="Calibri Light" panose="020F030202020403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241032" y="5157192"/>
            <a:ext cx="44222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Композитные перильные ограждения </a:t>
            </a:r>
            <a:r>
              <a:rPr lang="ru-RU" altLang="ru-RU" sz="1600" b="1" dirty="0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обладают повышенным сроком службы.</a:t>
            </a: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Благодаря </a:t>
            </a:r>
            <a:r>
              <a:rPr lang="ru-RU" altLang="ru-RU" sz="1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своей </a:t>
            </a:r>
            <a:r>
              <a:rPr lang="ru-RU" altLang="ru-RU" sz="1600" b="1" dirty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коррозионной </a:t>
            </a:r>
            <a:r>
              <a:rPr lang="ru-RU" altLang="ru-RU" sz="1600" b="1" dirty="0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устойчивости</a:t>
            </a: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они успешно заменяют </a:t>
            </a:r>
            <a:r>
              <a:rPr lang="ru-RU" altLang="ru-RU" sz="1600" dirty="0" smtClean="0"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изделия из традиционных материалов. </a:t>
            </a:r>
            <a:endParaRPr lang="ru-RU" altLang="ru-RU" sz="1600" dirty="0"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8" y="4206679"/>
            <a:ext cx="4320000" cy="2246657"/>
          </a:xfrm>
          <a:prstGeom prst="rect">
            <a:avLst/>
          </a:prstGeom>
          <a:effectLst>
            <a:outerShdw blurRad="292100" dist="381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6" y="2567490"/>
            <a:ext cx="4002251" cy="1980580"/>
          </a:xfrm>
          <a:prstGeom prst="rect">
            <a:avLst/>
          </a:prstGeom>
          <a:effectLst>
            <a:outerShdw blurRad="292100" dist="381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185248" y="2420889"/>
            <a:ext cx="2720752" cy="43204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anchor="ctr"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 применения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712640" y="606831"/>
            <a:ext cx="5400675" cy="6477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Системы перильных ограждений</a:t>
            </a:r>
            <a:endParaRPr lang="ru-RU" sz="2400" b="1" dirty="0">
              <a:solidFill>
                <a:srgbClr val="C00000"/>
              </a:solidFill>
              <a:cs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496" y="1903472"/>
            <a:ext cx="9072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подвержены </a:t>
            </a:r>
            <a:r>
              <a:rPr lang="ru-RU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коррозии, повышенная стойкость </a:t>
            </a:r>
            <a:r>
              <a:rPr lang="ru-RU" sz="1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химическим </a:t>
            </a:r>
            <a:r>
              <a:rPr lang="ru-RU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атмосферным воздействиям, автомобильной химии и </a:t>
            </a:r>
            <a:r>
              <a:rPr lang="ru-RU" sz="1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агрессивным средам;</a:t>
            </a:r>
            <a:endParaRPr lang="ru-RU" sz="1400" dirty="0">
              <a:latin typeface="Calibri Light" panose="020F03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тсутствие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необходимости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повторной покраски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в течение всего срока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службы;</a:t>
            </a:r>
            <a:endParaRPr lang="ru-RU" sz="1400" dirty="0">
              <a:latin typeface="Calibri Light" panose="020F03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изкий </a:t>
            </a:r>
            <a:r>
              <a:rPr lang="ru-RU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 </a:t>
            </a:r>
            <a:r>
              <a:rPr lang="ru-RU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(менее 10 </a:t>
            </a:r>
            <a:r>
              <a:rPr lang="ru-RU" sz="1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/ п</a:t>
            </a:r>
            <a:r>
              <a:rPr lang="ru-RU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м.) обеспечивает безопасную сборку и быстрый монтаж без применения грузоподъемной техники;</a:t>
            </a:r>
            <a:endParaRPr lang="ru-RU" sz="1400" dirty="0">
              <a:latin typeface="Calibri Light" panose="020F03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инимальные </a:t>
            </a:r>
            <a:r>
              <a:rPr lang="ru-RU" sz="1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эксплуатационные затраты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, ровная поверхность перильных ограждений без дефектов не дает дорожной пыли «въедаться», а воде задерживается – легче производить очистку от пыли и грязи;</a:t>
            </a:r>
            <a:endParaRPr lang="ru-RU" sz="1400" dirty="0">
              <a:latin typeface="Calibri Light" panose="020F03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ысокая </a:t>
            </a:r>
            <a:r>
              <a:rPr lang="ru-RU" sz="1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механическая прочность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при низком весе изделия;</a:t>
            </a:r>
            <a:endParaRPr lang="ru-RU" sz="1400" dirty="0">
              <a:latin typeface="Calibri Light" panose="020F03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Уменьшение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процесса образования наледей за счет </a:t>
            </a:r>
            <a:r>
              <a:rPr lang="ru-RU" sz="1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низкой теплопроводности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, вследствие этого легче эксплуатировать в зимнее время;</a:t>
            </a:r>
            <a:endParaRPr lang="ru-RU" sz="1400" dirty="0">
              <a:latin typeface="Calibri Light" panose="020F03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лительный </a:t>
            </a: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службы - </a:t>
            </a:r>
            <a:r>
              <a:rPr lang="ru-RU" sz="1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менее 45 </a:t>
            </a:r>
            <a:r>
              <a:rPr lang="ru-RU" sz="1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лет</a:t>
            </a:r>
            <a:r>
              <a:rPr lang="en-US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озможность окраски в </a:t>
            </a:r>
            <a:r>
              <a:rPr lang="ru-RU" sz="1400" b="1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любой цвет</a:t>
            </a:r>
            <a:r>
              <a:rPr lang="ru-RU" sz="1400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 в массе при производстве. </a:t>
            </a:r>
            <a:endParaRPr lang="ru-RU" sz="1400" dirty="0">
              <a:effectLst/>
              <a:latin typeface="Calibri Light" panose="020F03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03" y="4653136"/>
            <a:ext cx="2970000" cy="1980000"/>
          </a:xfrm>
          <a:prstGeom prst="rect">
            <a:avLst/>
          </a:prstGeom>
          <a:effectLst>
            <a:outerShdw blurRad="292100" dist="381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309" y="4653136"/>
            <a:ext cx="2968209" cy="1980000"/>
          </a:xfrm>
          <a:prstGeom prst="rect">
            <a:avLst/>
          </a:prstGeom>
          <a:effectLst>
            <a:outerShdw blurRad="292100" dist="381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1412776"/>
            <a:ext cx="1928664" cy="43191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5" y="4653136"/>
            <a:ext cx="3032019" cy="1980000"/>
          </a:xfrm>
          <a:prstGeom prst="rect">
            <a:avLst/>
          </a:prstGeom>
          <a:effectLst>
            <a:outerShdw blurRad="292100" dist="381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9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88950" y="1412776"/>
            <a:ext cx="8929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Композитные перильные ограждения легко 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монтируются и обеспечивают не только </a:t>
            </a:r>
            <a:r>
              <a:rPr lang="ru-RU" altLang="ru-RU" b="1" dirty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безопасность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но и </a:t>
            </a:r>
            <a:r>
              <a:rPr lang="ru-RU" altLang="ru-RU" b="1" dirty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эстетичный вид</a:t>
            </a: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9975" y="2224653"/>
            <a:ext cx="46100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Составные элементы конструкции: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 Light" panose="020F0302020204030204" pitchFamily="34" charset="0"/>
              </a:rPr>
              <a:t>стойки, представляющие собой трубы квадратного сечения 50*50*5 мм высотой 1,2 м с монтажной сквозной вставкой из трубы круглого сечения 26*16,5 мм;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 Light" panose="020F0302020204030204" pitchFamily="34" charset="0"/>
              </a:rPr>
              <a:t>эргономичный поручень </a:t>
            </a:r>
            <a:r>
              <a:rPr lang="ru-RU" sz="1600" dirty="0">
                <a:latin typeface="Calibri Light" panose="020F0302020204030204" pitchFamily="34" charset="0"/>
              </a:rPr>
              <a:t>из профиля  </a:t>
            </a:r>
            <a:r>
              <a:rPr lang="ru-RU" sz="1600" dirty="0" smtClean="0">
                <a:latin typeface="Calibri Light" panose="020F0302020204030204" pitchFamily="34" charset="0"/>
              </a:rPr>
              <a:t>C- </a:t>
            </a:r>
            <a:r>
              <a:rPr lang="ru-RU" sz="1600" dirty="0">
                <a:latin typeface="Calibri Light" panose="020F0302020204030204" pitchFamily="34" charset="0"/>
              </a:rPr>
              <a:t>образной формы размерами 75*59 мм;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 Light" panose="020F0302020204030204" pitchFamily="34" charset="0"/>
              </a:rPr>
              <a:t>композитная </a:t>
            </a:r>
            <a:r>
              <a:rPr lang="ru-RU" sz="1600" dirty="0">
                <a:latin typeface="Calibri Light" panose="020F0302020204030204" pitchFamily="34" charset="0"/>
              </a:rPr>
              <a:t>опора для стойки ограждения;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 Light" panose="020F0302020204030204" pitchFamily="34" charset="0"/>
              </a:rPr>
              <a:t>крепежные </a:t>
            </a:r>
            <a:r>
              <a:rPr lang="ru-RU" sz="1600" dirty="0">
                <a:latin typeface="Calibri Light" panose="020F0302020204030204" pitchFamily="34" charset="0"/>
              </a:rPr>
              <a:t>детали.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9974" y="4941168"/>
            <a:ext cx="461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Calibri Light" panose="020F0302020204030204" pitchFamily="34" charset="0"/>
              </a:rPr>
              <a:t>Сборка перильных ограждений производится с помощью композитных штифтов и клея на эпоксидной основе.</a:t>
            </a: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1712640" y="606831"/>
            <a:ext cx="5400675" cy="647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Системы перильных ограждений</a:t>
            </a:r>
            <a:endParaRPr lang="ru-RU" sz="2400" b="1" dirty="0">
              <a:solidFill>
                <a:srgbClr val="C00000"/>
              </a:solidFill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12" y="2224653"/>
            <a:ext cx="1163991" cy="4027064"/>
          </a:xfrm>
          <a:prstGeom prst="rect">
            <a:avLst/>
          </a:prstGeom>
          <a:effectLst>
            <a:outerShdw blurRad="292100" dist="381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11" name="Picture 4" descr="http://www.crit.su/d/240499/d/20140130__111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6" y="2224653"/>
            <a:ext cx="2880000" cy="1954538"/>
          </a:xfrm>
          <a:prstGeom prst="rect">
            <a:avLst/>
          </a:prstGeom>
          <a:ln>
            <a:noFill/>
          </a:ln>
          <a:effectLst>
            <a:outerShdw blurRad="292100" dist="38100" dir="2700000" algn="ctr" rotWithShape="0">
              <a:srgbClr val="00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9342" r="20990" b="6622"/>
          <a:stretch/>
        </p:blipFill>
        <p:spPr>
          <a:xfrm>
            <a:off x="546786" y="4293096"/>
            <a:ext cx="2880000" cy="1958184"/>
          </a:xfrm>
          <a:prstGeom prst="rect">
            <a:avLst/>
          </a:prstGeom>
          <a:effectLst>
            <a:outerShdw blurRad="292100" dist="381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2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693921" y="568553"/>
            <a:ext cx="5400675" cy="64770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Шумозащитные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экраны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3365" r="21154" b="3630"/>
          <a:stretch/>
        </p:blipFill>
        <p:spPr bwMode="auto">
          <a:xfrm>
            <a:off x="4303752" y="2813457"/>
            <a:ext cx="2593464" cy="2629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60322" y="2492896"/>
            <a:ext cx="394343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defRPr/>
            </a:pPr>
            <a:r>
              <a:rPr lang="ru-RU" altLang="ru-RU" sz="1600" b="1" dirty="0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Преимущества: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только блокируют шум, но и поглощают его;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Устойчивы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атмосферным воздействиям и дорожным реагентам - особенно актуально в зимний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период; 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Имеют малый вес, легко переносятся вручную;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подвержены коррозии, не требуют ежегодного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обслуживания;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Длительный срок службы – не менее 30 лет;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Устойчивы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вандализму и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граффити.</a:t>
            </a:r>
            <a:endParaRPr lang="ru-RU" alt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2" descr="http://ailsoundwalls.com/site/media/ailsoundwalls/2-large-Mississauga-ON-Railwa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54"/>
          <a:stretch/>
        </p:blipFill>
        <p:spPr bwMode="auto">
          <a:xfrm>
            <a:off x="7114915" y="4077072"/>
            <a:ext cx="2537178" cy="257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60035" y="5589240"/>
            <a:ext cx="25371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4625" indent="-1746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Устройство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звукопоглощающей </a:t>
            </a:r>
            <a:endParaRPr lang="en-US" alt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Clr>
                <a:srgbClr val="C00000"/>
              </a:buClr>
              <a:buFont typeface="Arial" charset="0"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панели </a:t>
            </a:r>
            <a:r>
              <a:rPr lang="ru-RU" alt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в </a:t>
            </a:r>
            <a:r>
              <a:rPr lang="ru-RU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разрезе </a:t>
            </a:r>
            <a:endParaRPr lang="ru-RU" alt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Picture 4" descr="Картинки по запросу шумозащитный экра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 r="36352"/>
          <a:stretch/>
        </p:blipFill>
        <p:spPr bwMode="auto">
          <a:xfrm>
            <a:off x="7107722" y="1340477"/>
            <a:ext cx="2544371" cy="257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60322" y="1515420"/>
            <a:ext cx="653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ru-RU" altLang="ru-RU" sz="1600" b="1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Шумозащитный</a:t>
            </a:r>
            <a:r>
              <a:rPr lang="ru-RU" altLang="ru-RU" sz="1600" b="1" dirty="0" smtClean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экран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состоит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стеклопластикового корпуса, внутри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которого расположен звукопоглощающий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и/или </a:t>
            </a:r>
            <a:r>
              <a:rPr lang="ru-RU" alt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звукоотражающий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9853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693921" y="568553"/>
            <a:ext cx="5400675" cy="64770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Шумозащитные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экраны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22328"/>
              </p:ext>
            </p:extLst>
          </p:nvPr>
        </p:nvGraphicFramePr>
        <p:xfrm>
          <a:off x="289072" y="1921862"/>
          <a:ext cx="9330088" cy="2011193"/>
        </p:xfrm>
        <a:graphic>
          <a:graphicData uri="http://schemas.openxmlformats.org/drawingml/2006/table">
            <a:tbl>
              <a:tblPr firstRow="1" bandRow="1"/>
              <a:tblGrid>
                <a:gridCol w="6453003"/>
                <a:gridCol w="2877085"/>
              </a:tblGrid>
              <a:tr h="4173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Значение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98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Класс звукопоглощения</a:t>
                      </a:r>
                      <a:endParaRPr lang="ru-RU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А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E"/>
                    </a:solidFill>
                  </a:tcPr>
                </a:tc>
              </a:tr>
              <a:tr h="497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Долговечность</a:t>
                      </a:r>
                      <a:endParaRPr lang="ru-RU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Не менее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30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лет эксплуатации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DB"/>
                    </a:solidFill>
                  </a:tcPr>
                </a:tc>
              </a:tr>
              <a:tr h="4173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Прочность на растяжение, МПа</a:t>
                      </a:r>
                    </a:p>
                  </a:txBody>
                  <a:tcPr marL="99059" marR="99059" marT="45693" marB="4569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400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EEEE"/>
                    </a:solidFill>
                  </a:tcPr>
                </a:tc>
              </a:tr>
              <a:tr h="381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r>
                        <a:rPr lang="ru-RU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Модуль упругости, ГПа</a:t>
                      </a:r>
                      <a:endParaRPr lang="ru-RU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/>
                        </a:defRPr>
                      </a:lvl9pPr>
                    </a:lstStyle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DINCyr-Light" panose="02000504040000020003" pitchFamily="2" charset="-52"/>
                          <a:cs typeface="Arial" pitchFamily="34" charset="0"/>
                        </a:rPr>
                        <a:t>40</a:t>
                      </a:r>
                      <a:endParaRPr lang="ru-RU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DINCyr-Light" panose="02000504040000020003" pitchFamily="2" charset="-52"/>
                        <a:cs typeface="Arial" pitchFamily="34" charset="0"/>
                      </a:endParaRPr>
                    </a:p>
                  </a:txBody>
                  <a:tcPr marL="99059" marR="99059" marT="45693" marB="45693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89072" y="1293089"/>
            <a:ext cx="9330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defRPr/>
            </a:pP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Рельефная 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внешняя </a:t>
            </a:r>
            <a:r>
              <a:rPr lang="ru-RU" alt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оболочка </a:t>
            </a:r>
            <a:r>
              <a:rPr lang="ru-RU" altLang="ru-RU" sz="1600" b="1" dirty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рассеивает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звуковые волны. Звукопоглощающий внутренний акустический наполнитель </a:t>
            </a:r>
            <a:r>
              <a:rPr lang="ru-RU" altLang="ru-RU" sz="1600" b="1" dirty="0">
                <a:solidFill>
                  <a:srgbClr val="C00000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подавляет</a:t>
            </a:r>
            <a:r>
              <a:rPr lang="ru-RU" alt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вибрацию.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58728" r="2971" b="-188"/>
          <a:stretch/>
        </p:blipFill>
        <p:spPr>
          <a:xfrm>
            <a:off x="295160" y="4005064"/>
            <a:ext cx="9324000" cy="2736304"/>
          </a:xfrm>
          <a:prstGeom prst="rect">
            <a:avLst/>
          </a:prstGeom>
          <a:effectLst>
            <a:outerShdw blurRad="292100" dist="25400" dir="2700000" sx="98000" sy="98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12913" y="625019"/>
            <a:ext cx="5400675" cy="647700"/>
          </a:xfrm>
        </p:spPr>
        <p:txBody>
          <a:bodyPr/>
          <a:lstStyle/>
          <a:p>
            <a:pPr>
              <a:buClr>
                <a:srgbClr val="C00000"/>
              </a:buClr>
              <a:buSzPct val="150000"/>
            </a:pPr>
            <a:r>
              <a:rPr lang="ru-RU" sz="2400" b="1" dirty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Композитные </a:t>
            </a:r>
            <a:r>
              <a:rPr lang="ru-RU" sz="2400" b="1" dirty="0" smtClean="0">
                <a:solidFill>
                  <a:srgbClr val="C00000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опоры освещения</a:t>
            </a:r>
            <a:endParaRPr lang="ru-RU" sz="2400" b="1" dirty="0">
              <a:solidFill>
                <a:srgbClr val="C00000"/>
              </a:solidFill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970" y="2276872"/>
            <a:ext cx="4963086" cy="34461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подвержены коррозии,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воздействию ультрафиолета или реагентов;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Долговечны. Не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требуют обслуживания на протяжении всего срока службы;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Рассчитаны на применение во всех ветровых зонах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Удобны в транспортировке и  монтаже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Позволяют без усилий и специального инструмента крепить дополнительное оборудование; 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Эстетически привлекательны;</a:t>
            </a:r>
          </a:p>
          <a:p>
            <a:pPr marL="285750" indent="-285750">
              <a:buClr>
                <a:srgbClr val="C0000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Возможно окрашивание опор в любой цвет в массе при </a:t>
            </a:r>
            <a:r>
              <a:rPr lang="ru-RU" alt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производстве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28933"/>
            <a:ext cx="1928664" cy="43191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2" descr="\\192.168.1.5\docum\shared\marketing\10. Фото\6. Применение, реализованные объекты\Опоры освещения\Опоры освещения в Чувашии, Ортис\Уменьшенные\IMG_0849_новый разме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3"/>
          <a:stretch/>
        </p:blipFill>
        <p:spPr bwMode="auto">
          <a:xfrm>
            <a:off x="5889104" y="1377352"/>
            <a:ext cx="3388357" cy="5220000"/>
          </a:xfrm>
          <a:prstGeom prst="rect">
            <a:avLst/>
          </a:prstGeom>
          <a:noFill/>
          <a:effectLst>
            <a:outerShdw blurRad="292100"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5661248"/>
            <a:ext cx="3656856" cy="57606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Продукция 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производится сери</a:t>
            </a: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</a:t>
            </a:r>
            <a:r>
              <a:rPr lang="ru-RU" sz="1600" dirty="0" smtClean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и сертифицирована </a:t>
            </a:r>
            <a:r>
              <a:rPr lang="ru-RU" sz="1600" dirty="0">
                <a:solidFill>
                  <a:schemeClr val="bg1"/>
                </a:solidFill>
                <a:latin typeface="Calibri Light" panose="020F03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РФ</a:t>
            </a:r>
          </a:p>
        </p:txBody>
      </p:sp>
    </p:spTree>
    <p:extLst>
      <p:ext uri="{BB962C8B-B14F-4D97-AF65-F5344CB8AC3E}">
        <p14:creationId xmlns:p14="http://schemas.microsoft.com/office/powerpoint/2010/main" val="13620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рожные решения Гале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Дорожные решения Гале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0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Шаблон v1.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Дорожные решения Гален</Template>
  <TotalTime>3605</TotalTime>
  <Words>1374</Words>
  <Application>Microsoft Office PowerPoint</Application>
  <PresentationFormat>Лист A4 (210x297 мм)</PresentationFormat>
  <Paragraphs>296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17</vt:i4>
      </vt:variant>
    </vt:vector>
  </HeadingPairs>
  <TitlesOfParts>
    <vt:vector size="44" baseType="lpstr">
      <vt:lpstr>Arial</vt:lpstr>
      <vt:lpstr>Calibri</vt:lpstr>
      <vt:lpstr>Calibri Light</vt:lpstr>
      <vt:lpstr>DINCyr-Light</vt:lpstr>
      <vt:lpstr>DINCyr-Regular</vt:lpstr>
      <vt:lpstr>Times New Roman</vt:lpstr>
      <vt:lpstr>Verdana</vt:lpstr>
      <vt:lpstr>Wingdings</vt:lpstr>
      <vt:lpstr>Дорожные решения Гален</vt:lpstr>
      <vt:lpstr>1_Шаблон</vt:lpstr>
      <vt:lpstr>Специальное оформление</vt:lpstr>
      <vt:lpstr>Шаблон v1.1</vt:lpstr>
      <vt:lpstr>2_Шаблон</vt:lpstr>
      <vt:lpstr>1_Шаблон v1.1</vt:lpstr>
      <vt:lpstr>3_Шаблон</vt:lpstr>
      <vt:lpstr>2_Шаблон v1.1</vt:lpstr>
      <vt:lpstr>3_Шаблон v1.1</vt:lpstr>
      <vt:lpstr>4_Шаблон</vt:lpstr>
      <vt:lpstr>5_Шаблон</vt:lpstr>
      <vt:lpstr>6_Шаблон</vt:lpstr>
      <vt:lpstr>7_Шаблон</vt:lpstr>
      <vt:lpstr>8_Шаблон</vt:lpstr>
      <vt:lpstr>9_Шаблон</vt:lpstr>
      <vt:lpstr>1_Дорожные решения Гален</vt:lpstr>
      <vt:lpstr>10_Шаблон</vt:lpstr>
      <vt:lpstr>11_Шаблон</vt:lpstr>
      <vt:lpstr>4_Шаблон v1.1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Ножихина</dc:creator>
  <cp:lastModifiedBy>Лушникова Надежда Александровна</cp:lastModifiedBy>
  <cp:revision>282</cp:revision>
  <cp:lastPrinted>2015-07-15T06:57:32Z</cp:lastPrinted>
  <dcterms:created xsi:type="dcterms:W3CDTF">2015-06-16T06:27:12Z</dcterms:created>
  <dcterms:modified xsi:type="dcterms:W3CDTF">2018-05-31T07:50:54Z</dcterms:modified>
</cp:coreProperties>
</file>