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1"/>
    <p:sldMasterId id="2147483708" r:id="rId2"/>
  </p:sldMasterIdLst>
  <p:notesMasterIdLst>
    <p:notesMasterId r:id="rId17"/>
  </p:notesMasterIdLst>
  <p:handoutMasterIdLst>
    <p:handoutMasterId r:id="rId18"/>
  </p:handoutMasterIdLst>
  <p:sldIdLst>
    <p:sldId id="296" r:id="rId3"/>
    <p:sldId id="297" r:id="rId4"/>
    <p:sldId id="298" r:id="rId5"/>
    <p:sldId id="299" r:id="rId6"/>
    <p:sldId id="341" r:id="rId7"/>
    <p:sldId id="343" r:id="rId8"/>
    <p:sldId id="344" r:id="rId9"/>
    <p:sldId id="345" r:id="rId10"/>
    <p:sldId id="346" r:id="rId11"/>
    <p:sldId id="347" r:id="rId12"/>
    <p:sldId id="342" r:id="rId13"/>
    <p:sldId id="339" r:id="rId14"/>
    <p:sldId id="348" r:id="rId15"/>
    <p:sldId id="320" r:id="rId16"/>
  </p:sldIdLst>
  <p:sldSz cx="9144000" cy="6858000" type="screen4x3"/>
  <p:notesSz cx="6797675" cy="9928225"/>
  <p:embeddedFontLst>
    <p:embeddedFont>
      <p:font typeface="Verdana" pitchFamily="34" charset="0"/>
      <p:regular r:id="rId19"/>
      <p:bold r:id="rId20"/>
      <p:italic r:id="rId21"/>
      <p:boldItalic r:id="rId22"/>
    </p:embeddedFon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MS PGothic" pitchFamily="34" charset="-128"/>
      <p:regular r:id="rId27"/>
    </p:embeddedFont>
    <p:embeddedFont>
      <p:font typeface="Calibri Light" pitchFamily="34" charset="0"/>
      <p:regular r:id="rId28"/>
      <p:italic r:id="rId29"/>
    </p:embeddedFont>
  </p:embeddedFontLst>
  <p:defaultTextStyle>
    <a:defPPr>
      <a:defRPr lang="ru-RU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CF6"/>
    <a:srgbClr val="E2C4A6"/>
    <a:srgbClr val="996633"/>
    <a:srgbClr val="DA301E"/>
    <a:srgbClr val="45A5FD"/>
    <a:srgbClr val="3DA2FD"/>
    <a:srgbClr val="1B91FD"/>
    <a:srgbClr val="04A9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84" autoAdjust="0"/>
    <p:restoredTop sz="97219" autoAdjust="0"/>
  </p:normalViewPr>
  <p:slideViewPr>
    <p:cSldViewPr snapToGrid="0" snapToObjects="1" showGuides="1">
      <p:cViewPr>
        <p:scale>
          <a:sx n="75" d="100"/>
          <a:sy n="75" d="100"/>
        </p:scale>
        <p:origin x="-1146" y="-72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17" tIns="45708" rIns="91417" bIns="4570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17" tIns="45708" rIns="91417" bIns="4570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CAE3059-54BF-442B-92D4-DA0F27A05F50}" type="datetimeFigureOut">
              <a:rPr lang="ru-RU"/>
              <a:pPr>
                <a:defRPr/>
              </a:pPr>
              <a:t>30.05.2018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17" tIns="45708" rIns="91417" bIns="4570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17" tIns="45708" rIns="91417" bIns="4570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28D706-7F6E-4E57-A503-D5F0DC98A4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1587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17" tIns="45708" rIns="91417" bIns="4570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17" tIns="45708" rIns="91417" bIns="4570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3586AD3-BB6A-424F-B765-BFA24437CA6A}" type="datetimeFigureOut">
              <a:rPr lang="ru-RU"/>
              <a:pPr>
                <a:defRPr/>
              </a:pPr>
              <a:t>30.05.2018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7" tIns="45708" rIns="91417" bIns="45708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17" tIns="45708" rIns="91417" bIns="45708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17" tIns="45708" rIns="91417" bIns="4570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17" tIns="45708" rIns="91417" bIns="4570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73E9C86-FB5A-4C5F-B58E-51C72106B4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3493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ая стран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oivkin\Desktop\Презентация СИСТЕМА НОРМАТИВНЫХ ДОКУМЕНТОВ ДН Власов\обложки\covers-1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itle Placeholder 12"/>
          <p:cNvSpPr>
            <a:spLocks noGrp="1"/>
          </p:cNvSpPr>
          <p:nvPr>
            <p:ph type="title"/>
          </p:nvPr>
        </p:nvSpPr>
        <p:spPr>
          <a:xfrm>
            <a:off x="0" y="140298"/>
            <a:ext cx="8785577" cy="1038225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 sz="2400" b="0">
                <a:latin typeface="Circe" pitchFamily="34" charset="-5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6150634" y="6012611"/>
            <a:ext cx="1552755" cy="6987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671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F3C45AA-5186-465A-8900-23F04015763E}" type="datetimeFigureOut">
              <a:rPr lang="ru-RU"/>
              <a:pPr>
                <a:defRPr/>
              </a:pPr>
              <a:t>30.05.2018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3E45A2E-2519-4AB6-9B90-359CAE3077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583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D082068-1AA2-4C78-8F34-0EFA14E1AA26}" type="datetimeFigureOut">
              <a:rPr lang="ru-RU"/>
              <a:pPr>
                <a:defRPr/>
              </a:pPr>
              <a:t>30.05.2018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6B2A03D-02E2-41CE-8F46-E68D9611BA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569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6CD885D-102B-4A7E-BE6A-124A4B2106D7}" type="datetimeFigureOut">
              <a:rPr lang="ru-RU"/>
              <a:pPr>
                <a:defRPr/>
              </a:pPr>
              <a:t>30.05.2018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3B0D05A-98BE-4EE2-9E47-C878D6A25F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507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951D2BA-FE62-475C-8112-29D5C36081CA}" type="datetimeFigureOut">
              <a:rPr lang="ru-RU"/>
              <a:pPr>
                <a:defRPr/>
              </a:pPr>
              <a:t>30.05.2018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BAE3263-D810-416C-845A-52D578A3E0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912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5CBB97A-61A9-4E95-B0A0-21A25648652E}" type="datetimeFigureOut">
              <a:rPr lang="ru-RU"/>
              <a:pPr>
                <a:defRPr/>
              </a:pPr>
              <a:t>30.05.2018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EAA2950-174E-49DC-A088-38B79159BB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517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A744AF9-1CDC-44E2-9C07-BD1C774D16E4}" type="datetimeFigureOut">
              <a:rPr lang="ru-RU"/>
              <a:pPr>
                <a:defRPr/>
              </a:pPr>
              <a:t>30.05.2018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C97DF7B-332C-48B8-BF5D-AD64E1525E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54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2"/>
          <p:cNvSpPr>
            <a:spLocks noGrp="1"/>
          </p:cNvSpPr>
          <p:nvPr>
            <p:ph type="title"/>
          </p:nvPr>
        </p:nvSpPr>
        <p:spPr>
          <a:xfrm>
            <a:off x="317500" y="236538"/>
            <a:ext cx="6578600" cy="566432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000" b="0">
                <a:latin typeface="Circe" pitchFamily="34" charset="-5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CB4E7-0FFF-4408-87C3-C95C0EBCAA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995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82A3D-2EA8-46D6-99E1-EBB569CFEC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22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A6A19-80D0-4FA0-9EA4-98C0B8942A1E}" type="datetimeFigureOut">
              <a:rPr lang="ru-RU"/>
              <a:pPr>
                <a:defRPr/>
              </a:pPr>
              <a:t>30.05.2018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8348E1A-1258-423A-B9D5-6E25E39634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551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FAC3BD6-2F06-4CCF-B6F6-163ABD2D59E9}" type="datetimeFigureOut">
              <a:rPr lang="ru-RU"/>
              <a:pPr>
                <a:defRPr/>
              </a:pPr>
              <a:t>30.05.2018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B7B7F86-4949-45F8-AE2A-5057E32F0F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538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8408003-8642-4F9B-B77C-14482B072645}" type="datetimeFigureOut">
              <a:rPr lang="ru-RU"/>
              <a:pPr>
                <a:defRPr/>
              </a:pPr>
              <a:t>30.05.2018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5A597F8-21A7-41C7-9290-856ED09358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821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0AC525A-991E-4FCB-8960-AE7C44581286}" type="datetimeFigureOut">
              <a:rPr lang="ru-RU"/>
              <a:pPr>
                <a:defRPr/>
              </a:pPr>
              <a:t>30.05.2018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A9B4D5A-A01E-496E-A35F-D9FBB12D40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347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86A5C5A-F3AF-4FD4-B2BE-4327204F7F29}" type="datetimeFigureOut">
              <a:rPr lang="ru-RU"/>
              <a:pPr>
                <a:defRPr/>
              </a:pPr>
              <a:t>30.05.2018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D31C146-9D43-46D7-84F3-1FD87FA9DD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372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693B6CF-8BBB-4917-A696-A09431445A92}" type="datetimeFigureOut">
              <a:rPr lang="ru-RU"/>
              <a:pPr>
                <a:defRPr/>
              </a:pPr>
              <a:t>30.05.2018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2481DB8-8E5F-458A-988B-AED99A2362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126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2"/>
          <p:cNvSpPr>
            <a:spLocks noGrp="1"/>
          </p:cNvSpPr>
          <p:nvPr>
            <p:ph type="title"/>
          </p:nvPr>
        </p:nvSpPr>
        <p:spPr bwMode="auto">
          <a:xfrm>
            <a:off x="317500" y="236538"/>
            <a:ext cx="6740525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Заголовок</a:t>
            </a:r>
            <a:endParaRPr lang="en-US" altLang="ru-RU" smtClean="0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7621588" y="6356350"/>
            <a:ext cx="1314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accent5"/>
                </a:solidFill>
                <a:latin typeface="Verdana"/>
                <a:cs typeface="Verdana"/>
              </a:defRPr>
            </a:lvl1pPr>
          </a:lstStyle>
          <a:p>
            <a:pPr>
              <a:defRPr/>
            </a:pPr>
            <a:fld id="{D2DAC8D1-09B4-4F4F-9B33-C645A2E4A2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550" y="230188"/>
            <a:ext cx="73660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3" r:id="rId2"/>
    <p:sldLayoutId id="2147483734" r:id="rId3"/>
    <p:sldLayoutId id="2147483736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chemeClr val="tx1"/>
          </a:solidFill>
          <a:latin typeface="Circe" pitchFamily="34" charset="-52"/>
          <a:ea typeface="Verdana" pitchFamily="34" charset="0"/>
          <a:cs typeface="Verdan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irce" pitchFamily="34" charset="-52"/>
          <a:ea typeface="Verdana" pitchFamily="34" charset="0"/>
          <a:cs typeface="Verdan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irce" pitchFamily="34" charset="-52"/>
          <a:ea typeface="Verdana" pitchFamily="34" charset="0"/>
          <a:cs typeface="Verdan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irce" pitchFamily="34" charset="-52"/>
          <a:ea typeface="Verdana" pitchFamily="34" charset="0"/>
          <a:cs typeface="Verdan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irce" pitchFamily="34" charset="-52"/>
          <a:ea typeface="Verdana" pitchFamily="34" charset="0"/>
          <a:cs typeface="Verdan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irce" pitchFamily="34" charset="-52"/>
          <a:ea typeface="Verdana" pitchFamily="34" charset="0"/>
          <a:cs typeface="Verdana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irce" pitchFamily="34" charset="-52"/>
          <a:ea typeface="Verdana" pitchFamily="34" charset="0"/>
          <a:cs typeface="Verdana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irce" pitchFamily="34" charset="-52"/>
          <a:ea typeface="Verdana" pitchFamily="34" charset="0"/>
          <a:cs typeface="Verdana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irce" pitchFamily="34" charset="-52"/>
          <a:ea typeface="Verdana" pitchFamily="34" charset="0"/>
          <a:cs typeface="Verdana" pitchFamily="34" charset="0"/>
        </a:defRPr>
      </a:lvl9pPr>
    </p:titleStyle>
    <p:bodyStyle>
      <a:lvl1pPr algn="l" defTabSz="457200" rtl="0" eaLnBrk="0" fontAlgn="base" hangingPunct="0">
        <a:lnSpc>
          <a:spcPts val="2125"/>
        </a:lnSpc>
        <a:spcBef>
          <a:spcPct val="20000"/>
        </a:spcBef>
        <a:spcAft>
          <a:spcPct val="0"/>
        </a:spcAft>
        <a:buFont typeface="Arial" charset="0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4656A889-7C06-4B19-9174-EF33B5577489}" type="datetimeFigureOut">
              <a:rPr lang="ru-RU"/>
              <a:pPr>
                <a:defRPr/>
              </a:pPr>
              <a:t>30.05.2018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6E3C5EB7-E997-4527-BCE1-C5D8DE05CF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5"/>
          <p:cNvSpPr txBox="1">
            <a:spLocks/>
          </p:cNvSpPr>
          <p:nvPr/>
        </p:nvSpPr>
        <p:spPr bwMode="auto">
          <a:xfrm>
            <a:off x="390525" y="395288"/>
            <a:ext cx="7295611" cy="108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0" kern="1200">
                <a:solidFill>
                  <a:schemeClr val="tx1"/>
                </a:solidFill>
                <a:latin typeface="Circe" pitchFamily="34" charset="-52"/>
                <a:ea typeface="Verdana" pitchFamily="34" charset="0"/>
                <a:cs typeface="Verdana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irce" pitchFamily="34" charset="-52"/>
                <a:ea typeface="Verdana" pitchFamily="34" charset="0"/>
                <a:cs typeface="Verdana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irce" pitchFamily="34" charset="-52"/>
                <a:ea typeface="Verdana" pitchFamily="34" charset="0"/>
                <a:cs typeface="Verdana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irce" pitchFamily="34" charset="-52"/>
                <a:ea typeface="Verdana" pitchFamily="34" charset="0"/>
                <a:cs typeface="Verdana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irce" pitchFamily="34" charset="-52"/>
                <a:ea typeface="Verdana" pitchFamily="34" charset="0"/>
                <a:cs typeface="Verdana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irce" pitchFamily="34" charset="-52"/>
                <a:ea typeface="Verdana" pitchFamily="34" charset="0"/>
                <a:cs typeface="Verdana" pitchFamily="34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irce" pitchFamily="34" charset="-52"/>
                <a:ea typeface="Verdana" pitchFamily="34" charset="0"/>
                <a:cs typeface="Verdana" pitchFamily="34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irce" pitchFamily="34" charset="-52"/>
                <a:ea typeface="Verdana" pitchFamily="34" charset="0"/>
                <a:cs typeface="Verdana" pitchFamily="34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irce" pitchFamily="34" charset="-52"/>
                <a:ea typeface="Verdana" pitchFamily="34" charset="0"/>
                <a:cs typeface="Verdana" pitchFamily="34" charset="0"/>
              </a:defRPr>
            </a:lvl9pPr>
          </a:lstStyle>
          <a:p>
            <a:pPr algn="l" eaLnBrk="1" hangingPunct="1"/>
            <a:r>
              <a:rPr lang="ru-RU" altLang="ru-RU" sz="2800" dirty="0">
                <a:latin typeface="Circe Extra Bold" pitchFamily="34" charset="-52"/>
                <a:cs typeface="Verdana" pitchFamily="34" charset="0"/>
              </a:rPr>
              <a:t>Особенности разработки проекта планировки линейного объекта улично-дорожной сети в современных условиях</a:t>
            </a:r>
            <a:endParaRPr lang="ru-RU" altLang="ru-RU" sz="2800" dirty="0" smtClean="0">
              <a:latin typeface="Circe Extra Bold" pitchFamily="34" charset="-52"/>
              <a:cs typeface="Verdana" pitchFamily="34" charset="0"/>
            </a:endParaRPr>
          </a:p>
        </p:txBody>
      </p:sp>
      <p:sp>
        <p:nvSpPr>
          <p:cNvPr id="5" name="Заголовок 5"/>
          <p:cNvSpPr txBox="1">
            <a:spLocks/>
          </p:cNvSpPr>
          <p:nvPr/>
        </p:nvSpPr>
        <p:spPr bwMode="auto">
          <a:xfrm>
            <a:off x="390525" y="1844676"/>
            <a:ext cx="4173538" cy="78422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100" dirty="0">
                <a:latin typeface="Circe Bold" pitchFamily="34" charset="-52"/>
              </a:rPr>
              <a:t>Заместитель  руководителя научно-проектного объединения транспортно-пересадочных узлов и научно-организационного сопровождения развития транспортной </a:t>
            </a:r>
            <a:r>
              <a:rPr lang="ru-RU" altLang="ru-RU" sz="1100" dirty="0" smtClean="0">
                <a:latin typeface="Circe Bold" pitchFamily="34" charset="-52"/>
              </a:rPr>
              <a:t>инфраструктуры</a:t>
            </a:r>
            <a:endParaRPr lang="ru-RU" altLang="ru-RU" sz="1100" dirty="0">
              <a:latin typeface="Circe Bold" pitchFamily="34" charset="-52"/>
            </a:endParaRPr>
          </a:p>
          <a:p>
            <a:pPr eaLnBrk="1" hangingPunct="1"/>
            <a:r>
              <a:rPr lang="ru-RU" altLang="ru-RU" sz="1400" dirty="0">
                <a:latin typeface="Circe Bold" pitchFamily="34" charset="-52"/>
              </a:rPr>
              <a:t>д.т.н. Денис Власов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1">
            <a:extLst>
              <a:ext uri="{FF2B5EF4-FFF2-40B4-BE49-F238E27FC236}"/>
            </a:extLst>
          </p:cNvPr>
          <p:cNvSpPr txBox="1">
            <a:spLocks/>
          </p:cNvSpPr>
          <p:nvPr/>
        </p:nvSpPr>
        <p:spPr bwMode="auto">
          <a:xfrm>
            <a:off x="6700838" y="1567406"/>
            <a:ext cx="2373312" cy="4968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83" tIns="60896" rIns="121783" bIns="60896" anchor="t"/>
          <a:lstStyle>
            <a:lvl1pPr algn="l" defTabSz="610956" rtl="0" fontAlgn="base">
              <a:spcBef>
                <a:spcPct val="0"/>
              </a:spcBef>
              <a:spcAft>
                <a:spcPct val="0"/>
              </a:spcAft>
              <a:defRPr sz="2700" b="0" kern="1200">
                <a:solidFill>
                  <a:schemeClr val="tx1"/>
                </a:solidFill>
                <a:latin typeface="Circe" pitchFamily="34" charset="-52"/>
                <a:ea typeface="MS PGothic" pitchFamily="34" charset="-128"/>
                <a:cs typeface="Verdana"/>
              </a:defRPr>
            </a:lvl1pPr>
            <a:lvl2pPr algn="l" defTabSz="610956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Circe" pitchFamily="34" charset="-52"/>
                <a:ea typeface="MS PGothic" pitchFamily="34" charset="-128"/>
              </a:defRPr>
            </a:lvl2pPr>
            <a:lvl3pPr algn="l" defTabSz="610956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Circe" pitchFamily="34" charset="-52"/>
                <a:ea typeface="MS PGothic" pitchFamily="34" charset="-128"/>
              </a:defRPr>
            </a:lvl3pPr>
            <a:lvl4pPr algn="l" defTabSz="610956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Circe" pitchFamily="34" charset="-52"/>
                <a:ea typeface="MS PGothic" pitchFamily="34" charset="-128"/>
              </a:defRPr>
            </a:lvl4pPr>
            <a:lvl5pPr algn="l" defTabSz="610956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Circe" pitchFamily="34" charset="-52"/>
                <a:ea typeface="MS PGothic" pitchFamily="34" charset="-128"/>
              </a:defRPr>
            </a:lvl5pPr>
            <a:lvl6pPr marL="610956" algn="l" defTabSz="610956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Circe" pitchFamily="34" charset="-52"/>
                <a:ea typeface="MS PGothic" pitchFamily="34" charset="-128"/>
              </a:defRPr>
            </a:lvl6pPr>
            <a:lvl7pPr marL="1221913" algn="l" defTabSz="610956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Circe" pitchFamily="34" charset="-52"/>
                <a:ea typeface="MS PGothic" pitchFamily="34" charset="-128"/>
              </a:defRPr>
            </a:lvl7pPr>
            <a:lvl8pPr marL="1832869" algn="l" defTabSz="610956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Circe" pitchFamily="34" charset="-52"/>
                <a:ea typeface="MS PGothic" pitchFamily="34" charset="-128"/>
              </a:defRPr>
            </a:lvl8pPr>
            <a:lvl9pPr marL="2443825" algn="l" defTabSz="610956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Circe" pitchFamily="34" charset="-52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ru-RU" sz="1200" dirty="0">
                <a:solidFill>
                  <a:prstClr val="black"/>
                </a:solidFill>
              </a:rPr>
              <a:t>Комплексные транспортные схемы развития всех видов транспорта с обоснованием выбора рекомендуемого варианта, Комплексные схема организации дорожного </a:t>
            </a:r>
            <a:r>
              <a:rPr lang="ru-RU" sz="1200" dirty="0" smtClean="0">
                <a:solidFill>
                  <a:prstClr val="black"/>
                </a:solidFill>
              </a:rPr>
              <a:t>движения</a:t>
            </a:r>
            <a:endParaRPr lang="ru-RU" sz="12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ru-RU" sz="1200" dirty="0">
                <a:solidFill>
                  <a:prstClr val="black"/>
                </a:solidFill>
              </a:rPr>
              <a:t>Определение очередности дорожно-мостового </a:t>
            </a:r>
            <a:r>
              <a:rPr lang="ru-RU" sz="1200" dirty="0" smtClean="0">
                <a:solidFill>
                  <a:prstClr val="black"/>
                </a:solidFill>
              </a:rPr>
              <a:t>строительства</a:t>
            </a:r>
            <a:endParaRPr lang="ru-RU" sz="12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ru-RU" sz="1200" dirty="0">
                <a:solidFill>
                  <a:prstClr val="black"/>
                </a:solidFill>
              </a:rPr>
              <a:t>Определение влияния строительства </a:t>
            </a:r>
            <a:r>
              <a:rPr lang="ru-RU" sz="1200" dirty="0" smtClean="0">
                <a:solidFill>
                  <a:prstClr val="black"/>
                </a:solidFill>
              </a:rPr>
              <a:t>метрополитена</a:t>
            </a:r>
            <a:endParaRPr lang="ru-RU" sz="12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ru-RU" sz="1200" dirty="0">
                <a:solidFill>
                  <a:prstClr val="black"/>
                </a:solidFill>
              </a:rPr>
              <a:t>Оценка влияния локальных </a:t>
            </a:r>
            <a:r>
              <a:rPr lang="ru-RU" sz="1200" dirty="0" smtClean="0">
                <a:solidFill>
                  <a:prstClr val="black"/>
                </a:solidFill>
              </a:rPr>
              <a:t>мероприятий</a:t>
            </a:r>
            <a:endParaRPr lang="ru-RU" sz="12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ru-RU" sz="1200" dirty="0">
                <a:solidFill>
                  <a:prstClr val="black"/>
                </a:solidFill>
              </a:rPr>
              <a:t>Оценка влияния размещения жилой и деловой застройки</a:t>
            </a:r>
          </a:p>
        </p:txBody>
      </p:sp>
      <p:sp>
        <p:nvSpPr>
          <p:cNvPr id="21" name="Прямоугольник 20">
            <a:extLst>
              <a:ext uri="{FF2B5EF4-FFF2-40B4-BE49-F238E27FC236}"/>
            </a:extLst>
          </p:cNvPr>
          <p:cNvSpPr/>
          <p:nvPr/>
        </p:nvSpPr>
        <p:spPr>
          <a:xfrm>
            <a:off x="6791682" y="1105742"/>
            <a:ext cx="15456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Circe Extra Bold" pitchFamily="34" charset="-52"/>
                <a:cs typeface="+mn-cs"/>
              </a:rPr>
              <a:t>Наши дни</a:t>
            </a:r>
          </a:p>
        </p:txBody>
      </p:sp>
      <p:pic>
        <p:nvPicPr>
          <p:cNvPr id="13" name="Picture 6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7" t="7474" r="22042" b="7230"/>
          <a:stretch/>
        </p:blipFill>
        <p:spPr bwMode="auto">
          <a:xfrm>
            <a:off x="260349" y="977432"/>
            <a:ext cx="2216151" cy="2633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extLst/>
        </p:spPr>
      </p:pic>
      <p:pic>
        <p:nvPicPr>
          <p:cNvPr id="16" name="Picture 4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907" y="3724008"/>
            <a:ext cx="3011159" cy="30217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extLst/>
        </p:spPr>
      </p:pic>
      <p:pic>
        <p:nvPicPr>
          <p:cNvPr id="17" name="Picture 6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24007"/>
            <a:ext cx="2999931" cy="3009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extLst/>
        </p:spPr>
      </p:pic>
      <p:pic>
        <p:nvPicPr>
          <p:cNvPr id="18" name="Picture 4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" t="8485" r="13575" b="12506"/>
          <a:stretch/>
        </p:blipFill>
        <p:spPr bwMode="auto">
          <a:xfrm>
            <a:off x="4527550" y="1226344"/>
            <a:ext cx="2045516" cy="2135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extLst/>
        </p:spPr>
      </p:pic>
      <p:pic>
        <p:nvPicPr>
          <p:cNvPr id="12" name="Picture 4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7" r="11578"/>
          <a:stretch>
            <a:fillRect/>
          </a:stretch>
        </p:blipFill>
        <p:spPr bwMode="auto">
          <a:xfrm>
            <a:off x="2335913" y="1072224"/>
            <a:ext cx="2286888" cy="2444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extLst/>
        </p:spPr>
      </p:pic>
      <p:sp>
        <p:nvSpPr>
          <p:cNvPr id="25609" name="Заголовок 1"/>
          <p:cNvSpPr txBox="1">
            <a:spLocks/>
          </p:cNvSpPr>
          <p:nvPr/>
        </p:nvSpPr>
        <p:spPr bwMode="auto">
          <a:xfrm>
            <a:off x="260350" y="190500"/>
            <a:ext cx="695483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Circe Bold" pitchFamily="34" charset="-52"/>
                <a:ea typeface="Verdana" pitchFamily="34" charset="0"/>
                <a:cs typeface="Verdana" pitchFamily="34" charset="0"/>
              </a:rPr>
              <a:t>Эволюция транспортной модели московского региона</a:t>
            </a:r>
          </a:p>
        </p:txBody>
      </p:sp>
      <p:sp>
        <p:nvSpPr>
          <p:cNvPr id="20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621588" y="6356350"/>
            <a:ext cx="1314450" cy="365125"/>
          </a:xfrm>
        </p:spPr>
        <p:txBody>
          <a:bodyPr/>
          <a:lstStyle/>
          <a:p>
            <a:pPr>
              <a:defRPr/>
            </a:pPr>
            <a:fld id="{EAB858B8-5964-47A8-AD98-538F277D7B7A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10</a:t>
            </a:fld>
            <a:endParaRPr lang="en-US" dirty="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9243BB-C258-4817-A97A-AF4C4F9041D2}" type="slidenum">
              <a:rPr lang="en-US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239713"/>
            <a:ext cx="6578600" cy="56673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1800" b="1" dirty="0" smtClean="0">
                <a:solidFill>
                  <a:prstClr val="black"/>
                </a:solidFill>
                <a:latin typeface="Calibri" pitchFamily="34" charset="0"/>
                <a:ea typeface="+mn-ea"/>
                <a:cs typeface="Arial" charset="0"/>
              </a:rPr>
              <a:t>BIM</a:t>
            </a:r>
            <a:endParaRPr lang="ru-RU" dirty="0"/>
          </a:p>
        </p:txBody>
      </p:sp>
      <p:sp>
        <p:nvSpPr>
          <p:cNvPr id="26628" name="Прямоугольник 6"/>
          <p:cNvSpPr>
            <a:spLocks noChangeArrowheads="1"/>
          </p:cNvSpPr>
          <p:nvPr/>
        </p:nvSpPr>
        <p:spPr bwMode="auto">
          <a:xfrm>
            <a:off x="508000" y="1174750"/>
            <a:ext cx="8005763" cy="547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400" dirty="0">
                <a:latin typeface="Circe" pitchFamily="34" charset="-52"/>
              </a:rPr>
              <a:t>Информационное моделирование (BIM) – инновационная технология в строительной отрасли – инструмент решения полного круга задач на всех этапах жизненного цикла объекта строительства.</a:t>
            </a:r>
          </a:p>
          <a:p>
            <a:pPr eaLnBrk="1" hangingPunct="1"/>
            <a:endParaRPr lang="ru-RU" altLang="ru-RU" sz="1400" dirty="0">
              <a:latin typeface="Circe" pitchFamily="34" charset="-52"/>
            </a:endParaRPr>
          </a:p>
          <a:p>
            <a:pPr eaLnBrk="1" hangingPunct="1"/>
            <a:r>
              <a:rPr lang="ru-RU" altLang="ru-RU" sz="1400" dirty="0">
                <a:latin typeface="Circe" pitchFamily="34" charset="-52"/>
              </a:rPr>
              <a:t>«Информационное моделирование зданий» (BIM) обычно описывается как технология, обеспечивающая единую цифровую 3D-среду для выполнения совместного проектирования и планирования в строительной отрасли. Модели зданий, сооружений и линейных объектов содержат параметрические компоненты с обширной геометрической информацией и свойствами.</a:t>
            </a:r>
          </a:p>
          <a:p>
            <a:pPr eaLnBrk="1" hangingPunct="1"/>
            <a:r>
              <a:rPr lang="ru-RU" altLang="ru-RU" sz="1400" dirty="0">
                <a:latin typeface="Circe" pitchFamily="34" charset="-52"/>
              </a:rPr>
              <a:t>На практике BIM представляет собой набор технологий и процессов, которые должны приводить к улучшению результатов на различных этапах жизненного цикла объекта строительства, включая ранние этапы концептуального планирования и обоснования инвестиций, изыскания и проектирование, закупки и строительство, ввод в эксплуатацию, техническое обслуживание и извлечение прибыли, а также снос или реконструкцию.</a:t>
            </a:r>
          </a:p>
          <a:p>
            <a:pPr eaLnBrk="1" hangingPunct="1"/>
            <a:endParaRPr lang="ru-RU" altLang="ru-RU" sz="1400" dirty="0">
              <a:latin typeface="Circe" pitchFamily="34" charset="-52"/>
            </a:endParaRPr>
          </a:p>
          <a:p>
            <a:pPr eaLnBrk="1" hangingPunct="1"/>
            <a:r>
              <a:rPr lang="ru-RU" altLang="ru-RU" sz="1400" dirty="0">
                <a:latin typeface="Circe" pitchFamily="34" charset="-52"/>
              </a:rPr>
              <a:t>Преимущества применения технологий информационного моделирования (BIM-технологий):</a:t>
            </a:r>
          </a:p>
          <a:p>
            <a:pPr eaLnBrk="1" hangingPunct="1"/>
            <a:r>
              <a:rPr lang="ru-RU" altLang="ru-RU" sz="1400" dirty="0">
                <a:latin typeface="Circe" pitchFamily="34" charset="-52"/>
              </a:rPr>
              <a:t>        - Платформа для взаимодействия и координации для проектировщиков, строителей, операторов          зданий и сооружений, смежных предприятий и других участников строительства;</a:t>
            </a:r>
          </a:p>
          <a:p>
            <a:pPr eaLnBrk="1" hangingPunct="1"/>
            <a:r>
              <a:rPr lang="ru-RU" altLang="ru-RU" sz="1400" dirty="0">
                <a:latin typeface="Circe" pitchFamily="34" charset="-52"/>
              </a:rPr>
              <a:t>        - Единый источник информации — унифицированный и надёжный;</a:t>
            </a:r>
          </a:p>
          <a:p>
            <a:pPr eaLnBrk="1" hangingPunct="1"/>
            <a:r>
              <a:rPr lang="ru-RU" altLang="ru-RU" sz="1400" dirty="0">
                <a:latin typeface="Circe" pitchFamily="34" charset="-52"/>
              </a:rPr>
              <a:t>        - Появляется возможность обоснования инвестиций с высокой точностью на этапе разработки концепции для последующих этапов «жизненного цикла» объекта;</a:t>
            </a:r>
          </a:p>
          <a:p>
            <a:pPr eaLnBrk="1" hangingPunct="1"/>
            <a:r>
              <a:rPr lang="ru-RU" altLang="ru-RU" sz="1400" dirty="0">
                <a:latin typeface="Circe" pitchFamily="34" charset="-52"/>
              </a:rPr>
              <a:t>        - Уменьшается вероятности ошибок на всех этапах «жизненного цикла» строительного объекта.</a:t>
            </a:r>
          </a:p>
          <a:p>
            <a:pPr eaLnBrk="1" hangingPunct="1"/>
            <a:r>
              <a:rPr lang="ru-RU" altLang="ru-RU" sz="1400" dirty="0">
                <a:latin typeface="Circe" pitchFamily="34" charset="-52"/>
              </a:rPr>
              <a:t>        - Сокращаются издержки и сроки проектирования и строительства;</a:t>
            </a:r>
          </a:p>
          <a:p>
            <a:pPr eaLnBrk="1" hangingPunct="1"/>
            <a:r>
              <a:rPr lang="ru-RU" altLang="ru-RU" sz="1400" dirty="0">
                <a:latin typeface="Circe" pitchFamily="34" charset="-52"/>
              </a:rPr>
              <a:t>        - Оптимально используются ресурсы на этапах строительства и эксплуатации;</a:t>
            </a:r>
          </a:p>
          <a:p>
            <a:pPr eaLnBrk="1" hangingPunct="1"/>
            <a:r>
              <a:rPr lang="ru-RU" altLang="ru-RU" sz="1400" dirty="0">
                <a:latin typeface="Circe" pitchFamily="34" charset="-52"/>
              </a:rPr>
              <a:t>        - Повышается конкурентоспособность.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5648A1-DC26-4F2C-9EAE-5861067CD831}" type="slidenum">
              <a:rPr lang="en-US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27651" name="Заголовок 1"/>
          <p:cNvSpPr>
            <a:spLocks noGrp="1"/>
          </p:cNvSpPr>
          <p:nvPr>
            <p:ph type="title"/>
          </p:nvPr>
        </p:nvSpPr>
        <p:spPr>
          <a:xfrm>
            <a:off x="976313" y="2525713"/>
            <a:ext cx="7446962" cy="625475"/>
          </a:xfrm>
        </p:spPr>
        <p:txBody>
          <a:bodyPr/>
          <a:lstStyle/>
          <a:p>
            <a:pPr algn="ctr" defTabSz="914400" eaLnBrk="1" hangingPunct="1">
              <a:lnSpc>
                <a:spcPct val="80000"/>
              </a:lnSpc>
            </a:pPr>
            <a:r>
              <a:rPr lang="ru-RU" altLang="ru-RU" b="1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ru-RU" altLang="ru-RU" b="1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endParaRPr lang="ru-RU" altLang="ru-RU" smtClean="0">
              <a:latin typeface="Circe Bold" pitchFamily="34" charset="-52"/>
              <a:cs typeface="Verdana" pitchFamily="34" charset="0"/>
            </a:endParaRPr>
          </a:p>
        </p:txBody>
      </p:sp>
      <p:pic>
        <p:nvPicPr>
          <p:cNvPr id="2765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8" b="6774"/>
          <a:stretch/>
        </p:blipFill>
        <p:spPr bwMode="auto">
          <a:xfrm>
            <a:off x="4238625" y="977900"/>
            <a:ext cx="3906838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097"/>
          <a:stretch/>
        </p:blipFill>
        <p:spPr bwMode="auto">
          <a:xfrm>
            <a:off x="173038" y="977900"/>
            <a:ext cx="3906837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3687763"/>
            <a:ext cx="3906837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5" y="3687763"/>
            <a:ext cx="3906838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5EA0D5-4C8B-4598-9BE2-E09E33D08F40}" type="slidenum">
              <a:rPr lang="en-US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43" y="802970"/>
            <a:ext cx="7427866" cy="5553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1543" y="802970"/>
            <a:ext cx="7427866" cy="555338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\\fsrv3\OM-35\01_Presenrarion\2018_05_28_доки_УДС\content\play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" t="5695" r="46855" b="4585"/>
          <a:stretch/>
        </p:blipFill>
        <p:spPr bwMode="auto">
          <a:xfrm>
            <a:off x="3487783" y="2509529"/>
            <a:ext cx="1555385" cy="214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19BBDA-F061-4CE8-A167-AD13EDDCBA00}" type="slidenum">
              <a:rPr lang="en-US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29699" name="Заголовок 1"/>
          <p:cNvSpPr txBox="1">
            <a:spLocks/>
          </p:cNvSpPr>
          <p:nvPr/>
        </p:nvSpPr>
        <p:spPr bwMode="auto">
          <a:xfrm>
            <a:off x="412750" y="1009650"/>
            <a:ext cx="8274050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endParaRPr lang="ru-RU" altLang="ru-RU" sz="2000">
              <a:latin typeface="Circe" pitchFamily="34" charset="-52"/>
            </a:endParaRPr>
          </a:p>
          <a:p>
            <a:pPr algn="ctr" eaLnBrk="1" hangingPunct="1">
              <a:lnSpc>
                <a:spcPct val="140000"/>
              </a:lnSpc>
            </a:pPr>
            <a:r>
              <a:rPr lang="ru-RU" altLang="ru-RU" sz="4000">
                <a:latin typeface="Circe" pitchFamily="34" charset="-52"/>
              </a:rPr>
              <a:t>СПАСИБО ЗА ВНИМАНИЕ!</a:t>
            </a:r>
          </a:p>
          <a:p>
            <a:pPr algn="just" eaLnBrk="1" hangingPunct="1"/>
            <a:endParaRPr lang="ru-RU" altLang="ru-RU" sz="2000">
              <a:latin typeface="Circe" pitchFamily="34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Прямоугольник 3"/>
          <p:cNvSpPr>
            <a:spLocks noChangeArrowheads="1"/>
          </p:cNvSpPr>
          <p:nvPr/>
        </p:nvSpPr>
        <p:spPr bwMode="auto">
          <a:xfrm>
            <a:off x="615950" y="2100763"/>
            <a:ext cx="8291513" cy="394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ru-RU" altLang="ru-RU" sz="1400" dirty="0" smtClean="0">
                <a:latin typeface="Circe" pitchFamily="34" charset="-52"/>
              </a:rPr>
              <a:t>Основные новации: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1400" dirty="0" smtClean="0">
                <a:latin typeface="Circe" pitchFamily="34" charset="-52"/>
              </a:rPr>
              <a:t>единые </a:t>
            </a:r>
            <a:r>
              <a:rPr lang="ru-RU" altLang="ru-RU" sz="1400" dirty="0">
                <a:latin typeface="Circe" pitchFamily="34" charset="-52"/>
              </a:rPr>
              <a:t>требования по составу ППЛО для всех субъектов Российской Федерации;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1400" dirty="0" smtClean="0">
                <a:latin typeface="Circe" pitchFamily="34" charset="-52"/>
              </a:rPr>
              <a:t>графические </a:t>
            </a:r>
            <a:r>
              <a:rPr lang="ru-RU" altLang="ru-RU" sz="1400" dirty="0">
                <a:latin typeface="Circe" pitchFamily="34" charset="-52"/>
              </a:rPr>
              <a:t>материалы, входящие в состав проекта планировки территории, разрабатываются в масштабе от </a:t>
            </a:r>
            <a:r>
              <a:rPr lang="ru-RU" altLang="ru-RU" sz="1400" dirty="0">
                <a:latin typeface="Circe Extra Bold" pitchFamily="34" charset="-52"/>
              </a:rPr>
              <a:t>1:500</a:t>
            </a:r>
            <a:r>
              <a:rPr lang="ru-RU" altLang="ru-RU" sz="1400" dirty="0">
                <a:latin typeface="Circe" pitchFamily="34" charset="-52"/>
              </a:rPr>
              <a:t> до 1:5000, если иной масштаб не установлен настоящим Положением в отношении отдельных графических материалов проекта планировки территории;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1400" dirty="0" smtClean="0">
                <a:latin typeface="Circe Extra Bold" pitchFamily="34" charset="-52"/>
              </a:rPr>
              <a:t>конструктивные</a:t>
            </a:r>
            <a:r>
              <a:rPr lang="ru-RU" altLang="ru-RU" sz="1400" dirty="0" smtClean="0">
                <a:latin typeface="Circe" pitchFamily="34" charset="-52"/>
              </a:rPr>
              <a:t> </a:t>
            </a:r>
            <a:r>
              <a:rPr lang="ru-RU" altLang="ru-RU" sz="1400" dirty="0">
                <a:latin typeface="Circe" pitchFamily="34" charset="-52"/>
              </a:rPr>
              <a:t>и планировочные решения, планируемые в отношении линейного объекта и (или) объектов капитального строительства, входящих в состав линейного объекта, в объеме, достаточном для определения зоны планируемого размещения линейного объекта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sz="1400" dirty="0" smtClean="0">
                <a:latin typeface="Circe" pitchFamily="34" charset="-52"/>
              </a:rPr>
              <a:t>материалы </a:t>
            </a:r>
            <a:r>
              <a:rPr lang="ru-RU" altLang="ru-RU" sz="1400" dirty="0">
                <a:latin typeface="Circe" pitchFamily="34" charset="-52"/>
              </a:rPr>
              <a:t>и результаты </a:t>
            </a:r>
            <a:r>
              <a:rPr lang="ru-RU" altLang="ru-RU" sz="1400" dirty="0">
                <a:latin typeface="Circe Extra Bold" pitchFamily="34" charset="-52"/>
              </a:rPr>
              <a:t>инженерных изысканий</a:t>
            </a:r>
            <a:r>
              <a:rPr lang="ru-RU" altLang="ru-RU" sz="1400" dirty="0">
                <a:latin typeface="Circe" pitchFamily="34" charset="-52"/>
              </a:rPr>
              <a:t>, используемые при подготовке проекта планировки территории, с приложением документов, подтверждающих соответствие лиц, выполнивших инженерные изыскания, требованиям части 2 статьи 47 Градостроительного кодекса Российской Федерации</a:t>
            </a:r>
            <a:r>
              <a:rPr lang="ru-RU" altLang="ru-RU" sz="1400" dirty="0" smtClean="0">
                <a:latin typeface="Circe" pitchFamily="34" charset="-52"/>
              </a:rPr>
              <a:t>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A31DE6-E5F1-48B8-9A69-3A79997A8567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7415" name="Прямоугольник 1"/>
          <p:cNvSpPr>
            <a:spLocks noChangeArrowheads="1"/>
          </p:cNvSpPr>
          <p:nvPr/>
        </p:nvSpPr>
        <p:spPr bwMode="auto">
          <a:xfrm>
            <a:off x="615950" y="314505"/>
            <a:ext cx="646633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600" dirty="0" smtClean="0">
                <a:latin typeface="Circe Bold" pitchFamily="34" charset="-52"/>
              </a:rPr>
              <a:t>Постановление правительства Российской Федерации </a:t>
            </a:r>
          </a:p>
          <a:p>
            <a:pPr eaLnBrk="1" hangingPunct="1"/>
            <a:r>
              <a:rPr lang="ru-RU" altLang="ru-RU" sz="1600" dirty="0" smtClean="0">
                <a:latin typeface="Circe Bold" pitchFamily="34" charset="-52"/>
              </a:rPr>
              <a:t>от </a:t>
            </a:r>
            <a:r>
              <a:rPr lang="ru-RU" altLang="ru-RU" sz="1600" dirty="0">
                <a:latin typeface="Circe Bold" pitchFamily="34" charset="-52"/>
              </a:rPr>
              <a:t>12 мая 2017 г. N 564 </a:t>
            </a:r>
          </a:p>
          <a:p>
            <a:pPr eaLnBrk="1" hangingPunct="1"/>
            <a:r>
              <a:rPr lang="ru-RU" altLang="ru-RU" sz="1600" dirty="0">
                <a:latin typeface="Circe Bold" pitchFamily="34" charset="-52"/>
              </a:rPr>
              <a:t>«Об утверждении положения о составе и содержании проектов планировки территории, предусматривающих размещение одного или нескольких линейных объектов</a:t>
            </a:r>
            <a:r>
              <a:rPr lang="ru-RU" altLang="ru-RU" sz="1600" dirty="0" smtClean="0">
                <a:latin typeface="Circe Bold" pitchFamily="34" charset="-52"/>
              </a:rPr>
              <a:t>»</a:t>
            </a:r>
            <a:endParaRPr lang="ru-RU" altLang="ru-RU" sz="1600" dirty="0">
              <a:latin typeface="Circe Bold" pitchFamily="34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A59064-F299-46B0-86E5-576D36D52867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778625" y="1895475"/>
            <a:ext cx="3460750" cy="960438"/>
          </a:xfrm>
          <a:prstGeom prst="rect">
            <a:avLst/>
          </a:prstGeom>
        </p:spPr>
        <p:txBody>
          <a:bodyPr numCol="2" spcCol="36000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0" kern="1200" baseline="0">
                <a:solidFill>
                  <a:schemeClr val="tx1"/>
                </a:solidFill>
                <a:latin typeface="Circe" pitchFamily="34" charset="-52"/>
                <a:ea typeface="+mj-ea"/>
                <a:cs typeface="Verdana"/>
              </a:defRPr>
            </a:lvl1pPr>
          </a:lstStyle>
          <a:p>
            <a:pPr algn="just"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739775" y="1771650"/>
            <a:ext cx="2384425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buFont typeface="Arial" charset="0"/>
              <a:buChar char="•"/>
            </a:pPr>
            <a:r>
              <a:rPr lang="ru-RU" altLang="ru-RU" sz="1600" dirty="0">
                <a:latin typeface="Circe Bold" pitchFamily="34" charset="-52"/>
              </a:rPr>
              <a:t>Структура УДС</a:t>
            </a:r>
          </a:p>
          <a:p>
            <a:pPr algn="just" eaLnBrk="1" hangingPunct="1">
              <a:buFont typeface="Arial" charset="0"/>
              <a:buChar char="•"/>
            </a:pPr>
            <a:r>
              <a:rPr lang="ru-RU" altLang="ru-RU" sz="1600" dirty="0">
                <a:latin typeface="Circe Bold" pitchFamily="34" charset="-52"/>
              </a:rPr>
              <a:t>Управление доступом 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711200" y="955675"/>
            <a:ext cx="32893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>
                <a:latin typeface="Circe Extra Bold" pitchFamily="34" charset="-52"/>
              </a:rPr>
              <a:t>Единая система документов</a:t>
            </a:r>
          </a:p>
        </p:txBody>
      </p:sp>
      <p:sp>
        <p:nvSpPr>
          <p:cNvPr id="13" name="Прямоугольник 1"/>
          <p:cNvSpPr>
            <a:spLocks noChangeArrowheads="1"/>
          </p:cNvSpPr>
          <p:nvPr/>
        </p:nvSpPr>
        <p:spPr bwMode="auto">
          <a:xfrm>
            <a:off x="3124200" y="1779588"/>
            <a:ext cx="44973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400">
                <a:solidFill>
                  <a:srgbClr val="000000"/>
                </a:solidFill>
                <a:latin typeface="Circe" pitchFamily="34" charset="-52"/>
              </a:rPr>
              <a:t>СП 42.13330.2016. Свод правил. Градостроительство. Планировка и застройка городских и сельских поселений. (утв. Приказом Минстроя России от 30.12.2016 N 1034/пр)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739775" y="3257550"/>
            <a:ext cx="2384425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buFont typeface="Arial" charset="0"/>
              <a:buChar char="•"/>
            </a:pPr>
            <a:r>
              <a:rPr lang="ru-RU" altLang="ru-RU" sz="1600" dirty="0">
                <a:latin typeface="Circe Bold" pitchFamily="34" charset="-52"/>
              </a:rPr>
              <a:t>Градостроительные  аспекты</a:t>
            </a:r>
          </a:p>
          <a:p>
            <a:pPr algn="just" eaLnBrk="1" hangingPunct="1">
              <a:buFont typeface="Arial" charset="0"/>
              <a:buChar char="•"/>
            </a:pPr>
            <a:r>
              <a:rPr lang="ru-RU" altLang="ru-RU" sz="1600" dirty="0">
                <a:latin typeface="Circe Bold" pitchFamily="34" charset="-52"/>
              </a:rPr>
              <a:t>Проектирование  </a:t>
            </a:r>
          </a:p>
        </p:txBody>
      </p:sp>
      <p:sp>
        <p:nvSpPr>
          <p:cNvPr id="15" name="Прямоугольник 12"/>
          <p:cNvSpPr>
            <a:spLocks noChangeArrowheads="1"/>
          </p:cNvSpPr>
          <p:nvPr/>
        </p:nvSpPr>
        <p:spPr bwMode="auto">
          <a:xfrm>
            <a:off x="3124200" y="3265488"/>
            <a:ext cx="4497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400">
                <a:solidFill>
                  <a:srgbClr val="000000"/>
                </a:solidFill>
                <a:latin typeface="Circe" pitchFamily="34" charset="-52"/>
              </a:rPr>
              <a:t>СП улицы и дороги населенных пунктов. Правила градостроительного проектирования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739775" y="4933950"/>
            <a:ext cx="238442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buFont typeface="Arial" charset="0"/>
              <a:buChar char="•"/>
            </a:pPr>
            <a:r>
              <a:rPr lang="ru-RU" altLang="ru-RU" sz="1600" dirty="0">
                <a:latin typeface="Circe Bold" pitchFamily="34" charset="-52"/>
              </a:rPr>
              <a:t>Разъяснения</a:t>
            </a:r>
          </a:p>
        </p:txBody>
      </p:sp>
      <p:sp>
        <p:nvSpPr>
          <p:cNvPr id="17" name="Прямоугольник 14"/>
          <p:cNvSpPr>
            <a:spLocks noChangeArrowheads="1"/>
          </p:cNvSpPr>
          <p:nvPr/>
        </p:nvSpPr>
        <p:spPr bwMode="auto">
          <a:xfrm>
            <a:off x="3124200" y="4941888"/>
            <a:ext cx="449738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400">
                <a:solidFill>
                  <a:srgbClr val="000000"/>
                </a:solidFill>
                <a:latin typeface="Circe" pitchFamily="34" charset="-52"/>
              </a:rPr>
              <a:t>МЕТОДИЧЕСКИЕ РЕКОМЕНДАЦИИ</a:t>
            </a:r>
          </a:p>
          <a:p>
            <a:pPr eaLnBrk="1" hangingPunct="1"/>
            <a:r>
              <a:rPr lang="ru-RU" altLang="ru-RU" sz="1400">
                <a:solidFill>
                  <a:srgbClr val="000000"/>
                </a:solidFill>
                <a:latin typeface="Circe" pitchFamily="34" charset="-52"/>
              </a:rPr>
              <a:t>к Своду правил «Улицы и дороги населённых пунктов. Правила проектирования»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11200" y="1654175"/>
            <a:ext cx="7186613" cy="1263650"/>
          </a:xfrm>
          <a:prstGeom prst="rect">
            <a:avLst/>
          </a:prstGeom>
          <a:noFill/>
          <a:ln w="34925"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11200" y="3257550"/>
            <a:ext cx="7186613" cy="1263650"/>
          </a:xfrm>
          <a:prstGeom prst="rect">
            <a:avLst/>
          </a:prstGeom>
          <a:noFill/>
          <a:ln w="34925"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711200" y="4837113"/>
            <a:ext cx="7186613" cy="1263650"/>
          </a:xfrm>
          <a:prstGeom prst="rect">
            <a:avLst/>
          </a:prstGeom>
          <a:noFill/>
          <a:ln w="34925"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1800" dirty="0">
                <a:latin typeface="Circe Bold" pitchFamily="34" charset="-52"/>
                <a:cs typeface="Verdana" pitchFamily="34" charset="0"/>
              </a:rPr>
              <a:t>Структура обновленной системы документов </a:t>
            </a: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F3F502-1C69-40A3-93F9-AB41D7D4E36E}" type="slidenum">
              <a:rPr lang="en-US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628650" y="1168400"/>
            <a:ext cx="81153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ru-RU" altLang="ru-RU" sz="1600" dirty="0">
                <a:latin typeface="Circe" pitchFamily="34" charset="-52"/>
              </a:rPr>
              <a:t>1. Улицы и дороги в населенных пунктах</a:t>
            </a:r>
          </a:p>
          <a:p>
            <a:pPr marL="360000" eaLnBrk="1" hangingPunct="1">
              <a:defRPr/>
            </a:pPr>
            <a:r>
              <a:rPr lang="ru-RU" altLang="ru-RU" sz="1600" dirty="0" smtClean="0">
                <a:latin typeface="Circe" pitchFamily="34" charset="-52"/>
              </a:rPr>
              <a:t>1.1</a:t>
            </a:r>
            <a:r>
              <a:rPr lang="en-US" altLang="ru-RU" sz="1600" dirty="0" smtClean="0">
                <a:latin typeface="Circe" pitchFamily="34" charset="-52"/>
              </a:rPr>
              <a:t> </a:t>
            </a:r>
            <a:r>
              <a:rPr lang="ru-RU" altLang="ru-RU" sz="1600" dirty="0" smtClean="0">
                <a:latin typeface="Circe" pitchFamily="34" charset="-52"/>
              </a:rPr>
              <a:t>Общие </a:t>
            </a:r>
            <a:r>
              <a:rPr lang="ru-RU" altLang="ru-RU" sz="1600" dirty="0">
                <a:latin typeface="Circe" pitchFamily="34" charset="-52"/>
              </a:rPr>
              <a:t>требования к проектированию улично-дорожной сети населенных пунктов</a:t>
            </a:r>
          </a:p>
          <a:p>
            <a:pPr marL="360000" eaLnBrk="1" hangingPunct="1">
              <a:defRPr/>
            </a:pPr>
            <a:r>
              <a:rPr lang="ru-RU" altLang="ru-RU" sz="1600" dirty="0" smtClean="0">
                <a:latin typeface="Circe" pitchFamily="34" charset="-52"/>
              </a:rPr>
              <a:t>1.2</a:t>
            </a:r>
            <a:r>
              <a:rPr lang="en-US" altLang="ru-RU" sz="1600" dirty="0" smtClean="0">
                <a:latin typeface="Circe" pitchFamily="34" charset="-52"/>
              </a:rPr>
              <a:t> </a:t>
            </a:r>
            <a:r>
              <a:rPr lang="ru-RU" altLang="ru-RU" sz="1600" dirty="0" smtClean="0">
                <a:latin typeface="Circe" pitchFamily="34" charset="-52"/>
              </a:rPr>
              <a:t>Формирование </a:t>
            </a:r>
            <a:r>
              <a:rPr lang="ru-RU" altLang="ru-RU" sz="1600" dirty="0">
                <a:latin typeface="Circe" pitchFamily="34" charset="-52"/>
              </a:rPr>
              <a:t>транспортно-планировочного каркаса </a:t>
            </a:r>
          </a:p>
          <a:p>
            <a:pPr marL="360000" eaLnBrk="1" hangingPunct="1">
              <a:defRPr/>
            </a:pPr>
            <a:r>
              <a:rPr lang="ru-RU" altLang="ru-RU" sz="1600" dirty="0" smtClean="0">
                <a:latin typeface="Circe" pitchFamily="34" charset="-52"/>
              </a:rPr>
              <a:t>1.3</a:t>
            </a:r>
            <a:r>
              <a:rPr lang="en-US" altLang="ru-RU" sz="1600" dirty="0" smtClean="0">
                <a:latin typeface="Circe" pitchFamily="34" charset="-52"/>
              </a:rPr>
              <a:t> </a:t>
            </a:r>
            <a:r>
              <a:rPr lang="ru-RU" altLang="ru-RU" sz="1600" dirty="0" smtClean="0">
                <a:latin typeface="Circe" pitchFamily="34" charset="-52"/>
              </a:rPr>
              <a:t>Планировочные </a:t>
            </a:r>
            <a:r>
              <a:rPr lang="ru-RU" altLang="ru-RU" sz="1600" dirty="0">
                <a:latin typeface="Circe" pitchFamily="34" charset="-52"/>
              </a:rPr>
              <a:t>мероприятия по обеспечению безопасности движения</a:t>
            </a:r>
          </a:p>
          <a:p>
            <a:pPr marL="360000" eaLnBrk="1" hangingPunct="1">
              <a:defRPr/>
            </a:pPr>
            <a:r>
              <a:rPr lang="ru-RU" altLang="ru-RU" sz="1600" dirty="0" smtClean="0">
                <a:latin typeface="Circe" pitchFamily="34" charset="-52"/>
              </a:rPr>
              <a:t>1.4</a:t>
            </a:r>
            <a:r>
              <a:rPr lang="en-US" altLang="ru-RU" sz="1600" dirty="0" smtClean="0">
                <a:latin typeface="Circe" pitchFamily="34" charset="-52"/>
              </a:rPr>
              <a:t> </a:t>
            </a:r>
            <a:r>
              <a:rPr lang="ru-RU" altLang="ru-RU" sz="1600" dirty="0" smtClean="0">
                <a:latin typeface="Circe" pitchFamily="34" charset="-52"/>
              </a:rPr>
              <a:t>Улично-дорожная </a:t>
            </a:r>
            <a:r>
              <a:rPr lang="ru-RU" altLang="ru-RU" sz="1600" dirty="0">
                <a:latin typeface="Circe" pitchFamily="34" charset="-52"/>
              </a:rPr>
              <a:t>сеть в зонах различного функционального назначения	</a:t>
            </a:r>
          </a:p>
          <a:p>
            <a:pPr marL="360000" eaLnBrk="1" hangingPunct="1">
              <a:defRPr/>
            </a:pPr>
            <a:r>
              <a:rPr lang="ru-RU" altLang="ru-RU" sz="1600" dirty="0" smtClean="0">
                <a:latin typeface="Circe" pitchFamily="34" charset="-52"/>
              </a:rPr>
              <a:t>1.5</a:t>
            </a:r>
            <a:r>
              <a:rPr lang="en-US" altLang="ru-RU" sz="1600" dirty="0" smtClean="0">
                <a:latin typeface="Circe" pitchFamily="34" charset="-52"/>
              </a:rPr>
              <a:t> </a:t>
            </a:r>
            <a:r>
              <a:rPr lang="ru-RU" altLang="ru-RU" sz="1600" dirty="0" smtClean="0">
                <a:latin typeface="Circe" pitchFamily="34" charset="-52"/>
              </a:rPr>
              <a:t>Поперечный </a:t>
            </a:r>
            <a:r>
              <a:rPr lang="ru-RU" altLang="ru-RU" sz="1600" dirty="0">
                <a:latin typeface="Circe" pitchFamily="34" charset="-52"/>
              </a:rPr>
              <a:t>профиль 	</a:t>
            </a:r>
          </a:p>
          <a:p>
            <a:pPr marL="360000" eaLnBrk="1" hangingPunct="1">
              <a:defRPr/>
            </a:pPr>
            <a:r>
              <a:rPr lang="ru-RU" altLang="ru-RU" sz="1600" dirty="0" smtClean="0">
                <a:latin typeface="Circe" pitchFamily="34" charset="-52"/>
              </a:rPr>
              <a:t>1.6</a:t>
            </a:r>
            <a:r>
              <a:rPr lang="en-US" altLang="ru-RU" sz="1600" dirty="0" smtClean="0">
                <a:latin typeface="Circe" pitchFamily="34" charset="-52"/>
              </a:rPr>
              <a:t> </a:t>
            </a:r>
            <a:r>
              <a:rPr lang="ru-RU" altLang="ru-RU" sz="1600" dirty="0" smtClean="0">
                <a:latin typeface="Circe" pitchFamily="34" charset="-52"/>
              </a:rPr>
              <a:t>План </a:t>
            </a:r>
            <a:r>
              <a:rPr lang="ru-RU" altLang="ru-RU" sz="1600" dirty="0">
                <a:latin typeface="Circe" pitchFamily="34" charset="-52"/>
              </a:rPr>
              <a:t>и продольный профиль </a:t>
            </a:r>
          </a:p>
          <a:p>
            <a:pPr marL="360000" eaLnBrk="1" hangingPunct="1">
              <a:defRPr/>
            </a:pPr>
            <a:r>
              <a:rPr lang="ru-RU" altLang="ru-RU" sz="1600" dirty="0" smtClean="0">
                <a:latin typeface="Circe" pitchFamily="34" charset="-52"/>
              </a:rPr>
              <a:t>1.7</a:t>
            </a:r>
            <a:r>
              <a:rPr lang="en-US" altLang="ru-RU" sz="1600" dirty="0" smtClean="0">
                <a:latin typeface="Circe" pitchFamily="34" charset="-52"/>
              </a:rPr>
              <a:t> </a:t>
            </a:r>
            <a:r>
              <a:rPr lang="ru-RU" altLang="ru-RU" sz="1600" dirty="0" smtClean="0">
                <a:latin typeface="Circe" pitchFamily="34" charset="-52"/>
              </a:rPr>
              <a:t>Условия </a:t>
            </a:r>
            <a:r>
              <a:rPr lang="ru-RU" altLang="ru-RU" sz="1600" dirty="0">
                <a:latin typeface="Circe" pitchFamily="34" charset="-52"/>
              </a:rPr>
              <a:t>видимости 	</a:t>
            </a:r>
          </a:p>
          <a:p>
            <a:pPr marL="360000" eaLnBrk="1" hangingPunct="1">
              <a:defRPr/>
            </a:pPr>
            <a:r>
              <a:rPr lang="ru-RU" altLang="ru-RU" sz="1600" dirty="0" smtClean="0">
                <a:latin typeface="Circe" pitchFamily="34" charset="-52"/>
              </a:rPr>
              <a:t>1.8</a:t>
            </a:r>
            <a:r>
              <a:rPr lang="en-US" altLang="ru-RU" sz="1600" dirty="0" smtClean="0">
                <a:latin typeface="Circe" pitchFamily="34" charset="-52"/>
              </a:rPr>
              <a:t> </a:t>
            </a:r>
            <a:r>
              <a:rPr lang="ru-RU" altLang="ru-RU" sz="1600" dirty="0" smtClean="0">
                <a:latin typeface="Circe" pitchFamily="34" charset="-52"/>
              </a:rPr>
              <a:t>Пересечения </a:t>
            </a:r>
            <a:r>
              <a:rPr lang="ru-RU" altLang="ru-RU" sz="1600" dirty="0">
                <a:latin typeface="Circe" pitchFamily="34" charset="-52"/>
              </a:rPr>
              <a:t>в одном уровне </a:t>
            </a:r>
          </a:p>
          <a:p>
            <a:pPr marL="360000" eaLnBrk="1" hangingPunct="1">
              <a:defRPr/>
            </a:pPr>
            <a:r>
              <a:rPr lang="ru-RU" altLang="ru-RU" sz="1600" dirty="0" smtClean="0">
                <a:latin typeface="Circe" pitchFamily="34" charset="-52"/>
              </a:rPr>
              <a:t>1.9</a:t>
            </a:r>
            <a:r>
              <a:rPr lang="en-US" altLang="ru-RU" sz="1600" dirty="0" smtClean="0">
                <a:latin typeface="Circe" pitchFamily="34" charset="-52"/>
              </a:rPr>
              <a:t> </a:t>
            </a:r>
            <a:r>
              <a:rPr lang="ru-RU" altLang="ru-RU" sz="1600" dirty="0" smtClean="0">
                <a:latin typeface="Circe" pitchFamily="34" charset="-52"/>
              </a:rPr>
              <a:t>Пересечения </a:t>
            </a:r>
            <a:r>
              <a:rPr lang="ru-RU" altLang="ru-RU" sz="1600" dirty="0">
                <a:latin typeface="Circe" pitchFamily="34" charset="-52"/>
              </a:rPr>
              <a:t>в разных уровнях 	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altLang="ru-RU" sz="1600" dirty="0">
                <a:latin typeface="Circe" pitchFamily="34" charset="-52"/>
              </a:rPr>
              <a:t>2. Наземный пассажирский транспорт общего пользования на улично-дорожной сети города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altLang="ru-RU" sz="1600" dirty="0">
                <a:latin typeface="Circe" pitchFamily="34" charset="-52"/>
              </a:rPr>
              <a:t>3. Пешеходные коммуникации и пространства на улично-дорожной сети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altLang="ru-RU" sz="1600" dirty="0">
                <a:latin typeface="Circe" pitchFamily="34" charset="-52"/>
              </a:rPr>
              <a:t>4. Парковки на улично-дорожной сети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altLang="ru-RU" sz="1600" dirty="0">
                <a:latin typeface="Circe" pitchFamily="34" charset="-52"/>
              </a:rPr>
              <a:t>5. </a:t>
            </a:r>
            <a:r>
              <a:rPr lang="ru-RU" altLang="ru-RU" sz="1600" dirty="0" err="1">
                <a:latin typeface="Circe" pitchFamily="34" charset="-52"/>
              </a:rPr>
              <a:t>Велокоммуникации</a:t>
            </a:r>
            <a:endParaRPr lang="ru-RU" altLang="ru-RU" sz="1600" dirty="0">
              <a:latin typeface="Circe" pitchFamily="34" charset="-52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ru-RU" altLang="ru-RU" sz="1600" dirty="0">
                <a:latin typeface="Circe" pitchFamily="34" charset="-52"/>
              </a:rPr>
              <a:t>6. Экологическая безопасность объектов улично-дорожной </a:t>
            </a:r>
            <a:r>
              <a:rPr lang="ru-RU" altLang="ru-RU" sz="1600" dirty="0" smtClean="0">
                <a:latin typeface="Circe" pitchFamily="34" charset="-52"/>
              </a:rPr>
              <a:t>сети</a:t>
            </a:r>
            <a:endParaRPr lang="ru-RU" altLang="ru-RU" sz="1600" dirty="0">
              <a:latin typeface="Circe" pitchFamily="34" charset="-52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dirty="0">
                <a:latin typeface="Circe Bold" pitchFamily="34" charset="-52"/>
                <a:cs typeface="Verdana" pitchFamily="34" charset="0"/>
              </a:rPr>
              <a:t>Структура СП «Улицы и дороги населенных пунктов. Правила градостроительного проектирования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D7F02B-6750-4B72-BC11-96689E1D6770}" type="slidenum">
              <a:rPr lang="en-US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20484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5"/>
          <a:stretch/>
        </p:blipFill>
        <p:spPr bwMode="auto">
          <a:xfrm>
            <a:off x="84138" y="1485900"/>
            <a:ext cx="4583112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6"/>
          <a:stretch/>
        </p:blipFill>
        <p:spPr bwMode="auto">
          <a:xfrm>
            <a:off x="66676" y="4017963"/>
            <a:ext cx="4781550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1"/>
          <a:stretch/>
        </p:blipFill>
        <p:spPr bwMode="auto">
          <a:xfrm>
            <a:off x="4987068" y="3689350"/>
            <a:ext cx="4042632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Прямоугольник 3"/>
          <p:cNvSpPr>
            <a:spLocks noChangeArrowheads="1"/>
          </p:cNvSpPr>
          <p:nvPr/>
        </p:nvSpPr>
        <p:spPr bwMode="auto">
          <a:xfrm>
            <a:off x="5116513" y="1681163"/>
            <a:ext cx="37592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dirty="0">
                <a:latin typeface="Circe" pitchFamily="34" charset="-52"/>
              </a:rPr>
              <a:t>За последние 6 лет </a:t>
            </a:r>
            <a:r>
              <a:rPr lang="ru-RU" altLang="ru-RU" dirty="0" smtClean="0">
                <a:latin typeface="Circe" pitchFamily="34" charset="-52"/>
              </a:rPr>
              <a:t>Институт Генплана Москвы </a:t>
            </a:r>
            <a:r>
              <a:rPr lang="ru-RU" altLang="ru-RU" dirty="0">
                <a:latin typeface="Circe" pitchFamily="34" charset="-52"/>
              </a:rPr>
              <a:t>по заказу Московского комитета по архитектуре и градостроительству выпущено </a:t>
            </a:r>
            <a:r>
              <a:rPr lang="ru-RU" altLang="ru-RU" dirty="0">
                <a:latin typeface="Circe Extra Bold" pitchFamily="34" charset="-52"/>
              </a:rPr>
              <a:t>более 300 </a:t>
            </a:r>
            <a:r>
              <a:rPr lang="ru-RU" altLang="ru-RU" dirty="0">
                <a:latin typeface="Circe" pitchFamily="34" charset="-52"/>
              </a:rPr>
              <a:t>проектов планировки линейных объектов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latin typeface="Circe Bold" pitchFamily="34" charset="-52"/>
                <a:cs typeface="Verdana" pitchFamily="34" charset="0"/>
              </a:rPr>
              <a:t>Разработки проектов планировки линейных объектов</a:t>
            </a: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/>
            </a:extLst>
          </p:cNvPr>
          <p:cNvSpPr/>
          <p:nvPr/>
        </p:nvSpPr>
        <p:spPr>
          <a:xfrm>
            <a:off x="282575" y="3155950"/>
            <a:ext cx="2105025" cy="1657350"/>
          </a:xfrm>
          <a:prstGeom prst="rect">
            <a:avLst/>
          </a:prstGeom>
          <a:solidFill>
            <a:srgbClr val="4BACC6">
              <a:lumMod val="40000"/>
              <a:lumOff val="60000"/>
              <a:alpha val="50000"/>
            </a:srgbClr>
          </a:solidFill>
          <a:ln w="25400" cap="flat" cmpd="sng" algn="ctr">
            <a:solidFill>
              <a:sysClr val="window" lastClr="FFFFFF">
                <a:lumMod val="65000"/>
              </a:sysClr>
            </a:solidFill>
            <a:prstDash val="dash"/>
          </a:ln>
          <a:effectLst/>
        </p:spPr>
        <p:txBody>
          <a:bodyPr anchor="b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i="1" kern="0" dirty="0">
              <a:solidFill>
                <a:prstClr val="black">
                  <a:lumMod val="65000"/>
                  <a:lumOff val="35000"/>
                </a:prstClr>
              </a:solidFill>
              <a:latin typeface="Circe" pitchFamily="34" charset="-52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i="1" kern="0" dirty="0">
              <a:solidFill>
                <a:prstClr val="black">
                  <a:lumMod val="65000"/>
                  <a:lumOff val="35000"/>
                </a:prstClr>
              </a:solidFill>
              <a:latin typeface="Circe" pitchFamily="34" charset="-52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i="1" kern="0" dirty="0">
              <a:solidFill>
                <a:prstClr val="black">
                  <a:lumMod val="65000"/>
                  <a:lumOff val="35000"/>
                </a:prstClr>
              </a:solidFill>
              <a:latin typeface="Circe" pitchFamily="34" charset="-52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i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Circe" pitchFamily="34" charset="-52"/>
                <a:cs typeface="+mn-cs"/>
              </a:rPr>
              <a:t>                                                                 </a:t>
            </a:r>
            <a:r>
              <a:rPr lang="ru-RU" sz="1400" i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Circe" pitchFamily="34" charset="-52"/>
                <a:cs typeface="+mn-cs"/>
              </a:rPr>
              <a:t>Методическая база оценки эффективности</a:t>
            </a:r>
            <a:endParaRPr lang="ru-RU" sz="1400" kern="0" dirty="0">
              <a:solidFill>
                <a:prstClr val="black">
                  <a:lumMod val="65000"/>
                  <a:lumOff val="35000"/>
                </a:prstClr>
              </a:solidFill>
              <a:latin typeface="Circe" pitchFamily="34" charset="-52"/>
              <a:cs typeface="+mn-cs"/>
            </a:endParaRPr>
          </a:p>
        </p:txBody>
      </p:sp>
      <p:sp>
        <p:nvSpPr>
          <p:cNvPr id="12" name="Прямоугольник 11">
            <a:extLst>
              <a:ext uri="{FF2B5EF4-FFF2-40B4-BE49-F238E27FC236}"/>
            </a:extLst>
          </p:cNvPr>
          <p:cNvSpPr/>
          <p:nvPr/>
        </p:nvSpPr>
        <p:spPr>
          <a:xfrm>
            <a:off x="4787900" y="1284288"/>
            <a:ext cx="1944688" cy="3529012"/>
          </a:xfrm>
          <a:prstGeom prst="rect">
            <a:avLst/>
          </a:prstGeom>
          <a:solidFill>
            <a:srgbClr val="9BBB59">
              <a:lumMod val="40000"/>
              <a:lumOff val="60000"/>
              <a:alpha val="50000"/>
            </a:srgbClr>
          </a:solidFill>
          <a:ln w="25400" cap="flat" cmpd="sng" algn="ctr">
            <a:solidFill>
              <a:sysClr val="window" lastClr="FFFFFF">
                <a:lumMod val="65000"/>
              </a:sysClr>
            </a:solidFill>
            <a:prstDash val="dash"/>
          </a:ln>
          <a:effectLst/>
        </p:spPr>
        <p:txBody>
          <a:bodyPr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Circe" pitchFamily="34" charset="-52"/>
                <a:cs typeface="+mn-cs"/>
              </a:rPr>
              <a:t>Транспортное моделирование</a:t>
            </a:r>
          </a:p>
        </p:txBody>
      </p:sp>
      <p:sp>
        <p:nvSpPr>
          <p:cNvPr id="13" name="Прямоугольник 12">
            <a:extLst>
              <a:ext uri="{FF2B5EF4-FFF2-40B4-BE49-F238E27FC236}"/>
            </a:extLst>
          </p:cNvPr>
          <p:cNvSpPr/>
          <p:nvPr/>
        </p:nvSpPr>
        <p:spPr>
          <a:xfrm>
            <a:off x="282575" y="4956175"/>
            <a:ext cx="6450013" cy="1512888"/>
          </a:xfrm>
          <a:prstGeom prst="rect">
            <a:avLst/>
          </a:prstGeom>
          <a:solidFill>
            <a:srgbClr val="8064A2">
              <a:lumMod val="40000"/>
              <a:lumOff val="60000"/>
              <a:alpha val="50000"/>
            </a:srgbClr>
          </a:solidFill>
          <a:ln w="25400" cap="flat" cmpd="sng" algn="ctr">
            <a:solidFill>
              <a:sysClr val="window" lastClr="FFFFFF">
                <a:lumMod val="65000"/>
              </a:sysClr>
            </a:solidFill>
            <a:prstDash val="dash"/>
          </a:ln>
          <a:effectLst/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Circe" pitchFamily="34" charset="-52"/>
                <a:cs typeface="+mn-cs"/>
              </a:rPr>
              <a:t>Разработка документации по территориальному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Circe" pitchFamily="34" charset="-52"/>
                <a:cs typeface="+mn-cs"/>
              </a:rPr>
              <a:t>и транспортному планированию</a:t>
            </a:r>
          </a:p>
        </p:txBody>
      </p:sp>
      <p:sp>
        <p:nvSpPr>
          <p:cNvPr id="14" name="Прямоугольник 13">
            <a:extLst>
              <a:ext uri="{FF2B5EF4-FFF2-40B4-BE49-F238E27FC236}"/>
            </a:extLst>
          </p:cNvPr>
          <p:cNvSpPr/>
          <p:nvPr/>
        </p:nvSpPr>
        <p:spPr>
          <a:xfrm>
            <a:off x="2454275" y="3155950"/>
            <a:ext cx="2225675" cy="1657350"/>
          </a:xfrm>
          <a:prstGeom prst="rect">
            <a:avLst/>
          </a:prstGeom>
          <a:solidFill>
            <a:sysClr val="window" lastClr="FFFFFF">
              <a:lumMod val="85000"/>
              <a:alpha val="50000"/>
            </a:sysClr>
          </a:solidFill>
          <a:ln w="25400" cap="flat" cmpd="sng" algn="ctr">
            <a:solidFill>
              <a:sysClr val="window" lastClr="FFFFFF">
                <a:lumMod val="65000"/>
              </a:sysClr>
            </a:solidFill>
            <a:prstDash val="dash"/>
          </a:ln>
          <a:effectLst/>
        </p:spPr>
        <p:txBody>
          <a:bodyPr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i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Circe" pitchFamily="34" charset="-52"/>
                <a:cs typeface="+mn-cs"/>
              </a:rPr>
              <a:t>                                                          </a:t>
            </a:r>
            <a:r>
              <a:rPr lang="ru-RU" sz="1400" i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Circe" pitchFamily="34" charset="-52"/>
                <a:cs typeface="+mn-cs"/>
              </a:rPr>
              <a:t>Банк данных результатов моделирования</a:t>
            </a:r>
            <a:endParaRPr lang="ru-RU" sz="1400" kern="0" dirty="0">
              <a:solidFill>
                <a:prstClr val="black">
                  <a:lumMod val="65000"/>
                  <a:lumOff val="35000"/>
                </a:prstClr>
              </a:solidFill>
              <a:latin typeface="Circe" pitchFamily="34" charset="-52"/>
              <a:cs typeface="+mn-cs"/>
            </a:endParaRPr>
          </a:p>
        </p:txBody>
      </p:sp>
      <p:sp>
        <p:nvSpPr>
          <p:cNvPr id="15" name="Прямоугольник 14">
            <a:extLst>
              <a:ext uri="{FF2B5EF4-FFF2-40B4-BE49-F238E27FC236}"/>
            </a:extLst>
          </p:cNvPr>
          <p:cNvSpPr/>
          <p:nvPr/>
        </p:nvSpPr>
        <p:spPr>
          <a:xfrm>
            <a:off x="282575" y="1284288"/>
            <a:ext cx="4397375" cy="1728787"/>
          </a:xfrm>
          <a:prstGeom prst="rect">
            <a:avLst/>
          </a:prstGeom>
          <a:solidFill>
            <a:srgbClr val="F79646">
              <a:lumMod val="40000"/>
              <a:lumOff val="60000"/>
              <a:alpha val="50000"/>
            </a:srgbClr>
          </a:solidFill>
          <a:ln w="25400" cap="flat" cmpd="sng" algn="ctr">
            <a:solidFill>
              <a:sysClr val="window" lastClr="FFFFFF">
                <a:lumMod val="65000"/>
              </a:sysClr>
            </a:solidFill>
            <a:prstDash val="dash"/>
          </a:ln>
          <a:effectLst/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Circe" pitchFamily="34" charset="-52"/>
                <a:cs typeface="+mn-cs"/>
              </a:rPr>
              <a:t>Мониторинг данных о передвижениях населения, грузов и транспортных средств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  <a:latin typeface="Circe" pitchFamily="34" charset="-52"/>
              <a:cs typeface="+mn-cs"/>
            </a:endParaRP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  <a:latin typeface="Circe" pitchFamily="34" charset="-52"/>
              <a:cs typeface="+mn-cs"/>
            </a:endParaRP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  <a:latin typeface="Circe" pitchFamily="34" charset="-52"/>
              <a:cs typeface="+mn-cs"/>
            </a:endParaRP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  <a:latin typeface="Circe" pitchFamily="34" charset="-52"/>
              <a:cs typeface="+mn-cs"/>
            </a:endParaRPr>
          </a:p>
        </p:txBody>
      </p:sp>
      <p:sp>
        <p:nvSpPr>
          <p:cNvPr id="16" name="Прямоугольник 15">
            <a:extLst>
              <a:ext uri="{FF2B5EF4-FFF2-40B4-BE49-F238E27FC236}"/>
            </a:extLst>
          </p:cNvPr>
          <p:cNvSpPr/>
          <p:nvPr/>
        </p:nvSpPr>
        <p:spPr>
          <a:xfrm>
            <a:off x="630238" y="1931988"/>
            <a:ext cx="1619250" cy="7207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kern="0" dirty="0">
                <a:solidFill>
                  <a:prstClr val="white"/>
                </a:solidFill>
                <a:latin typeface="Circe" pitchFamily="34" charset="-52"/>
                <a:cs typeface="+mn-cs"/>
              </a:rPr>
              <a:t>Мониторинг данных</a:t>
            </a:r>
          </a:p>
        </p:txBody>
      </p:sp>
      <p:sp>
        <p:nvSpPr>
          <p:cNvPr id="17" name="Прямоугольник 16">
            <a:extLst>
              <a:ext uri="{FF2B5EF4-FFF2-40B4-BE49-F238E27FC236}"/>
            </a:extLst>
          </p:cNvPr>
          <p:cNvSpPr/>
          <p:nvPr/>
        </p:nvSpPr>
        <p:spPr>
          <a:xfrm>
            <a:off x="2789238" y="1931988"/>
            <a:ext cx="1620837" cy="7207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kern="0" dirty="0">
                <a:solidFill>
                  <a:prstClr val="white"/>
                </a:solidFill>
                <a:latin typeface="Circe" pitchFamily="34" charset="-52"/>
                <a:cs typeface="+mn-cs"/>
              </a:rPr>
              <a:t>Закономерности и прогнозы</a:t>
            </a:r>
          </a:p>
        </p:txBody>
      </p:sp>
      <p:sp>
        <p:nvSpPr>
          <p:cNvPr id="18" name="Прямоугольник 17">
            <a:extLst>
              <a:ext uri="{FF2B5EF4-FFF2-40B4-BE49-F238E27FC236}"/>
            </a:extLst>
          </p:cNvPr>
          <p:cNvSpPr/>
          <p:nvPr/>
        </p:nvSpPr>
        <p:spPr>
          <a:xfrm>
            <a:off x="4949825" y="1931988"/>
            <a:ext cx="1620838" cy="7207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kern="0" dirty="0">
                <a:solidFill>
                  <a:prstClr val="white"/>
                </a:solidFill>
                <a:latin typeface="Circe" pitchFamily="34" charset="-52"/>
                <a:cs typeface="+mn-cs"/>
              </a:rPr>
              <a:t>Транспортная модель</a:t>
            </a:r>
          </a:p>
        </p:txBody>
      </p:sp>
      <p:cxnSp>
        <p:nvCxnSpPr>
          <p:cNvPr id="21514" name="Прямая со стрелкой 18"/>
          <p:cNvCxnSpPr>
            <a:cxnSpLocks noChangeShapeType="1"/>
            <a:stCxn id="16" idx="3"/>
            <a:endCxn id="17" idx="1"/>
          </p:cNvCxnSpPr>
          <p:nvPr/>
        </p:nvCxnSpPr>
        <p:spPr bwMode="auto">
          <a:xfrm>
            <a:off x="2249488" y="2292350"/>
            <a:ext cx="539750" cy="0"/>
          </a:xfrm>
          <a:prstGeom prst="straightConnector1">
            <a:avLst/>
          </a:prstGeom>
          <a:noFill/>
          <a:ln w="31750" algn="ctr">
            <a:solidFill>
              <a:schemeClr val="accent6">
                <a:lumMod val="75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5" name="Прямая со стрелкой 19"/>
          <p:cNvCxnSpPr>
            <a:cxnSpLocks noChangeShapeType="1"/>
          </p:cNvCxnSpPr>
          <p:nvPr/>
        </p:nvCxnSpPr>
        <p:spPr bwMode="auto">
          <a:xfrm>
            <a:off x="4410075" y="2311400"/>
            <a:ext cx="539750" cy="0"/>
          </a:xfrm>
          <a:prstGeom prst="straightConnector1">
            <a:avLst/>
          </a:prstGeom>
          <a:noFill/>
          <a:ln w="31750" algn="ctr">
            <a:solidFill>
              <a:schemeClr val="accent6">
                <a:lumMod val="75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Прямоугольник 20">
            <a:extLst>
              <a:ext uri="{FF2B5EF4-FFF2-40B4-BE49-F238E27FC236}"/>
            </a:extLst>
          </p:cNvPr>
          <p:cNvSpPr/>
          <p:nvPr/>
        </p:nvSpPr>
        <p:spPr>
          <a:xfrm>
            <a:off x="4949825" y="3371850"/>
            <a:ext cx="1620838" cy="7207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kern="0" dirty="0">
                <a:solidFill>
                  <a:prstClr val="white"/>
                </a:solidFill>
                <a:latin typeface="Circe" pitchFamily="34" charset="-52"/>
                <a:cs typeface="+mn-cs"/>
              </a:rPr>
              <a:t>Моделирование сценариев</a:t>
            </a:r>
          </a:p>
        </p:txBody>
      </p:sp>
      <p:cxnSp>
        <p:nvCxnSpPr>
          <p:cNvPr id="21517" name="Прямая со стрелкой 21"/>
          <p:cNvCxnSpPr>
            <a:cxnSpLocks noChangeShapeType="1"/>
            <a:stCxn id="18" idx="2"/>
            <a:endCxn id="21" idx="0"/>
          </p:cNvCxnSpPr>
          <p:nvPr/>
        </p:nvCxnSpPr>
        <p:spPr bwMode="auto">
          <a:xfrm>
            <a:off x="5759450" y="2652713"/>
            <a:ext cx="0" cy="719137"/>
          </a:xfrm>
          <a:prstGeom prst="straightConnector1">
            <a:avLst/>
          </a:prstGeom>
          <a:noFill/>
          <a:ln w="31750" algn="ctr">
            <a:solidFill>
              <a:schemeClr val="accent6">
                <a:lumMod val="75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Прямоугольник 22">
            <a:extLst>
              <a:ext uri="{FF2B5EF4-FFF2-40B4-BE49-F238E27FC236}"/>
            </a:extLst>
          </p:cNvPr>
          <p:cNvSpPr/>
          <p:nvPr/>
        </p:nvSpPr>
        <p:spPr>
          <a:xfrm>
            <a:off x="2789238" y="3371850"/>
            <a:ext cx="1620837" cy="7207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kern="0" dirty="0">
                <a:solidFill>
                  <a:prstClr val="white"/>
                </a:solidFill>
                <a:latin typeface="Circe" pitchFamily="34" charset="-52"/>
                <a:cs typeface="+mn-cs"/>
              </a:rPr>
              <a:t>Анализ результатов моделирования</a:t>
            </a:r>
          </a:p>
        </p:txBody>
      </p:sp>
      <p:sp>
        <p:nvSpPr>
          <p:cNvPr id="24" name="Прямоугольник 23">
            <a:extLst>
              <a:ext uri="{FF2B5EF4-FFF2-40B4-BE49-F238E27FC236}"/>
            </a:extLst>
          </p:cNvPr>
          <p:cNvSpPr/>
          <p:nvPr/>
        </p:nvSpPr>
        <p:spPr>
          <a:xfrm>
            <a:off x="630238" y="3371850"/>
            <a:ext cx="1619250" cy="7207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kern="0" dirty="0">
                <a:solidFill>
                  <a:prstClr val="white"/>
                </a:solidFill>
                <a:latin typeface="Circe" pitchFamily="34" charset="-52"/>
                <a:cs typeface="+mn-cs"/>
              </a:rPr>
              <a:t>Оценка социально-экономической эффективности</a:t>
            </a:r>
          </a:p>
        </p:txBody>
      </p:sp>
      <p:cxnSp>
        <p:nvCxnSpPr>
          <p:cNvPr id="21520" name="Прямая со стрелкой 24"/>
          <p:cNvCxnSpPr>
            <a:cxnSpLocks noChangeShapeType="1"/>
            <a:stCxn id="23" idx="1"/>
            <a:endCxn id="24" idx="3"/>
          </p:cNvCxnSpPr>
          <p:nvPr/>
        </p:nvCxnSpPr>
        <p:spPr bwMode="auto">
          <a:xfrm flipH="1">
            <a:off x="2249488" y="3732213"/>
            <a:ext cx="539750" cy="0"/>
          </a:xfrm>
          <a:prstGeom prst="straightConnector1">
            <a:avLst/>
          </a:prstGeom>
          <a:noFill/>
          <a:ln w="31750" algn="ctr">
            <a:solidFill>
              <a:schemeClr val="accent6">
                <a:lumMod val="75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21" name="Прямая со стрелкой 25"/>
          <p:cNvCxnSpPr>
            <a:cxnSpLocks noChangeShapeType="1"/>
          </p:cNvCxnSpPr>
          <p:nvPr/>
        </p:nvCxnSpPr>
        <p:spPr bwMode="auto">
          <a:xfrm flipH="1">
            <a:off x="4410075" y="3751263"/>
            <a:ext cx="539750" cy="0"/>
          </a:xfrm>
          <a:prstGeom prst="straightConnector1">
            <a:avLst/>
          </a:prstGeom>
          <a:noFill/>
          <a:ln w="31750" algn="ctr">
            <a:solidFill>
              <a:schemeClr val="accent6">
                <a:lumMod val="75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23" name="Прямая со стрелкой 27"/>
          <p:cNvCxnSpPr>
            <a:cxnSpLocks noChangeShapeType="1"/>
            <a:stCxn id="23" idx="0"/>
            <a:endCxn id="17" idx="2"/>
          </p:cNvCxnSpPr>
          <p:nvPr/>
        </p:nvCxnSpPr>
        <p:spPr bwMode="auto">
          <a:xfrm flipV="1">
            <a:off x="3600450" y="2652713"/>
            <a:ext cx="0" cy="719137"/>
          </a:xfrm>
          <a:prstGeom prst="straightConnector1">
            <a:avLst/>
          </a:prstGeom>
          <a:noFill/>
          <a:ln w="31750" algn="ctr">
            <a:solidFill>
              <a:schemeClr val="accent6">
                <a:lumMod val="75000"/>
              </a:schemeClr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Прямоугольник 28">
            <a:extLst>
              <a:ext uri="{FF2B5EF4-FFF2-40B4-BE49-F238E27FC236}"/>
            </a:extLst>
          </p:cNvPr>
          <p:cNvSpPr/>
          <p:nvPr/>
        </p:nvSpPr>
        <p:spPr>
          <a:xfrm>
            <a:off x="630238" y="5603875"/>
            <a:ext cx="1619250" cy="7207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kern="0" dirty="0">
                <a:solidFill>
                  <a:prstClr val="white"/>
                </a:solidFill>
                <a:latin typeface="Circe" pitchFamily="34" charset="-52"/>
                <a:cs typeface="+mn-cs"/>
              </a:rPr>
              <a:t>Выбор оптимального решения</a:t>
            </a:r>
          </a:p>
        </p:txBody>
      </p:sp>
      <p:cxnSp>
        <p:nvCxnSpPr>
          <p:cNvPr id="21525" name="Прямая со стрелкой 29"/>
          <p:cNvCxnSpPr>
            <a:cxnSpLocks noChangeShapeType="1"/>
            <a:stCxn id="24" idx="2"/>
            <a:endCxn id="29" idx="0"/>
          </p:cNvCxnSpPr>
          <p:nvPr/>
        </p:nvCxnSpPr>
        <p:spPr bwMode="auto">
          <a:xfrm>
            <a:off x="1439863" y="4092575"/>
            <a:ext cx="0" cy="1511300"/>
          </a:xfrm>
          <a:prstGeom prst="straightConnector1">
            <a:avLst/>
          </a:prstGeom>
          <a:noFill/>
          <a:ln w="31750" algn="ctr">
            <a:solidFill>
              <a:schemeClr val="accent6">
                <a:lumMod val="75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Прямоугольник 30">
            <a:extLst>
              <a:ext uri="{FF2B5EF4-FFF2-40B4-BE49-F238E27FC236}"/>
            </a:extLst>
          </p:cNvPr>
          <p:cNvSpPr/>
          <p:nvPr/>
        </p:nvSpPr>
        <p:spPr>
          <a:xfrm>
            <a:off x="4949825" y="5046663"/>
            <a:ext cx="1620838" cy="7207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kern="0" dirty="0">
                <a:solidFill>
                  <a:prstClr val="white"/>
                </a:solidFill>
                <a:latin typeface="Circe" pitchFamily="34" charset="-52"/>
                <a:cs typeface="+mn-cs"/>
              </a:rPr>
              <a:t>Разработка вариантов и сценариев</a:t>
            </a:r>
          </a:p>
        </p:txBody>
      </p:sp>
      <p:cxnSp>
        <p:nvCxnSpPr>
          <p:cNvPr id="21527" name="Прямая со стрелкой 31"/>
          <p:cNvCxnSpPr>
            <a:cxnSpLocks/>
            <a:stCxn id="31" idx="0"/>
            <a:endCxn id="21" idx="2"/>
          </p:cNvCxnSpPr>
          <p:nvPr/>
        </p:nvCxnSpPr>
        <p:spPr bwMode="auto">
          <a:xfrm flipV="1">
            <a:off x="5759450" y="4092575"/>
            <a:ext cx="0" cy="954088"/>
          </a:xfrm>
          <a:prstGeom prst="straightConnector1">
            <a:avLst/>
          </a:prstGeom>
          <a:noFill/>
          <a:ln w="31750" algn="ctr">
            <a:solidFill>
              <a:schemeClr val="accent6">
                <a:lumMod val="75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28" name="Прямая со стрелкой 32"/>
          <p:cNvCxnSpPr>
            <a:cxnSpLocks/>
          </p:cNvCxnSpPr>
          <p:nvPr/>
        </p:nvCxnSpPr>
        <p:spPr bwMode="auto">
          <a:xfrm>
            <a:off x="1439863" y="4092575"/>
            <a:ext cx="3509962" cy="1138238"/>
          </a:xfrm>
          <a:prstGeom prst="straightConnector1">
            <a:avLst/>
          </a:prstGeom>
          <a:noFill/>
          <a:ln w="31750" algn="ctr">
            <a:solidFill>
              <a:schemeClr val="accent6">
                <a:lumMod val="75000"/>
              </a:schemeClr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Прямоугольник 36">
            <a:extLst>
              <a:ext uri="{FF2B5EF4-FFF2-40B4-BE49-F238E27FC236}"/>
            </a:extLst>
          </p:cNvPr>
          <p:cNvSpPr/>
          <p:nvPr/>
        </p:nvSpPr>
        <p:spPr>
          <a:xfrm>
            <a:off x="6869113" y="1284288"/>
            <a:ext cx="1997075" cy="5184775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 w="25400" cap="flat" cmpd="sng" algn="ctr">
            <a:solidFill>
              <a:sysClr val="window" lastClr="FFFFFF">
                <a:lumMod val="65000"/>
              </a:sysClr>
            </a:solidFill>
            <a:prstDash val="dash"/>
          </a:ln>
          <a:effectLst/>
        </p:spPr>
        <p:txBody>
          <a:bodyPr/>
          <a:lstStyle/>
          <a:p>
            <a:pPr algn="just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Circe" pitchFamily="34" charset="-52"/>
                <a:cs typeface="+mn-cs"/>
              </a:rPr>
              <a:t>Мониторинг данных о расселении населения</a:t>
            </a:r>
          </a:p>
        </p:txBody>
      </p:sp>
      <p:sp>
        <p:nvSpPr>
          <p:cNvPr id="40" name="Прямоугольник 39">
            <a:extLst>
              <a:ext uri="{FF2B5EF4-FFF2-40B4-BE49-F238E27FC236}"/>
            </a:extLst>
          </p:cNvPr>
          <p:cNvSpPr/>
          <p:nvPr/>
        </p:nvSpPr>
        <p:spPr>
          <a:xfrm>
            <a:off x="7045325" y="1931988"/>
            <a:ext cx="1619250" cy="7207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kern="0" dirty="0">
                <a:solidFill>
                  <a:prstClr val="white"/>
                </a:solidFill>
                <a:latin typeface="Circe" pitchFamily="34" charset="-52"/>
                <a:cs typeface="+mn-cs"/>
              </a:rPr>
              <a:t>Закономерности и прогнозы</a:t>
            </a:r>
          </a:p>
        </p:txBody>
      </p:sp>
      <p:cxnSp>
        <p:nvCxnSpPr>
          <p:cNvPr id="21531" name="Прямая со стрелкой 40"/>
          <p:cNvCxnSpPr>
            <a:cxnSpLocks/>
            <a:stCxn id="40" idx="1"/>
            <a:endCxn id="18" idx="3"/>
          </p:cNvCxnSpPr>
          <p:nvPr/>
        </p:nvCxnSpPr>
        <p:spPr bwMode="auto">
          <a:xfrm flipH="1">
            <a:off x="6570663" y="2292350"/>
            <a:ext cx="474662" cy="0"/>
          </a:xfrm>
          <a:prstGeom prst="straightConnector1">
            <a:avLst/>
          </a:prstGeom>
          <a:noFill/>
          <a:ln w="31750" algn="ctr">
            <a:solidFill>
              <a:schemeClr val="accent6">
                <a:lumMod val="75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" name="Прямоугольник 41">
            <a:extLst>
              <a:ext uri="{FF2B5EF4-FFF2-40B4-BE49-F238E27FC236}"/>
            </a:extLst>
          </p:cNvPr>
          <p:cNvSpPr/>
          <p:nvPr/>
        </p:nvSpPr>
        <p:spPr>
          <a:xfrm>
            <a:off x="7058025" y="5559425"/>
            <a:ext cx="1619250" cy="809626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kern="0" dirty="0">
                <a:solidFill>
                  <a:prstClr val="white"/>
                </a:solidFill>
                <a:latin typeface="Circe" pitchFamily="34" charset="-52"/>
                <a:cs typeface="+mn-cs"/>
              </a:rPr>
              <a:t>Мониторинг реализации Генерального плана</a:t>
            </a:r>
          </a:p>
        </p:txBody>
      </p:sp>
      <p:cxnSp>
        <p:nvCxnSpPr>
          <p:cNvPr id="21533" name="Прямая со стрелкой 49"/>
          <p:cNvCxnSpPr>
            <a:cxnSpLocks/>
            <a:stCxn id="42" idx="0"/>
          </p:cNvCxnSpPr>
          <p:nvPr/>
        </p:nvCxnSpPr>
        <p:spPr bwMode="auto">
          <a:xfrm flipH="1" flipV="1">
            <a:off x="7854950" y="2652713"/>
            <a:ext cx="12700" cy="2906712"/>
          </a:xfrm>
          <a:prstGeom prst="straightConnector1">
            <a:avLst/>
          </a:prstGeom>
          <a:noFill/>
          <a:ln w="31750" algn="ctr">
            <a:solidFill>
              <a:schemeClr val="accent6">
                <a:lumMod val="75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34" name="Прямая со стрелкой 33"/>
          <p:cNvCxnSpPr>
            <a:cxnSpLocks/>
            <a:stCxn id="29" idx="3"/>
            <a:endCxn id="42" idx="1"/>
          </p:cNvCxnSpPr>
          <p:nvPr/>
        </p:nvCxnSpPr>
        <p:spPr bwMode="auto">
          <a:xfrm>
            <a:off x="2249488" y="5964238"/>
            <a:ext cx="4808537" cy="0"/>
          </a:xfrm>
          <a:prstGeom prst="straightConnector1">
            <a:avLst/>
          </a:prstGeom>
          <a:noFill/>
          <a:ln w="31750" algn="ctr">
            <a:solidFill>
              <a:schemeClr val="accent6">
                <a:lumMod val="75000"/>
              </a:schemeClr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35" name="Прямая со стрелкой 37"/>
          <p:cNvCxnSpPr>
            <a:cxnSpLocks/>
            <a:stCxn id="23" idx="0"/>
            <a:endCxn id="16" idx="2"/>
          </p:cNvCxnSpPr>
          <p:nvPr/>
        </p:nvCxnSpPr>
        <p:spPr bwMode="auto">
          <a:xfrm flipH="1" flipV="1">
            <a:off x="1439863" y="2652713"/>
            <a:ext cx="2160587" cy="719137"/>
          </a:xfrm>
          <a:prstGeom prst="straightConnector1">
            <a:avLst/>
          </a:prstGeom>
          <a:noFill/>
          <a:ln w="31750" algn="ctr">
            <a:solidFill>
              <a:schemeClr val="accent6">
                <a:lumMod val="75000"/>
              </a:schemeClr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36" name="Заголовок 1"/>
          <p:cNvSpPr>
            <a:spLocks noGrp="1"/>
          </p:cNvSpPr>
          <p:nvPr>
            <p:ph type="title"/>
          </p:nvPr>
        </p:nvSpPr>
        <p:spPr>
          <a:xfrm>
            <a:off x="282575" y="261938"/>
            <a:ext cx="6954838" cy="730250"/>
          </a:xfrm>
        </p:spPr>
        <p:txBody>
          <a:bodyPr/>
          <a:lstStyle/>
          <a:p>
            <a:pPr eaLnBrk="1" hangingPunct="1"/>
            <a:r>
              <a:rPr lang="ru-RU" altLang="ru-RU" sz="1800" b="0" dirty="0" smtClean="0">
                <a:latin typeface="Circe Bold" pitchFamily="34" charset="-52"/>
                <a:cs typeface="Verdana" pitchFamily="34" charset="0"/>
              </a:rPr>
              <a:t>Транспортное моделирование в территориальном </a:t>
            </a:r>
            <a:br>
              <a:rPr lang="ru-RU" altLang="ru-RU" sz="1800" b="0" dirty="0" smtClean="0">
                <a:latin typeface="Circe Bold" pitchFamily="34" charset="-52"/>
                <a:cs typeface="Verdana" pitchFamily="34" charset="0"/>
              </a:rPr>
            </a:br>
            <a:r>
              <a:rPr lang="ru-RU" altLang="ru-RU" sz="1800" b="0" dirty="0" smtClean="0">
                <a:latin typeface="Circe Bold" pitchFamily="34" charset="-52"/>
                <a:cs typeface="Verdana" pitchFamily="34" charset="0"/>
              </a:rPr>
              <a:t>и транспортном планировании</a:t>
            </a:r>
          </a:p>
        </p:txBody>
      </p:sp>
      <p:sp>
        <p:nvSpPr>
          <p:cNvPr id="21537" name="Номер слайда 2"/>
          <p:cNvSpPr>
            <a:spLocks noGrp="1"/>
          </p:cNvSpPr>
          <p:nvPr>
            <p:ph type="sldNum" sz="quarter" idx="12"/>
          </p:nvPr>
        </p:nvSpPr>
        <p:spPr bwMode="auto">
          <a:xfrm>
            <a:off x="7621588" y="6481763"/>
            <a:ext cx="1314450" cy="252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C7F70F0-7926-4E5F-9C64-D9AC1B2DCAA5}" type="slidenum">
              <a:rPr lang="en-US" altLang="ru-RU">
                <a:latin typeface="Verdana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ru-RU">
              <a:latin typeface="Verdana" pitchFamily="34" charset="0"/>
            </a:endParaRPr>
          </a:p>
        </p:txBody>
      </p:sp>
      <p:cxnSp>
        <p:nvCxnSpPr>
          <p:cNvPr id="21522" name="Прямая со стрелкой 26"/>
          <p:cNvCxnSpPr>
            <a:cxnSpLocks/>
            <a:stCxn id="23" idx="0"/>
            <a:endCxn id="40" idx="2"/>
          </p:cNvCxnSpPr>
          <p:nvPr/>
        </p:nvCxnSpPr>
        <p:spPr bwMode="auto">
          <a:xfrm flipV="1">
            <a:off x="3600450" y="2652713"/>
            <a:ext cx="4254500" cy="719137"/>
          </a:xfrm>
          <a:prstGeom prst="straightConnector1">
            <a:avLst/>
          </a:prstGeom>
          <a:noFill/>
          <a:ln w="31750" algn="ctr">
            <a:solidFill>
              <a:schemeClr val="accent6">
                <a:lumMod val="75000"/>
              </a:schemeClr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 txBox="1">
            <a:spLocks/>
          </p:cNvSpPr>
          <p:nvPr/>
        </p:nvSpPr>
        <p:spPr bwMode="auto">
          <a:xfrm>
            <a:off x="6700838" y="1268413"/>
            <a:ext cx="2373312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83" tIns="60896" rIns="121783" bIns="60896" anchor="ctr"/>
          <a:lstStyle>
            <a:lvl1pPr defTabSz="609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609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609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609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609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400" dirty="0">
                <a:latin typeface="Circe" pitchFamily="34" charset="-52"/>
                <a:ea typeface="MS PGothic" pitchFamily="34" charset="-128"/>
                <a:cs typeface="Verdana" pitchFamily="34" charset="0"/>
              </a:rPr>
              <a:t>Используемые в </a:t>
            </a:r>
            <a:r>
              <a:rPr lang="ru-RU" altLang="ru-RU" sz="1400" dirty="0" smtClean="0">
                <a:latin typeface="Circe" pitchFamily="34" charset="-52"/>
                <a:ea typeface="MS PGothic" pitchFamily="34" charset="-128"/>
                <a:cs typeface="Verdana" pitchFamily="34" charset="0"/>
              </a:rPr>
              <a:t>Институте Генплана Москвы </a:t>
            </a:r>
            <a:r>
              <a:rPr lang="ru-RU" altLang="ru-RU" sz="1400" dirty="0">
                <a:latin typeface="Circe" pitchFamily="34" charset="-52"/>
                <a:ea typeface="MS PGothic" pitchFamily="34" charset="-128"/>
                <a:cs typeface="Verdana" pitchFamily="34" charset="0"/>
              </a:rPr>
              <a:t>программные продукты по транспортному моделированию, признанные в мире:</a:t>
            </a:r>
          </a:p>
        </p:txBody>
      </p:sp>
      <p:sp>
        <p:nvSpPr>
          <p:cNvPr id="13" name="Прямоугольник 12">
            <a:extLst>
              <a:ext uri="{FF2B5EF4-FFF2-40B4-BE49-F238E27FC236}"/>
            </a:extLst>
          </p:cNvPr>
          <p:cNvSpPr/>
          <p:nvPr/>
        </p:nvSpPr>
        <p:spPr>
          <a:xfrm>
            <a:off x="282575" y="5324475"/>
            <a:ext cx="6450013" cy="1439863"/>
          </a:xfrm>
          <a:prstGeom prst="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 w="25400" cap="flat" cmpd="sng" algn="ctr">
            <a:solidFill>
              <a:sysClr val="window" lastClr="FFFFFF">
                <a:lumMod val="65000"/>
              </a:sysClr>
            </a:solidFill>
            <a:prstDash val="dash"/>
          </a:ln>
          <a:effectLst/>
        </p:spPr>
        <p:txBody>
          <a:bodyPr anchor="b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i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Circe" pitchFamily="34" charset="-52"/>
                <a:cs typeface="+mn-cs"/>
              </a:rPr>
              <a:t>4-х шаговый алгоритм транспортной модели</a:t>
            </a:r>
          </a:p>
        </p:txBody>
      </p:sp>
      <p:sp>
        <p:nvSpPr>
          <p:cNvPr id="14" name="Прямоугольник 13">
            <a:extLst>
              <a:ext uri="{FF2B5EF4-FFF2-40B4-BE49-F238E27FC236}"/>
            </a:extLst>
          </p:cNvPr>
          <p:cNvSpPr/>
          <p:nvPr/>
        </p:nvSpPr>
        <p:spPr>
          <a:xfrm>
            <a:off x="282575" y="3919538"/>
            <a:ext cx="6415088" cy="1238250"/>
          </a:xfrm>
          <a:prstGeom prst="rect">
            <a:avLst/>
          </a:prstGeom>
          <a:solidFill>
            <a:sysClr val="window" lastClr="FFFFFF">
              <a:lumMod val="85000"/>
              <a:alpha val="50000"/>
            </a:sysClr>
          </a:solidFill>
          <a:ln w="25400" cap="flat" cmpd="sng" algn="ctr">
            <a:solidFill>
              <a:sysClr val="window" lastClr="FFFFFF">
                <a:lumMod val="65000"/>
              </a:sysClr>
            </a:solidFill>
            <a:prstDash val="dash"/>
          </a:ln>
          <a:effectLst/>
        </p:spPr>
        <p:txBody>
          <a:bodyPr anchor="b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Circe" pitchFamily="34" charset="-52"/>
                <a:cs typeface="+mn-cs"/>
              </a:rPr>
              <a:t>Взаимодействие транспортного спроса и транспортного предложения</a:t>
            </a:r>
            <a:endParaRPr lang="ru-RU" sz="1400" kern="0" dirty="0">
              <a:solidFill>
                <a:prstClr val="black">
                  <a:lumMod val="65000"/>
                  <a:lumOff val="35000"/>
                </a:prstClr>
              </a:solidFill>
              <a:latin typeface="Circe" pitchFamily="34" charset="-52"/>
              <a:cs typeface="+mn-cs"/>
            </a:endParaRPr>
          </a:p>
        </p:txBody>
      </p:sp>
      <p:sp>
        <p:nvSpPr>
          <p:cNvPr id="15" name="Прямоугольник 14">
            <a:extLst>
              <a:ext uri="{FF2B5EF4-FFF2-40B4-BE49-F238E27FC236}"/>
            </a:extLst>
          </p:cNvPr>
          <p:cNvSpPr/>
          <p:nvPr/>
        </p:nvSpPr>
        <p:spPr>
          <a:xfrm>
            <a:off x="282575" y="2565400"/>
            <a:ext cx="6415088" cy="1187450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 w="25400" cap="flat" cmpd="sng" algn="ctr">
            <a:solidFill>
              <a:sysClr val="window" lastClr="FFFFFF">
                <a:lumMod val="65000"/>
              </a:sysClr>
            </a:solidFill>
            <a:prstDash val="dash"/>
          </a:ln>
          <a:effectLst/>
        </p:spPr>
        <p:txBody>
          <a:bodyPr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Circe" pitchFamily="34" charset="-52"/>
                <a:cs typeface="+mn-cs"/>
              </a:rPr>
              <a:t>Транспортная модель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  <a:latin typeface="Circe" pitchFamily="34" charset="-52"/>
              <a:cs typeface="+mn-cs"/>
            </a:endParaRP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  <a:latin typeface="Circe" pitchFamily="34" charset="-52"/>
              <a:cs typeface="+mn-cs"/>
            </a:endParaRP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  <a:latin typeface="Circe" pitchFamily="34" charset="-52"/>
              <a:cs typeface="+mn-cs"/>
            </a:endParaRP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  <a:latin typeface="Circe" pitchFamily="34" charset="-52"/>
              <a:cs typeface="+mn-cs"/>
            </a:endParaRPr>
          </a:p>
        </p:txBody>
      </p:sp>
      <p:sp>
        <p:nvSpPr>
          <p:cNvPr id="16" name="Прямоугольник 15">
            <a:extLst>
              <a:ext uri="{FF2B5EF4-FFF2-40B4-BE49-F238E27FC236}"/>
            </a:extLst>
          </p:cNvPr>
          <p:cNvSpPr/>
          <p:nvPr/>
        </p:nvSpPr>
        <p:spPr>
          <a:xfrm>
            <a:off x="412750" y="2889250"/>
            <a:ext cx="2541588" cy="7207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kern="0" dirty="0">
                <a:solidFill>
                  <a:prstClr val="white"/>
                </a:solidFill>
                <a:latin typeface="Circe" pitchFamily="34" charset="-52"/>
                <a:cs typeface="+mn-cs"/>
              </a:rPr>
              <a:t>Транспортный спрос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kern="0" dirty="0">
                <a:solidFill>
                  <a:prstClr val="white"/>
                </a:solidFill>
                <a:latin typeface="Circe" pitchFamily="34" charset="-52"/>
                <a:cs typeface="+mn-cs"/>
              </a:rPr>
              <a:t>(транспортные районы и распределение поездок по целям и видам транспорта)</a:t>
            </a:r>
          </a:p>
        </p:txBody>
      </p:sp>
      <p:cxnSp>
        <p:nvCxnSpPr>
          <p:cNvPr id="22535" name="Прямая со стрелкой 18"/>
          <p:cNvCxnSpPr>
            <a:cxnSpLocks/>
            <a:stCxn id="16" idx="2"/>
            <a:endCxn id="47" idx="0"/>
          </p:cNvCxnSpPr>
          <p:nvPr/>
        </p:nvCxnSpPr>
        <p:spPr bwMode="auto">
          <a:xfrm>
            <a:off x="1682750" y="3609975"/>
            <a:ext cx="1863725" cy="503238"/>
          </a:xfrm>
          <a:prstGeom prst="straightConnector1">
            <a:avLst/>
          </a:prstGeom>
          <a:noFill/>
          <a:ln w="31750" algn="ctr">
            <a:solidFill>
              <a:schemeClr val="accent6">
                <a:lumMod val="75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6" name="Прямая со стрелкой 21"/>
          <p:cNvCxnSpPr>
            <a:cxnSpLocks/>
            <a:stCxn id="41" idx="2"/>
            <a:endCxn id="47" idx="0"/>
          </p:cNvCxnSpPr>
          <p:nvPr/>
        </p:nvCxnSpPr>
        <p:spPr bwMode="auto">
          <a:xfrm flipH="1">
            <a:off x="3546475" y="3609975"/>
            <a:ext cx="1754188" cy="503238"/>
          </a:xfrm>
          <a:prstGeom prst="straightConnector1">
            <a:avLst/>
          </a:prstGeom>
          <a:noFill/>
          <a:ln w="31750" algn="ctr">
            <a:solidFill>
              <a:schemeClr val="accent6">
                <a:lumMod val="75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Прямоугольник 28">
            <a:extLst>
              <a:ext uri="{FF2B5EF4-FFF2-40B4-BE49-F238E27FC236}"/>
            </a:extLst>
          </p:cNvPr>
          <p:cNvSpPr/>
          <p:nvPr/>
        </p:nvSpPr>
        <p:spPr>
          <a:xfrm>
            <a:off x="423863" y="5468938"/>
            <a:ext cx="1295400" cy="93503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kern="0" dirty="0">
                <a:solidFill>
                  <a:prstClr val="white"/>
                </a:solidFill>
                <a:latin typeface="Circe" pitchFamily="34" charset="-52"/>
                <a:cs typeface="+mn-cs"/>
              </a:rPr>
              <a:t>1. Генерация спроса (объем прибытия и отправления по каждому району)</a:t>
            </a:r>
          </a:p>
        </p:txBody>
      </p:sp>
      <p:pic>
        <p:nvPicPr>
          <p:cNvPr id="2253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75" y="3141663"/>
            <a:ext cx="108902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663" y="3933825"/>
            <a:ext cx="11874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5583238"/>
            <a:ext cx="1068388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1" name="Заголовок 1"/>
          <p:cNvSpPr txBox="1">
            <a:spLocks/>
          </p:cNvSpPr>
          <p:nvPr/>
        </p:nvSpPr>
        <p:spPr bwMode="auto">
          <a:xfrm>
            <a:off x="7966075" y="3306763"/>
            <a:ext cx="10890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83" tIns="60896" rIns="121783" bIns="60896" anchor="ctr"/>
          <a:lstStyle>
            <a:lvl1pPr defTabSz="609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609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609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609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609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200" dirty="0">
                <a:latin typeface="Circe" pitchFamily="34" charset="-52"/>
                <a:ea typeface="MS PGothic" pitchFamily="34" charset="-128"/>
                <a:cs typeface="Verdana" pitchFamily="34" charset="0"/>
              </a:rPr>
              <a:t>с 1998 года</a:t>
            </a:r>
          </a:p>
        </p:txBody>
      </p:sp>
      <p:sp>
        <p:nvSpPr>
          <p:cNvPr id="22542" name="Заголовок 1"/>
          <p:cNvSpPr txBox="1">
            <a:spLocks/>
          </p:cNvSpPr>
          <p:nvPr/>
        </p:nvSpPr>
        <p:spPr bwMode="auto">
          <a:xfrm>
            <a:off x="7966075" y="4586288"/>
            <a:ext cx="10890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83" tIns="60896" rIns="121783" bIns="60896" anchor="ctr"/>
          <a:lstStyle>
            <a:lvl1pPr defTabSz="609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609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609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609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609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200" dirty="0">
                <a:latin typeface="Circe" pitchFamily="34" charset="-52"/>
                <a:ea typeface="MS PGothic" pitchFamily="34" charset="-128"/>
                <a:cs typeface="Verdana" pitchFamily="34" charset="0"/>
              </a:rPr>
              <a:t>с 2010 года</a:t>
            </a:r>
          </a:p>
        </p:txBody>
      </p:sp>
      <p:sp>
        <p:nvSpPr>
          <p:cNvPr id="22543" name="Заголовок 1"/>
          <p:cNvSpPr txBox="1">
            <a:spLocks/>
          </p:cNvSpPr>
          <p:nvPr/>
        </p:nvSpPr>
        <p:spPr bwMode="auto">
          <a:xfrm>
            <a:off x="7966075" y="5880100"/>
            <a:ext cx="10890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83" tIns="60896" rIns="121783" bIns="60896" anchor="ctr"/>
          <a:lstStyle>
            <a:lvl1pPr defTabSz="609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609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609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609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609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200">
                <a:latin typeface="Circe" pitchFamily="34" charset="-52"/>
                <a:ea typeface="MS PGothic" pitchFamily="34" charset="-128"/>
                <a:cs typeface="Verdana" pitchFamily="34" charset="0"/>
              </a:rPr>
              <a:t>с 2012 года</a:t>
            </a:r>
          </a:p>
        </p:txBody>
      </p:sp>
      <p:sp>
        <p:nvSpPr>
          <p:cNvPr id="41" name="Прямоугольник 40">
            <a:extLst>
              <a:ext uri="{FF2B5EF4-FFF2-40B4-BE49-F238E27FC236}"/>
            </a:extLst>
          </p:cNvPr>
          <p:cNvSpPr/>
          <p:nvPr/>
        </p:nvSpPr>
        <p:spPr>
          <a:xfrm>
            <a:off x="4030663" y="2889250"/>
            <a:ext cx="2540000" cy="7207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kern="0" dirty="0">
                <a:solidFill>
                  <a:prstClr val="white"/>
                </a:solidFill>
                <a:latin typeface="Circe" pitchFamily="34" charset="-52"/>
                <a:cs typeface="+mn-cs"/>
              </a:rPr>
              <a:t>Транспортное предложение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kern="0" dirty="0">
                <a:solidFill>
                  <a:prstClr val="white"/>
                </a:solidFill>
                <a:latin typeface="Circe" pitchFamily="34" charset="-52"/>
                <a:cs typeface="+mn-cs"/>
              </a:rPr>
              <a:t>(граф транспортной сети, пропускная и провозная способность)</a:t>
            </a:r>
          </a:p>
        </p:txBody>
      </p:sp>
      <p:sp>
        <p:nvSpPr>
          <p:cNvPr id="47" name="Прямоугольник 46">
            <a:extLst>
              <a:ext uri="{FF2B5EF4-FFF2-40B4-BE49-F238E27FC236}"/>
            </a:extLst>
          </p:cNvPr>
          <p:cNvSpPr/>
          <p:nvPr/>
        </p:nvSpPr>
        <p:spPr>
          <a:xfrm>
            <a:off x="1552575" y="4113213"/>
            <a:ext cx="3986213" cy="7207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kern="0" dirty="0">
                <a:solidFill>
                  <a:prstClr val="white"/>
                </a:solidFill>
                <a:latin typeface="Circe" pitchFamily="34" charset="-52"/>
                <a:cs typeface="+mn-cs"/>
              </a:rPr>
              <a:t>Матрица затрат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kern="0" dirty="0">
                <a:solidFill>
                  <a:prstClr val="white"/>
                </a:solidFill>
                <a:latin typeface="Circe" pitchFamily="34" charset="-52"/>
              </a:rPr>
              <a:t>Матрица корреспонденций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kern="0" dirty="0">
                <a:solidFill>
                  <a:prstClr val="white"/>
                </a:solidFill>
                <a:latin typeface="Circe" pitchFamily="34" charset="-52"/>
                <a:cs typeface="+mn-cs"/>
              </a:rPr>
              <a:t>Интенсивность пассажирских и транспортных потоков</a:t>
            </a:r>
          </a:p>
        </p:txBody>
      </p:sp>
      <p:sp>
        <p:nvSpPr>
          <p:cNvPr id="53" name="Прямоугольник 52">
            <a:extLst>
              <a:ext uri="{FF2B5EF4-FFF2-40B4-BE49-F238E27FC236}"/>
            </a:extLst>
          </p:cNvPr>
          <p:cNvSpPr/>
          <p:nvPr/>
        </p:nvSpPr>
        <p:spPr>
          <a:xfrm>
            <a:off x="2033588" y="5467350"/>
            <a:ext cx="1296987" cy="9366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kern="0" dirty="0">
                <a:solidFill>
                  <a:prstClr val="white"/>
                </a:solidFill>
                <a:latin typeface="Circe" pitchFamily="34" charset="-52"/>
                <a:cs typeface="+mn-cs"/>
              </a:rPr>
              <a:t>2. Распределение спроса (матрица корреспонденций между районами) </a:t>
            </a:r>
          </a:p>
        </p:txBody>
      </p:sp>
      <p:sp>
        <p:nvSpPr>
          <p:cNvPr id="54" name="Прямоугольник 53">
            <a:extLst>
              <a:ext uri="{FF2B5EF4-FFF2-40B4-BE49-F238E27FC236}"/>
            </a:extLst>
          </p:cNvPr>
          <p:cNvSpPr/>
          <p:nvPr/>
        </p:nvSpPr>
        <p:spPr>
          <a:xfrm>
            <a:off x="3654425" y="5468938"/>
            <a:ext cx="1295400" cy="93503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kern="0" dirty="0">
                <a:solidFill>
                  <a:prstClr val="white"/>
                </a:solidFill>
                <a:latin typeface="Circe" pitchFamily="34" charset="-52"/>
                <a:cs typeface="+mn-cs"/>
              </a:rPr>
              <a:t>3. Модальное расщепление (распределение по видам транспорта)</a:t>
            </a:r>
          </a:p>
        </p:txBody>
      </p:sp>
      <p:sp>
        <p:nvSpPr>
          <p:cNvPr id="55" name="Прямоугольник 54">
            <a:extLst>
              <a:ext uri="{FF2B5EF4-FFF2-40B4-BE49-F238E27FC236}"/>
            </a:extLst>
          </p:cNvPr>
          <p:cNvSpPr/>
          <p:nvPr/>
        </p:nvSpPr>
        <p:spPr>
          <a:xfrm>
            <a:off x="5273675" y="5468938"/>
            <a:ext cx="1296988" cy="93503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kern="0" dirty="0">
                <a:solidFill>
                  <a:prstClr val="white"/>
                </a:solidFill>
                <a:latin typeface="Circe" pitchFamily="34" charset="-52"/>
                <a:cs typeface="+mn-cs"/>
              </a:rPr>
              <a:t>4. Распределение корреспонденций по сети (загрузка транспортной сети)</a:t>
            </a:r>
          </a:p>
        </p:txBody>
      </p:sp>
      <p:cxnSp>
        <p:nvCxnSpPr>
          <p:cNvPr id="22549" name="Прямая со стрелкой 55"/>
          <p:cNvCxnSpPr>
            <a:cxnSpLocks/>
            <a:stCxn id="29" idx="3"/>
            <a:endCxn id="53" idx="1"/>
          </p:cNvCxnSpPr>
          <p:nvPr/>
        </p:nvCxnSpPr>
        <p:spPr bwMode="auto">
          <a:xfrm flipV="1">
            <a:off x="1719263" y="5935663"/>
            <a:ext cx="314325" cy="1587"/>
          </a:xfrm>
          <a:prstGeom prst="straightConnector1">
            <a:avLst/>
          </a:prstGeom>
          <a:noFill/>
          <a:ln w="31750" algn="ctr">
            <a:solidFill>
              <a:schemeClr val="accent6">
                <a:lumMod val="75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50" name="Прямая со стрелкой 58"/>
          <p:cNvCxnSpPr>
            <a:cxnSpLocks/>
            <a:stCxn id="53" idx="3"/>
            <a:endCxn id="54" idx="1"/>
          </p:cNvCxnSpPr>
          <p:nvPr/>
        </p:nvCxnSpPr>
        <p:spPr bwMode="auto">
          <a:xfrm>
            <a:off x="3330575" y="5935663"/>
            <a:ext cx="323850" cy="1587"/>
          </a:xfrm>
          <a:prstGeom prst="straightConnector1">
            <a:avLst/>
          </a:prstGeom>
          <a:noFill/>
          <a:ln w="31750" algn="ctr">
            <a:solidFill>
              <a:schemeClr val="accent6">
                <a:lumMod val="75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51" name="Прямая со стрелкой 62"/>
          <p:cNvCxnSpPr>
            <a:cxnSpLocks/>
            <a:stCxn id="54" idx="3"/>
            <a:endCxn id="55" idx="1"/>
          </p:cNvCxnSpPr>
          <p:nvPr/>
        </p:nvCxnSpPr>
        <p:spPr bwMode="auto">
          <a:xfrm flipV="1">
            <a:off x="4949825" y="5935663"/>
            <a:ext cx="323850" cy="1587"/>
          </a:xfrm>
          <a:prstGeom prst="straightConnector1">
            <a:avLst/>
          </a:prstGeom>
          <a:noFill/>
          <a:ln w="31750" algn="ctr">
            <a:solidFill>
              <a:schemeClr val="accent6">
                <a:lumMod val="75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Прямоугольник 26">
            <a:extLst>
              <a:ext uri="{FF2B5EF4-FFF2-40B4-BE49-F238E27FC236}"/>
            </a:extLst>
          </p:cNvPr>
          <p:cNvSpPr/>
          <p:nvPr/>
        </p:nvSpPr>
        <p:spPr>
          <a:xfrm>
            <a:off x="277813" y="1268413"/>
            <a:ext cx="6416675" cy="1068387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 w="25400" cap="flat" cmpd="sng" algn="ctr">
            <a:solidFill>
              <a:sysClr val="window" lastClr="FFFFFF">
                <a:lumMod val="65000"/>
              </a:sysClr>
            </a:solidFill>
            <a:prstDash val="dash"/>
          </a:ln>
          <a:effectLst/>
        </p:spPr>
        <p:txBody>
          <a:bodyPr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Circe" pitchFamily="34" charset="-52"/>
                <a:cs typeface="+mn-cs"/>
              </a:rPr>
              <a:t>Мониторинг данных и разработка прогнозов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  <a:latin typeface="Circe" pitchFamily="34" charset="-52"/>
              <a:cs typeface="+mn-cs"/>
            </a:endParaRP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  <a:latin typeface="Circe" pitchFamily="34" charset="-52"/>
              <a:cs typeface="+mn-cs"/>
            </a:endParaRP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  <a:latin typeface="Circe" pitchFamily="34" charset="-52"/>
              <a:cs typeface="+mn-cs"/>
            </a:endParaRP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  <a:latin typeface="Circe" pitchFamily="34" charset="-52"/>
              <a:cs typeface="+mn-cs"/>
            </a:endParaRPr>
          </a:p>
        </p:txBody>
      </p:sp>
      <p:sp>
        <p:nvSpPr>
          <p:cNvPr id="28" name="Прямоугольник 27">
            <a:extLst>
              <a:ext uri="{FF2B5EF4-FFF2-40B4-BE49-F238E27FC236}"/>
            </a:extLst>
          </p:cNvPr>
          <p:cNvSpPr/>
          <p:nvPr/>
        </p:nvSpPr>
        <p:spPr>
          <a:xfrm>
            <a:off x="412750" y="1600200"/>
            <a:ext cx="6157913" cy="5556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kern="0" dirty="0">
                <a:solidFill>
                  <a:prstClr val="white"/>
                </a:solidFill>
                <a:latin typeface="Circe" pitchFamily="34" charset="-52"/>
                <a:cs typeface="+mn-cs"/>
              </a:rPr>
              <a:t>Исходные данные для транспортного моделирования</a:t>
            </a:r>
          </a:p>
        </p:txBody>
      </p:sp>
      <p:cxnSp>
        <p:nvCxnSpPr>
          <p:cNvPr id="22554" name="Прямая со стрелкой 29"/>
          <p:cNvCxnSpPr>
            <a:cxnSpLocks/>
            <a:endCxn id="16" idx="0"/>
          </p:cNvCxnSpPr>
          <p:nvPr/>
        </p:nvCxnSpPr>
        <p:spPr bwMode="auto">
          <a:xfrm>
            <a:off x="1682750" y="2155825"/>
            <a:ext cx="0" cy="733425"/>
          </a:xfrm>
          <a:prstGeom prst="straightConnector1">
            <a:avLst/>
          </a:prstGeom>
          <a:noFill/>
          <a:ln w="31750" algn="ctr">
            <a:solidFill>
              <a:schemeClr val="accent6">
                <a:lumMod val="75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55" name="Прямая со стрелкой 33"/>
          <p:cNvCxnSpPr>
            <a:cxnSpLocks/>
            <a:endCxn id="41" idx="0"/>
          </p:cNvCxnSpPr>
          <p:nvPr/>
        </p:nvCxnSpPr>
        <p:spPr bwMode="auto">
          <a:xfrm>
            <a:off x="5300663" y="2155825"/>
            <a:ext cx="0" cy="733425"/>
          </a:xfrm>
          <a:prstGeom prst="straightConnector1">
            <a:avLst/>
          </a:prstGeom>
          <a:noFill/>
          <a:ln w="31750" algn="ctr">
            <a:solidFill>
              <a:schemeClr val="accent6">
                <a:lumMod val="75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56" name="Заголовок 1"/>
          <p:cNvSpPr>
            <a:spLocks noGrp="1"/>
          </p:cNvSpPr>
          <p:nvPr>
            <p:ph type="title"/>
          </p:nvPr>
        </p:nvSpPr>
        <p:spPr>
          <a:xfrm>
            <a:off x="277813" y="242888"/>
            <a:ext cx="6954837" cy="730250"/>
          </a:xfrm>
        </p:spPr>
        <p:txBody>
          <a:bodyPr/>
          <a:lstStyle/>
          <a:p>
            <a:pPr eaLnBrk="1" hangingPunct="1"/>
            <a:r>
              <a:rPr lang="ru-RU" altLang="ru-RU" sz="1800" b="0" dirty="0" smtClean="0">
                <a:latin typeface="Circe Bold" pitchFamily="34" charset="-52"/>
                <a:cs typeface="Verdana" pitchFamily="34" charset="0"/>
              </a:rPr>
              <a:t>Принцип работы транспортной макромодели</a:t>
            </a:r>
          </a:p>
        </p:txBody>
      </p:sp>
      <p:sp>
        <p:nvSpPr>
          <p:cNvPr id="22557" name="Номер слайда 2"/>
          <p:cNvSpPr>
            <a:spLocks noGrp="1"/>
          </p:cNvSpPr>
          <p:nvPr>
            <p:ph type="sldNum" sz="quarter" idx="12"/>
          </p:nvPr>
        </p:nvSpPr>
        <p:spPr bwMode="auto">
          <a:xfrm>
            <a:off x="7621588" y="6453188"/>
            <a:ext cx="1314450" cy="225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32193D0-03CD-4F19-8C18-F4A0F20C0148}" type="slidenum">
              <a:rPr lang="en-US" altLang="ru-RU">
                <a:latin typeface="Verdana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ru-RU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/>
            </a:extLst>
          </p:cNvPr>
          <p:cNvSpPr/>
          <p:nvPr/>
        </p:nvSpPr>
        <p:spPr>
          <a:xfrm>
            <a:off x="3211513" y="1317625"/>
            <a:ext cx="2797175" cy="5194300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dash"/>
          </a:ln>
          <a:effectLst/>
        </p:spPr>
        <p:txBody>
          <a:bodyPr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i="1" kern="0" dirty="0">
              <a:solidFill>
                <a:prstClr val="black">
                  <a:lumMod val="65000"/>
                  <a:lumOff val="35000"/>
                </a:prstClr>
              </a:solidFill>
              <a:latin typeface="Circe" pitchFamily="34" charset="-52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i="1" kern="0" dirty="0">
              <a:solidFill>
                <a:prstClr val="black">
                  <a:lumMod val="65000"/>
                  <a:lumOff val="35000"/>
                </a:prstClr>
              </a:solidFill>
              <a:latin typeface="Circe" pitchFamily="34" charset="-52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i="1" kern="0" dirty="0">
              <a:solidFill>
                <a:prstClr val="black">
                  <a:lumMod val="65000"/>
                  <a:lumOff val="35000"/>
                </a:prstClr>
              </a:solidFill>
              <a:latin typeface="Circe" pitchFamily="34" charset="-52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i="1" kern="0" dirty="0">
              <a:solidFill>
                <a:prstClr val="black">
                  <a:lumMod val="65000"/>
                  <a:lumOff val="35000"/>
                </a:prstClr>
              </a:solidFill>
              <a:latin typeface="Circe" pitchFamily="34" charset="-52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i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Circe" pitchFamily="34" charset="-52"/>
                <a:cs typeface="+mn-cs"/>
              </a:rPr>
              <a:t>			    			</a:t>
            </a:r>
            <a:endParaRPr lang="ru-RU" sz="1600" kern="0" dirty="0">
              <a:solidFill>
                <a:prstClr val="black">
                  <a:lumMod val="65000"/>
                  <a:lumOff val="35000"/>
                </a:prstClr>
              </a:solidFill>
              <a:latin typeface="Circe" pitchFamily="34" charset="-52"/>
              <a:cs typeface="+mn-cs"/>
            </a:endParaRPr>
          </a:p>
        </p:txBody>
      </p:sp>
      <p:sp>
        <p:nvSpPr>
          <p:cNvPr id="26" name="Прямоугольник 25">
            <a:extLst>
              <a:ext uri="{FF2B5EF4-FFF2-40B4-BE49-F238E27FC236}"/>
            </a:extLst>
          </p:cNvPr>
          <p:cNvSpPr/>
          <p:nvPr/>
        </p:nvSpPr>
        <p:spPr>
          <a:xfrm>
            <a:off x="260350" y="1317625"/>
            <a:ext cx="2716213" cy="5186363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dash"/>
          </a:ln>
          <a:effectLst/>
        </p:spPr>
        <p:txBody>
          <a:bodyPr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i="1" kern="0" dirty="0">
              <a:solidFill>
                <a:prstClr val="black">
                  <a:lumMod val="65000"/>
                  <a:lumOff val="35000"/>
                </a:prstClr>
              </a:solidFill>
              <a:latin typeface="Circe" pitchFamily="34" charset="-52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i="1" kern="0" dirty="0">
              <a:solidFill>
                <a:prstClr val="black">
                  <a:lumMod val="65000"/>
                  <a:lumOff val="35000"/>
                </a:prstClr>
              </a:solidFill>
              <a:latin typeface="Circe" pitchFamily="34" charset="-52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i="1" kern="0" dirty="0">
              <a:solidFill>
                <a:prstClr val="black">
                  <a:lumMod val="65000"/>
                  <a:lumOff val="35000"/>
                </a:prstClr>
              </a:solidFill>
              <a:latin typeface="Circe" pitchFamily="34" charset="-52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i="1" kern="0" dirty="0">
              <a:solidFill>
                <a:prstClr val="black">
                  <a:lumMod val="65000"/>
                  <a:lumOff val="35000"/>
                </a:prstClr>
              </a:solidFill>
              <a:latin typeface="Circe" pitchFamily="34" charset="-52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i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Circe" pitchFamily="34" charset="-52"/>
                <a:cs typeface="+mn-cs"/>
              </a:rPr>
              <a:t>			    			</a:t>
            </a:r>
            <a:endParaRPr lang="ru-RU" sz="1600" kern="0" dirty="0">
              <a:solidFill>
                <a:prstClr val="black">
                  <a:lumMod val="65000"/>
                  <a:lumOff val="35000"/>
                </a:prstClr>
              </a:solidFill>
              <a:latin typeface="Circe" pitchFamily="34" charset="-52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/>
            </a:extLst>
          </p:cNvPr>
          <p:cNvSpPr/>
          <p:nvPr/>
        </p:nvSpPr>
        <p:spPr>
          <a:xfrm>
            <a:off x="6200775" y="1317625"/>
            <a:ext cx="2682875" cy="5189538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dash"/>
          </a:ln>
          <a:effectLst/>
        </p:spPr>
        <p:txBody>
          <a:bodyPr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i="1" kern="0" dirty="0">
              <a:solidFill>
                <a:prstClr val="black">
                  <a:lumMod val="65000"/>
                  <a:lumOff val="35000"/>
                </a:prstClr>
              </a:solidFill>
              <a:latin typeface="Circe" pitchFamily="34" charset="-52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i="1" kern="0" dirty="0">
              <a:solidFill>
                <a:prstClr val="black">
                  <a:lumMod val="65000"/>
                  <a:lumOff val="35000"/>
                </a:prstClr>
              </a:solidFill>
              <a:latin typeface="Circe" pitchFamily="34" charset="-52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i="1" kern="0" dirty="0">
              <a:solidFill>
                <a:prstClr val="black">
                  <a:lumMod val="65000"/>
                  <a:lumOff val="35000"/>
                </a:prstClr>
              </a:solidFill>
              <a:latin typeface="Circe" pitchFamily="34" charset="-52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i="1" kern="0" dirty="0">
              <a:solidFill>
                <a:prstClr val="black">
                  <a:lumMod val="65000"/>
                  <a:lumOff val="35000"/>
                </a:prstClr>
              </a:solidFill>
              <a:latin typeface="Circe" pitchFamily="34" charset="-52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i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Circe" pitchFamily="34" charset="-52"/>
                <a:cs typeface="+mn-cs"/>
              </a:rPr>
              <a:t>			    			</a:t>
            </a:r>
            <a:endParaRPr lang="ru-RU" sz="1600" kern="0" dirty="0">
              <a:solidFill>
                <a:prstClr val="black">
                  <a:lumMod val="65000"/>
                  <a:lumOff val="35000"/>
                </a:prstClr>
              </a:solidFill>
              <a:latin typeface="Circe" pitchFamily="34" charset="-52"/>
              <a:cs typeface="+mn-cs"/>
            </a:endParaRPr>
          </a:p>
        </p:txBody>
      </p:sp>
      <p:sp>
        <p:nvSpPr>
          <p:cNvPr id="9" name="Прямоугольник 8">
            <a:extLst>
              <a:ext uri="{FF2B5EF4-FFF2-40B4-BE49-F238E27FC236}"/>
            </a:extLst>
          </p:cNvPr>
          <p:cNvSpPr/>
          <p:nvPr/>
        </p:nvSpPr>
        <p:spPr>
          <a:xfrm>
            <a:off x="358775" y="1400175"/>
            <a:ext cx="2490788" cy="7207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kern="0" dirty="0">
                <a:solidFill>
                  <a:prstClr val="white"/>
                </a:solidFill>
                <a:latin typeface="Circe" pitchFamily="34" charset="-52"/>
                <a:cs typeface="+mn-cs"/>
              </a:rPr>
              <a:t>Статистические данные о численности населения</a:t>
            </a:r>
          </a:p>
        </p:txBody>
      </p:sp>
      <p:sp>
        <p:nvSpPr>
          <p:cNvPr id="10" name="Прямоугольник 9">
            <a:extLst>
              <a:ext uri="{FF2B5EF4-FFF2-40B4-BE49-F238E27FC236}"/>
            </a:extLst>
          </p:cNvPr>
          <p:cNvSpPr/>
          <p:nvPr/>
        </p:nvSpPr>
        <p:spPr>
          <a:xfrm>
            <a:off x="3359150" y="1400175"/>
            <a:ext cx="5437188" cy="7207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kern="0" dirty="0">
                <a:solidFill>
                  <a:prstClr val="white"/>
                </a:solidFill>
                <a:latin typeface="Circe" pitchFamily="34" charset="-52"/>
                <a:cs typeface="+mn-cs"/>
              </a:rPr>
              <a:t>Данные натурных обследований</a:t>
            </a:r>
          </a:p>
        </p:txBody>
      </p:sp>
      <p:sp>
        <p:nvSpPr>
          <p:cNvPr id="12" name="Прямоугольник 11">
            <a:extLst>
              <a:ext uri="{FF2B5EF4-FFF2-40B4-BE49-F238E27FC236}"/>
            </a:extLst>
          </p:cNvPr>
          <p:cNvSpPr/>
          <p:nvPr/>
        </p:nvSpPr>
        <p:spPr>
          <a:xfrm>
            <a:off x="6310313" y="2941638"/>
            <a:ext cx="2486025" cy="71913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kern="0" dirty="0">
                <a:solidFill>
                  <a:prstClr val="white"/>
                </a:solidFill>
                <a:latin typeface="Circe" pitchFamily="34" charset="-52"/>
                <a:cs typeface="+mn-cs"/>
              </a:rPr>
              <a:t>Данные ИТС (детекторы транспорта, видеокамеры)</a:t>
            </a:r>
          </a:p>
        </p:txBody>
      </p:sp>
      <p:sp>
        <p:nvSpPr>
          <p:cNvPr id="13" name="Прямоугольник 12">
            <a:extLst>
              <a:ext uri="{FF2B5EF4-FFF2-40B4-BE49-F238E27FC236}"/>
            </a:extLst>
          </p:cNvPr>
          <p:cNvSpPr/>
          <p:nvPr/>
        </p:nvSpPr>
        <p:spPr>
          <a:xfrm>
            <a:off x="6310313" y="3713163"/>
            <a:ext cx="2486025" cy="71913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kern="0" dirty="0">
                <a:solidFill>
                  <a:prstClr val="white"/>
                </a:solidFill>
                <a:latin typeface="Circe" pitchFamily="34" charset="-52"/>
                <a:cs typeface="+mn-cs"/>
              </a:rPr>
              <a:t>Данные ГЛОНАСС- и </a:t>
            </a:r>
            <a:r>
              <a:rPr lang="en-US" sz="1400" kern="0" dirty="0">
                <a:solidFill>
                  <a:prstClr val="white"/>
                </a:solidFill>
                <a:latin typeface="Circe" pitchFamily="34" charset="-52"/>
                <a:cs typeface="+mn-cs"/>
              </a:rPr>
              <a:t>GPS</a:t>
            </a:r>
            <a:r>
              <a:rPr lang="ru-RU" sz="1400" kern="0" dirty="0">
                <a:solidFill>
                  <a:prstClr val="white"/>
                </a:solidFill>
                <a:latin typeface="Circe" pitchFamily="34" charset="-52"/>
                <a:cs typeface="+mn-cs"/>
              </a:rPr>
              <a:t>-треков транспортных средств</a:t>
            </a:r>
          </a:p>
        </p:txBody>
      </p:sp>
      <p:sp>
        <p:nvSpPr>
          <p:cNvPr id="14" name="Прямоугольник 13">
            <a:extLst>
              <a:ext uri="{FF2B5EF4-FFF2-40B4-BE49-F238E27FC236}"/>
            </a:extLst>
          </p:cNvPr>
          <p:cNvSpPr/>
          <p:nvPr/>
        </p:nvSpPr>
        <p:spPr>
          <a:xfrm>
            <a:off x="3359150" y="2170113"/>
            <a:ext cx="5437188" cy="71913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kern="0" dirty="0">
                <a:solidFill>
                  <a:prstClr val="white"/>
                </a:solidFill>
                <a:latin typeface="Circe" pitchFamily="34" charset="-52"/>
                <a:cs typeface="+mn-cs"/>
              </a:rPr>
              <a:t>Данные транспортной статистики, данные транспортных предприятий </a:t>
            </a:r>
          </a:p>
        </p:txBody>
      </p:sp>
      <p:sp>
        <p:nvSpPr>
          <p:cNvPr id="15" name="Прямоугольник 14">
            <a:extLst>
              <a:ext uri="{FF2B5EF4-FFF2-40B4-BE49-F238E27FC236}"/>
            </a:extLst>
          </p:cNvPr>
          <p:cNvSpPr/>
          <p:nvPr/>
        </p:nvSpPr>
        <p:spPr>
          <a:xfrm>
            <a:off x="358775" y="2173288"/>
            <a:ext cx="2490788" cy="71913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kern="0" dirty="0">
                <a:solidFill>
                  <a:prstClr val="white"/>
                </a:solidFill>
                <a:latin typeface="Circe" pitchFamily="34" charset="-52"/>
                <a:cs typeface="+mn-cs"/>
              </a:rPr>
              <a:t>Данные о количестве мест приложения труда</a:t>
            </a:r>
          </a:p>
        </p:txBody>
      </p:sp>
      <p:sp>
        <p:nvSpPr>
          <p:cNvPr id="16" name="Прямоугольник 15">
            <a:extLst>
              <a:ext uri="{FF2B5EF4-FFF2-40B4-BE49-F238E27FC236}"/>
            </a:extLst>
          </p:cNvPr>
          <p:cNvSpPr/>
          <p:nvPr/>
        </p:nvSpPr>
        <p:spPr>
          <a:xfrm>
            <a:off x="355600" y="3713163"/>
            <a:ext cx="5503863" cy="71913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kern="0" dirty="0">
                <a:solidFill>
                  <a:prstClr val="white"/>
                </a:solidFill>
                <a:latin typeface="Circe" pitchFamily="34" charset="-52"/>
                <a:cs typeface="+mn-cs"/>
              </a:rPr>
              <a:t>Данные пенсионного фонда, налоговой службы и др.</a:t>
            </a:r>
          </a:p>
        </p:txBody>
      </p:sp>
      <p:sp>
        <p:nvSpPr>
          <p:cNvPr id="17" name="Прямоугольник 16">
            <a:extLst>
              <a:ext uri="{FF2B5EF4-FFF2-40B4-BE49-F238E27FC236}"/>
            </a:extLst>
          </p:cNvPr>
          <p:cNvSpPr/>
          <p:nvPr/>
        </p:nvSpPr>
        <p:spPr>
          <a:xfrm>
            <a:off x="355600" y="4479925"/>
            <a:ext cx="8440738" cy="7207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kern="0" dirty="0">
                <a:solidFill>
                  <a:prstClr val="white"/>
                </a:solidFill>
                <a:latin typeface="Circe" pitchFamily="34" charset="-52"/>
                <a:cs typeface="+mn-cs"/>
              </a:rPr>
              <a:t>Данные операторов сотовой связи (</a:t>
            </a:r>
            <a:r>
              <a:rPr lang="ru-RU" sz="1400" kern="0" dirty="0" err="1">
                <a:solidFill>
                  <a:prstClr val="white"/>
                </a:solidFill>
                <a:latin typeface="Circe" pitchFamily="34" charset="-52"/>
                <a:cs typeface="+mn-cs"/>
              </a:rPr>
              <a:t>геосоциальная</a:t>
            </a:r>
            <a:r>
              <a:rPr lang="ru-RU" sz="1400" kern="0" dirty="0">
                <a:solidFill>
                  <a:prstClr val="white"/>
                </a:solidFill>
                <a:latin typeface="Circe" pitchFamily="34" charset="-52"/>
                <a:cs typeface="+mn-cs"/>
              </a:rPr>
              <a:t> аналитика)</a:t>
            </a:r>
          </a:p>
        </p:txBody>
      </p:sp>
      <p:sp>
        <p:nvSpPr>
          <p:cNvPr id="18" name="Прямоугольник 17">
            <a:extLst>
              <a:ext uri="{FF2B5EF4-FFF2-40B4-BE49-F238E27FC236}"/>
            </a:extLst>
          </p:cNvPr>
          <p:cNvSpPr/>
          <p:nvPr/>
        </p:nvSpPr>
        <p:spPr>
          <a:xfrm>
            <a:off x="355600" y="2944813"/>
            <a:ext cx="5503863" cy="7207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kern="0" dirty="0">
                <a:solidFill>
                  <a:prstClr val="white"/>
                </a:solidFill>
                <a:latin typeface="Circe" pitchFamily="34" charset="-52"/>
                <a:cs typeface="+mn-cs"/>
              </a:rPr>
              <a:t>Данные социологических опросов</a:t>
            </a:r>
          </a:p>
        </p:txBody>
      </p:sp>
      <p:sp>
        <p:nvSpPr>
          <p:cNvPr id="19" name="Прямоугольник 18">
            <a:extLst>
              <a:ext uri="{FF2B5EF4-FFF2-40B4-BE49-F238E27FC236}"/>
            </a:extLst>
          </p:cNvPr>
          <p:cNvSpPr/>
          <p:nvPr/>
        </p:nvSpPr>
        <p:spPr>
          <a:xfrm>
            <a:off x="355600" y="5248275"/>
            <a:ext cx="2538413" cy="574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kern="0" dirty="0">
                <a:solidFill>
                  <a:prstClr val="black"/>
                </a:solidFill>
                <a:latin typeface="Circe" pitchFamily="34" charset="-52"/>
                <a:cs typeface="+mn-cs"/>
              </a:rPr>
              <a:t>Матрица корреспонденций</a:t>
            </a:r>
          </a:p>
        </p:txBody>
      </p:sp>
      <p:sp>
        <p:nvSpPr>
          <p:cNvPr id="20" name="Прямоугольник 19">
            <a:extLst>
              <a:ext uri="{FF2B5EF4-FFF2-40B4-BE49-F238E27FC236}"/>
            </a:extLst>
          </p:cNvPr>
          <p:cNvSpPr/>
          <p:nvPr/>
        </p:nvSpPr>
        <p:spPr>
          <a:xfrm>
            <a:off x="355600" y="5873750"/>
            <a:ext cx="2538413" cy="5762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kern="0" dirty="0">
                <a:solidFill>
                  <a:prstClr val="black"/>
                </a:solidFill>
                <a:latin typeface="Circe" pitchFamily="34" charset="-52"/>
                <a:cs typeface="+mn-cs"/>
              </a:rPr>
              <a:t>Закономерности расселения населения</a:t>
            </a:r>
          </a:p>
        </p:txBody>
      </p:sp>
      <p:sp>
        <p:nvSpPr>
          <p:cNvPr id="21" name="Прямоугольник 20">
            <a:extLst>
              <a:ext uri="{FF2B5EF4-FFF2-40B4-BE49-F238E27FC236}"/>
            </a:extLst>
          </p:cNvPr>
          <p:cNvSpPr/>
          <p:nvPr/>
        </p:nvSpPr>
        <p:spPr>
          <a:xfrm>
            <a:off x="3351213" y="5254625"/>
            <a:ext cx="2538412" cy="5762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kern="0" dirty="0">
                <a:solidFill>
                  <a:prstClr val="black"/>
                </a:solidFill>
                <a:latin typeface="Circe" pitchFamily="34" charset="-52"/>
                <a:cs typeface="+mn-cs"/>
              </a:rPr>
              <a:t>Объемы перевозок пассажиров и грузов</a:t>
            </a:r>
          </a:p>
        </p:txBody>
      </p:sp>
      <p:sp>
        <p:nvSpPr>
          <p:cNvPr id="22" name="Прямоугольник 21">
            <a:extLst>
              <a:ext uri="{FF2B5EF4-FFF2-40B4-BE49-F238E27FC236}"/>
            </a:extLst>
          </p:cNvPr>
          <p:cNvSpPr/>
          <p:nvPr/>
        </p:nvSpPr>
        <p:spPr>
          <a:xfrm>
            <a:off x="3351213" y="5873750"/>
            <a:ext cx="2538412" cy="5762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kern="0" dirty="0">
                <a:solidFill>
                  <a:prstClr val="black"/>
                </a:solidFill>
                <a:latin typeface="Circe" pitchFamily="34" charset="-52"/>
                <a:cs typeface="+mn-cs"/>
              </a:rPr>
              <a:t>Закономерности передвижения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kern="0" dirty="0">
                <a:solidFill>
                  <a:prstClr val="black"/>
                </a:solidFill>
                <a:latin typeface="Circe" pitchFamily="34" charset="-52"/>
                <a:cs typeface="+mn-cs"/>
              </a:rPr>
              <a:t>пассажиров и грузов</a:t>
            </a:r>
          </a:p>
        </p:txBody>
      </p:sp>
      <p:sp>
        <p:nvSpPr>
          <p:cNvPr id="23" name="Прямоугольник 22">
            <a:extLst>
              <a:ext uri="{FF2B5EF4-FFF2-40B4-BE49-F238E27FC236}"/>
            </a:extLst>
          </p:cNvPr>
          <p:cNvSpPr/>
          <p:nvPr/>
        </p:nvSpPr>
        <p:spPr>
          <a:xfrm>
            <a:off x="6257925" y="5262563"/>
            <a:ext cx="2538413" cy="5762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kern="0" dirty="0">
                <a:solidFill>
                  <a:prstClr val="black"/>
                </a:solidFill>
                <a:latin typeface="Circe" pitchFamily="34" charset="-52"/>
                <a:cs typeface="+mn-cs"/>
              </a:rPr>
              <a:t>Параметры транспортных потоков на УДС</a:t>
            </a:r>
          </a:p>
        </p:txBody>
      </p:sp>
      <p:sp>
        <p:nvSpPr>
          <p:cNvPr id="24" name="Прямоугольник 23">
            <a:extLst>
              <a:ext uri="{FF2B5EF4-FFF2-40B4-BE49-F238E27FC236}"/>
            </a:extLst>
          </p:cNvPr>
          <p:cNvSpPr/>
          <p:nvPr/>
        </p:nvSpPr>
        <p:spPr>
          <a:xfrm>
            <a:off x="6257925" y="5881688"/>
            <a:ext cx="2538413" cy="5762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kern="0" dirty="0">
                <a:solidFill>
                  <a:prstClr val="black"/>
                </a:solidFill>
                <a:latin typeface="Circe" pitchFamily="34" charset="-52"/>
                <a:cs typeface="+mn-cs"/>
              </a:rPr>
              <a:t>Закономерности изменения параметров транспортных потоков</a:t>
            </a:r>
          </a:p>
        </p:txBody>
      </p:sp>
      <p:sp>
        <p:nvSpPr>
          <p:cNvPr id="23572" name="Заголовок 1"/>
          <p:cNvSpPr>
            <a:spLocks noGrp="1"/>
          </p:cNvSpPr>
          <p:nvPr>
            <p:ph type="title"/>
          </p:nvPr>
        </p:nvSpPr>
        <p:spPr>
          <a:xfrm>
            <a:off x="260350" y="274638"/>
            <a:ext cx="6954838" cy="730250"/>
          </a:xfrm>
        </p:spPr>
        <p:txBody>
          <a:bodyPr/>
          <a:lstStyle/>
          <a:p>
            <a:pPr eaLnBrk="1" hangingPunct="1"/>
            <a:r>
              <a:rPr lang="ru-RU" altLang="ru-RU" sz="1800" b="0" dirty="0" smtClean="0">
                <a:latin typeface="Circe Bold" pitchFamily="34" charset="-52"/>
                <a:cs typeface="Verdana" pitchFamily="34" charset="0"/>
              </a:rPr>
              <a:t>Мониторинг данных для транспортного моделирования</a:t>
            </a:r>
          </a:p>
        </p:txBody>
      </p:sp>
      <p:sp>
        <p:nvSpPr>
          <p:cNvPr id="23573" name="Номер слайда 2"/>
          <p:cNvSpPr>
            <a:spLocks noGrp="1"/>
          </p:cNvSpPr>
          <p:nvPr>
            <p:ph type="sldNum" sz="quarter" idx="12"/>
          </p:nvPr>
        </p:nvSpPr>
        <p:spPr bwMode="auto">
          <a:xfrm>
            <a:off x="7621588" y="6503988"/>
            <a:ext cx="1314450" cy="233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947C6A1-E17F-4F60-ADD1-2BDB619848DB}" type="slidenum">
              <a:rPr lang="en-US" altLang="ru-RU">
                <a:latin typeface="Verdana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ru-RU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707" y="1390819"/>
            <a:ext cx="3169177" cy="5038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pic>
        <p:nvPicPr>
          <p:cNvPr id="7" name="Рисунок 6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886" y="4316557"/>
            <a:ext cx="1994222" cy="2128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sp>
        <p:nvSpPr>
          <p:cNvPr id="30" name="Заголовок 1">
            <a:extLst>
              <a:ext uri="{FF2B5EF4-FFF2-40B4-BE49-F238E27FC236}"/>
            </a:extLst>
          </p:cNvPr>
          <p:cNvSpPr txBox="1">
            <a:spLocks/>
          </p:cNvSpPr>
          <p:nvPr/>
        </p:nvSpPr>
        <p:spPr bwMode="auto">
          <a:xfrm>
            <a:off x="6889751" y="1854199"/>
            <a:ext cx="2158999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83" tIns="60896" rIns="121783" bIns="60896" anchor="t"/>
          <a:lstStyle>
            <a:lvl1pPr algn="l" defTabSz="610956" rtl="0" fontAlgn="base">
              <a:spcBef>
                <a:spcPct val="0"/>
              </a:spcBef>
              <a:spcAft>
                <a:spcPct val="0"/>
              </a:spcAft>
              <a:defRPr sz="2700" b="0" kern="1200">
                <a:solidFill>
                  <a:schemeClr val="tx1"/>
                </a:solidFill>
                <a:latin typeface="Circe" pitchFamily="34" charset="-52"/>
                <a:ea typeface="MS PGothic" pitchFamily="34" charset="-128"/>
                <a:cs typeface="Verdana"/>
              </a:defRPr>
            </a:lvl1pPr>
            <a:lvl2pPr algn="l" defTabSz="610956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Circe" pitchFamily="34" charset="-52"/>
                <a:ea typeface="MS PGothic" pitchFamily="34" charset="-128"/>
              </a:defRPr>
            </a:lvl2pPr>
            <a:lvl3pPr algn="l" defTabSz="610956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Circe" pitchFamily="34" charset="-52"/>
                <a:ea typeface="MS PGothic" pitchFamily="34" charset="-128"/>
              </a:defRPr>
            </a:lvl3pPr>
            <a:lvl4pPr algn="l" defTabSz="610956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Circe" pitchFamily="34" charset="-52"/>
                <a:ea typeface="MS PGothic" pitchFamily="34" charset="-128"/>
              </a:defRPr>
            </a:lvl4pPr>
            <a:lvl5pPr algn="l" defTabSz="610956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Circe" pitchFamily="34" charset="-52"/>
                <a:ea typeface="MS PGothic" pitchFamily="34" charset="-128"/>
              </a:defRPr>
            </a:lvl5pPr>
            <a:lvl6pPr marL="610956" algn="l" defTabSz="610956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Circe" pitchFamily="34" charset="-52"/>
                <a:ea typeface="MS PGothic" pitchFamily="34" charset="-128"/>
              </a:defRPr>
            </a:lvl6pPr>
            <a:lvl7pPr marL="1221913" algn="l" defTabSz="610956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Circe" pitchFamily="34" charset="-52"/>
                <a:ea typeface="MS PGothic" pitchFamily="34" charset="-128"/>
              </a:defRPr>
            </a:lvl7pPr>
            <a:lvl8pPr marL="1832869" algn="l" defTabSz="610956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Circe" pitchFamily="34" charset="-52"/>
                <a:ea typeface="MS PGothic" pitchFamily="34" charset="-128"/>
              </a:defRPr>
            </a:lvl8pPr>
            <a:lvl9pPr marL="2443825" algn="l" defTabSz="610956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Circe" pitchFamily="34" charset="-52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ru-RU" sz="1200" dirty="0">
                <a:ln w="0"/>
              </a:rPr>
              <a:t>При </a:t>
            </a:r>
            <a:r>
              <a:rPr lang="ru-RU" sz="1200" dirty="0"/>
              <a:t>разработке Комплексной Схемы развития транспорта в 1954 году транспортная мастерская Института Генерального плана впервые выполнила вручную расчет потоков методом распределения корреспонденций между транспортно-планировочными районами</a:t>
            </a:r>
          </a:p>
        </p:txBody>
      </p:sp>
      <p:sp>
        <p:nvSpPr>
          <p:cNvPr id="21" name="Прямоугольник 20">
            <a:extLst>
              <a:ext uri="{FF2B5EF4-FFF2-40B4-BE49-F238E27FC236}"/>
            </a:extLst>
          </p:cNvPr>
          <p:cNvSpPr/>
          <p:nvPr/>
        </p:nvSpPr>
        <p:spPr>
          <a:xfrm>
            <a:off x="6950571" y="1382232"/>
            <a:ext cx="13420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dirty="0">
                <a:latin typeface="Circe Extra Bold" pitchFamily="34" charset="-52"/>
              </a:rPr>
              <a:t>1954 год</a:t>
            </a:r>
          </a:p>
        </p:txBody>
      </p:sp>
      <p:pic>
        <p:nvPicPr>
          <p:cNvPr id="37" name="Рисунок 36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159" y="1382232"/>
            <a:ext cx="3152892" cy="5047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sp>
        <p:nvSpPr>
          <p:cNvPr id="24583" name="Заголовок 1"/>
          <p:cNvSpPr>
            <a:spLocks noGrp="1"/>
          </p:cNvSpPr>
          <p:nvPr>
            <p:ph type="title"/>
          </p:nvPr>
        </p:nvSpPr>
        <p:spPr>
          <a:xfrm>
            <a:off x="260350" y="274638"/>
            <a:ext cx="6954838" cy="730250"/>
          </a:xfrm>
        </p:spPr>
        <p:txBody>
          <a:bodyPr/>
          <a:lstStyle/>
          <a:p>
            <a:pPr eaLnBrk="1" hangingPunct="1"/>
            <a:r>
              <a:rPr lang="ru-RU" altLang="ru-RU" sz="1800" b="0" dirty="0" smtClean="0">
                <a:latin typeface="Circe Bold" pitchFamily="34" charset="-52"/>
                <a:cs typeface="Verdana" pitchFamily="34" charset="0"/>
              </a:rPr>
              <a:t>Эволюция транспортной модели московского региона</a:t>
            </a:r>
          </a:p>
        </p:txBody>
      </p:sp>
      <p:sp>
        <p:nvSpPr>
          <p:cNvPr id="24584" name="Номер слайда 2"/>
          <p:cNvSpPr>
            <a:spLocks noGrp="1"/>
          </p:cNvSpPr>
          <p:nvPr>
            <p:ph type="sldNum" sz="quarter" idx="12"/>
          </p:nvPr>
        </p:nvSpPr>
        <p:spPr bwMode="auto">
          <a:xfrm>
            <a:off x="7621588" y="6500813"/>
            <a:ext cx="1314450" cy="2270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F9B9FD0-91C5-4A63-81FB-A7E23673D698}" type="slidenum">
              <a:rPr lang="en-US" altLang="ru-RU">
                <a:latin typeface="Verdana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ru-RU">
              <a:latin typeface="Verdana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Генплан">
  <a:themeElements>
    <a:clrScheme name="Фирменные цвета от Лебедева">
      <a:dk1>
        <a:sysClr val="windowText" lastClr="000000"/>
      </a:dk1>
      <a:lt1>
        <a:sysClr val="window" lastClr="FFFFFF"/>
      </a:lt1>
      <a:dk2>
        <a:srgbClr val="7DB4D2"/>
      </a:dk2>
      <a:lt2>
        <a:srgbClr val="FFFFFF"/>
      </a:lt2>
      <a:accent1>
        <a:srgbClr val="385C9A"/>
      </a:accent1>
      <a:accent2>
        <a:srgbClr val="C31420"/>
      </a:accent2>
      <a:accent3>
        <a:srgbClr val="E7C01E"/>
      </a:accent3>
      <a:accent4>
        <a:srgbClr val="4CB09A"/>
      </a:accent4>
      <a:accent5>
        <a:srgbClr val="808C91"/>
      </a:accent5>
      <a:accent6>
        <a:srgbClr val="7DB4D2"/>
      </a:accent6>
      <a:hlink>
        <a:srgbClr val="385C9A"/>
      </a:hlink>
      <a:folHlink>
        <a:srgbClr val="7414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7661</TotalTime>
  <Words>927</Words>
  <Application>Microsoft Office PowerPoint</Application>
  <PresentationFormat>Экран (4:3)</PresentationFormat>
  <Paragraphs>160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24" baseType="lpstr">
      <vt:lpstr>Arial</vt:lpstr>
      <vt:lpstr>Circe Extra Bold</vt:lpstr>
      <vt:lpstr>Verdana</vt:lpstr>
      <vt:lpstr>Circe Bold</vt:lpstr>
      <vt:lpstr>Calibri</vt:lpstr>
      <vt:lpstr>Circe</vt:lpstr>
      <vt:lpstr>MS PGothic</vt:lpstr>
      <vt:lpstr>Calibri Light</vt:lpstr>
      <vt:lpstr>Генплан</vt:lpstr>
      <vt:lpstr>Тема Office</vt:lpstr>
      <vt:lpstr>Презентация PowerPoint</vt:lpstr>
      <vt:lpstr>Презентация PowerPoint</vt:lpstr>
      <vt:lpstr>Структура обновленной системы документов </vt:lpstr>
      <vt:lpstr>Структура СП «Улицы и дороги населенных пунктов. Правила градостроительного проектирования </vt:lpstr>
      <vt:lpstr>Разработки проектов планировки линейных объектов</vt:lpstr>
      <vt:lpstr>Транспортное моделирование в территориальном  и транспортном планировании</vt:lpstr>
      <vt:lpstr>Принцип работы транспортной макромодели</vt:lpstr>
      <vt:lpstr>Мониторинг данных для транспортного моделирования</vt:lpstr>
      <vt:lpstr>Эволюция транспортной модели московского региона</vt:lpstr>
      <vt:lpstr>Презентация PowerPoint</vt:lpstr>
      <vt:lpstr>BIM</vt:lpstr>
      <vt:lpstr> </vt:lpstr>
      <vt:lpstr>Презентация PowerPoint</vt:lpstr>
      <vt:lpstr>Презентация PowerPoint</vt:lpstr>
    </vt:vector>
  </TitlesOfParts>
  <Company>Организация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Галя Мордовина</dc:creator>
  <cp:lastModifiedBy>Alla</cp:lastModifiedBy>
  <cp:revision>353</cp:revision>
  <cp:lastPrinted>2018-05-25T13:27:58Z</cp:lastPrinted>
  <dcterms:created xsi:type="dcterms:W3CDTF">2013-01-17T07:56:28Z</dcterms:created>
  <dcterms:modified xsi:type="dcterms:W3CDTF">2018-05-30T12:06:57Z</dcterms:modified>
</cp:coreProperties>
</file>