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65" r:id="rId1"/>
    <p:sldMasterId id="2147483778" r:id="rId2"/>
  </p:sldMasterIdLst>
  <p:notesMasterIdLst>
    <p:notesMasterId r:id="rId18"/>
  </p:notesMasterIdLst>
  <p:handoutMasterIdLst>
    <p:handoutMasterId r:id="rId19"/>
  </p:handoutMasterIdLst>
  <p:sldIdLst>
    <p:sldId id="360" r:id="rId3"/>
    <p:sldId id="415" r:id="rId4"/>
    <p:sldId id="420" r:id="rId5"/>
    <p:sldId id="421" r:id="rId6"/>
    <p:sldId id="422" r:id="rId7"/>
    <p:sldId id="433" r:id="rId8"/>
    <p:sldId id="423" r:id="rId9"/>
    <p:sldId id="424" r:id="rId10"/>
    <p:sldId id="425" r:id="rId11"/>
    <p:sldId id="426" r:id="rId12"/>
    <p:sldId id="427" r:id="rId13"/>
    <p:sldId id="428" r:id="rId14"/>
    <p:sldId id="430" r:id="rId15"/>
    <p:sldId id="432" r:id="rId16"/>
    <p:sldId id="361" r:id="rId17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8500"/>
    <a:srgbClr val="FC6204"/>
    <a:srgbClr val="E5E8EB"/>
    <a:srgbClr val="E4FF85"/>
    <a:srgbClr val="C9600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5000" autoAdjust="0"/>
  </p:normalViewPr>
  <p:slideViewPr>
    <p:cSldViewPr>
      <p:cViewPr>
        <p:scale>
          <a:sx n="66" d="100"/>
          <a:sy n="66" d="100"/>
        </p:scale>
        <p:origin x="-210" y="1236"/>
      </p:cViewPr>
      <p:guideLst>
        <p:guide orient="horz" pos="211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74-477A-871E-D3B11C0AFF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74-477A-871E-D3B11C0AFF0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74-477A-871E-D3B11C0AFF0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74-477A-871E-D3B11C0AFF0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74-477A-871E-D3B11C0AFF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3.9293563605991991E-3"/>
                  <c:y val="-0.794858043199773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y = -2,267ln(x) + 3,5622</a:t>
                    </a:r>
                    <a:br>
                      <a:rPr lang="ru-RU" sz="1000" baseline="0" dirty="0"/>
                    </a:br>
                    <a:r>
                      <a:rPr lang="ru-RU" sz="1000" baseline="0" dirty="0"/>
                      <a:t>R² = 0,9535</a:t>
                    </a:r>
                    <a:endParaRPr lang="ru-RU" sz="10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'F:\Ромке\ШИПЫ\Статья 1\[Таблицы и графики к статье .xlsx]Шипы и износ по странам'!$C$3:$C$7</c:f>
              <c:numCache>
                <c:formatCode>General</c:formatCode>
                <c:ptCount val="5"/>
                <c:pt idx="0">
                  <c:v>0.92</c:v>
                </c:pt>
                <c:pt idx="1">
                  <c:v>0.6</c:v>
                </c:pt>
                <c:pt idx="2">
                  <c:v>0.56000000000000005</c:v>
                </c:pt>
                <c:pt idx="3">
                  <c:v>0.5</c:v>
                </c:pt>
                <c:pt idx="4">
                  <c:v>0</c:v>
                </c:pt>
              </c:numCache>
            </c:numRef>
          </c:cat>
          <c:val>
            <c:numRef>
              <c:f>'F:\Ромке\ШИПЫ\Статья 1\[Таблицы и графики к статье .xlsx]Шипы и износ по странам'!$D$3:$D$7</c:f>
              <c:numCache>
                <c:formatCode>General</c:formatCode>
                <c:ptCount val="5"/>
                <c:pt idx="0">
                  <c:v>3.81</c:v>
                </c:pt>
                <c:pt idx="1">
                  <c:v>1.7779999999999998</c:v>
                </c:pt>
                <c:pt idx="2">
                  <c:v>0.63500000000000001</c:v>
                </c:pt>
                <c:pt idx="3">
                  <c:v>0.50800000000000001</c:v>
                </c:pt>
                <c:pt idx="4">
                  <c:v>0.2286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74-477A-871E-D3B11C0AFF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27360776"/>
        <c:axId val="527360384"/>
      </c:barChart>
      <c:catAx>
        <c:axId val="527360776"/>
        <c:scaling>
          <c:orientation val="maxMin"/>
        </c:scaling>
        <c:delete val="0"/>
        <c:axPos val="b"/>
        <c:numFmt formatCode="0.0%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527360384"/>
        <c:crosses val="autoZero"/>
        <c:auto val="1"/>
        <c:lblAlgn val="ctr"/>
        <c:lblOffset val="100"/>
        <c:noMultiLvlLbl val="0"/>
      </c:catAx>
      <c:valAx>
        <c:axId val="527360384"/>
        <c:scaling>
          <c:orientation val="minMax"/>
          <c:max val="4"/>
          <c:min val="0"/>
        </c:scaling>
        <c:delete val="0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36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5A594-2406-49CF-922A-C732CA93843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F6203-5535-4E83-9C86-3481CA09ACF3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влияния шипованных шин </a:t>
          </a:r>
          <a:b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износ асфальтобетонных покрытий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F96EDF-1DC3-488A-9984-074DB60024E5}" type="parTrans" cxnId="{F24AF66C-41AD-4375-87C6-E3A86E0EB43E}">
      <dgm:prSet/>
      <dgm:spPr/>
      <dgm:t>
        <a:bodyPr/>
        <a:lstStyle/>
        <a:p>
          <a:endParaRPr lang="ru-RU"/>
        </a:p>
      </dgm:t>
    </dgm:pt>
    <dgm:pt modelId="{01588515-C0C1-4CD2-B108-072E869B2C52}" type="sibTrans" cxnId="{F24AF66C-41AD-4375-87C6-E3A86E0EB43E}">
      <dgm:prSet/>
      <dgm:spPr/>
      <dgm:t>
        <a:bodyPr/>
        <a:lstStyle/>
        <a:p>
          <a:endParaRPr lang="ru-RU"/>
        </a:p>
      </dgm:t>
    </dgm:pt>
    <dgm:pt modelId="{5610CDE8-88EA-4657-B112-CD5313A358F0}">
      <dgm:prSet phldrT="[Текст]" custT="1"/>
      <dgm:spPr/>
      <dgm:t>
        <a:bodyPr/>
        <a:lstStyle/>
        <a:p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Оценка доли легковых автомобилей с шипованными шинами в составе транспортного потока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0144CEF-AFFC-4E16-AF13-A834EB1F109D}" type="parTrans" cxnId="{9CDD6677-55DD-493D-A35F-8C8DB3AC3CF0}">
      <dgm:prSet/>
      <dgm:spPr/>
      <dgm:t>
        <a:bodyPr/>
        <a:lstStyle/>
        <a:p>
          <a:endParaRPr lang="ru-RU"/>
        </a:p>
      </dgm:t>
    </dgm:pt>
    <dgm:pt modelId="{7F7AE25A-D932-4B07-A42C-9441C8C787A4}" type="sibTrans" cxnId="{9CDD6677-55DD-493D-A35F-8C8DB3AC3CF0}">
      <dgm:prSet/>
      <dgm:spPr/>
      <dgm:t>
        <a:bodyPr/>
        <a:lstStyle/>
        <a:p>
          <a:endParaRPr lang="ru-RU"/>
        </a:p>
      </dgm:t>
    </dgm:pt>
    <dgm:pt modelId="{88527234-71DC-4866-B201-FFD110692914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участков  автомобильных дорог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59FB41-A946-4505-A673-5A7BC39F2EC6}" type="parTrans" cxnId="{00A6BB5A-3E31-4F13-82B4-B2544344EFB6}">
      <dgm:prSet/>
      <dgm:spPr/>
      <dgm:t>
        <a:bodyPr/>
        <a:lstStyle/>
        <a:p>
          <a:endParaRPr lang="ru-RU"/>
        </a:p>
      </dgm:t>
    </dgm:pt>
    <dgm:pt modelId="{58B019B2-55BD-4CB9-BC97-2252A1032AC1}" type="sibTrans" cxnId="{00A6BB5A-3E31-4F13-82B4-B2544344EFB6}">
      <dgm:prSet/>
      <dgm:spPr/>
      <dgm:t>
        <a:bodyPr/>
        <a:lstStyle/>
        <a:p>
          <a:endParaRPr lang="ru-RU"/>
        </a:p>
      </dgm:t>
    </dgm:pt>
    <dgm:pt modelId="{671C3E3C-DF5C-4228-90F9-7EDFDC613F23}">
      <dgm:prSet phldrT="[Текст]" custT="1"/>
      <dgm:spPr/>
      <dgm:t>
        <a:bodyPr anchor="t"/>
        <a:lstStyle/>
        <a:p>
          <a:pPr marL="0" indent="0" algn="ctr" defTabSz="92710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метеорологических данных для формирования предложений по рекомендуемому периоду эксплуатации шипованных шин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2D4269-71BE-45A7-AAC8-FE178784E4E9}" type="parTrans" cxnId="{FF934FE3-48F0-48EE-9953-C950EE35C4A3}">
      <dgm:prSet/>
      <dgm:spPr/>
      <dgm:t>
        <a:bodyPr/>
        <a:lstStyle/>
        <a:p>
          <a:endParaRPr lang="ru-RU"/>
        </a:p>
      </dgm:t>
    </dgm:pt>
    <dgm:pt modelId="{66973685-B66E-44D6-B420-22D67E23AC26}" type="sibTrans" cxnId="{FF934FE3-48F0-48EE-9953-C950EE35C4A3}">
      <dgm:prSet/>
      <dgm:spPr/>
      <dgm:t>
        <a:bodyPr/>
        <a:lstStyle/>
        <a:p>
          <a:endParaRPr lang="ru-RU"/>
        </a:p>
      </dgm:t>
    </dgm:pt>
    <dgm:pt modelId="{F84C079D-FACA-4D35-B5B1-73A12D817154}">
      <dgm:prSet phldrT="[Текст]" custT="1"/>
      <dgm:spPr/>
      <dgm:t>
        <a:bodyPr anchor="t"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предложений по снижению влияния шипованных шин на износ асфальтобетонных покрытий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98C697-7A20-4090-B972-7CD4AA19253C}" type="parTrans" cxnId="{D2DA34C7-BF5B-49C7-99E9-762915D2B394}">
      <dgm:prSet/>
      <dgm:spPr/>
      <dgm:t>
        <a:bodyPr/>
        <a:lstStyle/>
        <a:p>
          <a:endParaRPr lang="ru-RU"/>
        </a:p>
      </dgm:t>
    </dgm:pt>
    <dgm:pt modelId="{60BF460D-FBB4-457C-BEDD-6A0E8B1B1336}" type="sibTrans" cxnId="{D2DA34C7-BF5B-49C7-99E9-762915D2B394}">
      <dgm:prSet/>
      <dgm:spPr/>
      <dgm:t>
        <a:bodyPr/>
        <a:lstStyle/>
        <a:p>
          <a:endParaRPr lang="ru-RU"/>
        </a:p>
      </dgm:t>
    </dgm:pt>
    <dgm:pt modelId="{2D145DEB-DB13-406E-A712-F9159B0E6DA4}">
      <dgm:prSet/>
      <dgm:spPr/>
      <dgm:t>
        <a:bodyPr/>
        <a:lstStyle/>
        <a:p>
          <a:endParaRPr lang="ru-RU"/>
        </a:p>
      </dgm:t>
    </dgm:pt>
    <dgm:pt modelId="{8C4DD20F-6B92-4AFD-8EA3-A56C228EC60D}" type="parTrans" cxnId="{177AFC3E-FB3C-4D0F-A841-FD7E9107FA1A}">
      <dgm:prSet/>
      <dgm:spPr/>
      <dgm:t>
        <a:bodyPr/>
        <a:lstStyle/>
        <a:p>
          <a:endParaRPr lang="ru-RU"/>
        </a:p>
      </dgm:t>
    </dgm:pt>
    <dgm:pt modelId="{E01913D0-BBA1-44D1-A5FF-D147E3D2D980}" type="sibTrans" cxnId="{177AFC3E-FB3C-4D0F-A841-FD7E9107FA1A}">
      <dgm:prSet/>
      <dgm:spPr/>
      <dgm:t>
        <a:bodyPr/>
        <a:lstStyle/>
        <a:p>
          <a:endParaRPr lang="ru-RU"/>
        </a:p>
      </dgm:t>
    </dgm:pt>
    <dgm:pt modelId="{916B9F88-A003-4667-91A5-F5D0CCC6AE8A}" type="pres">
      <dgm:prSet presAssocID="{F385A594-2406-49CF-922A-C732CA9384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52E6D-E6AE-419D-9AE7-E6BC91D162A4}" type="pres">
      <dgm:prSet presAssocID="{F385A594-2406-49CF-922A-C732CA938437}" presName="matrix" presStyleCnt="0"/>
      <dgm:spPr/>
    </dgm:pt>
    <dgm:pt modelId="{A0D3BE5C-5041-45A7-903A-5971C35858BD}" type="pres">
      <dgm:prSet presAssocID="{F385A594-2406-49CF-922A-C732CA938437}" presName="tile1" presStyleLbl="node1" presStyleIdx="0" presStyleCnt="4"/>
      <dgm:spPr/>
      <dgm:t>
        <a:bodyPr/>
        <a:lstStyle/>
        <a:p>
          <a:endParaRPr lang="ru-RU"/>
        </a:p>
      </dgm:t>
    </dgm:pt>
    <dgm:pt modelId="{D826ECAA-C7B3-4DF5-8A60-18B12B7883B4}" type="pres">
      <dgm:prSet presAssocID="{F385A594-2406-49CF-922A-C732CA9384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CA9A8-A8E4-4354-A5E9-3481A787BE24}" type="pres">
      <dgm:prSet presAssocID="{F385A594-2406-49CF-922A-C732CA938437}" presName="tile2" presStyleLbl="node1" presStyleIdx="1" presStyleCnt="4" custLinFactNeighborX="446"/>
      <dgm:spPr/>
      <dgm:t>
        <a:bodyPr/>
        <a:lstStyle/>
        <a:p>
          <a:endParaRPr lang="ru-RU"/>
        </a:p>
      </dgm:t>
    </dgm:pt>
    <dgm:pt modelId="{8A01D0DD-949D-4AE2-8C9B-9C6D4AB0368F}" type="pres">
      <dgm:prSet presAssocID="{F385A594-2406-49CF-922A-C732CA9384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F94E4-E164-4658-B514-9ED815DDF9BF}" type="pres">
      <dgm:prSet presAssocID="{F385A594-2406-49CF-922A-C732CA938437}" presName="tile3" presStyleLbl="node1" presStyleIdx="2" presStyleCnt="4" custScaleX="100715" custScaleY="100500" custLinFactNeighborY="1125"/>
      <dgm:spPr/>
      <dgm:t>
        <a:bodyPr/>
        <a:lstStyle/>
        <a:p>
          <a:endParaRPr lang="ru-RU"/>
        </a:p>
      </dgm:t>
    </dgm:pt>
    <dgm:pt modelId="{24DEB030-3C2D-44B6-9DEF-E6685CB64933}" type="pres">
      <dgm:prSet presAssocID="{F385A594-2406-49CF-922A-C732CA9384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218C-2FA8-4F00-9D5D-BDFB0465FFDB}" type="pres">
      <dgm:prSet presAssocID="{F385A594-2406-49CF-922A-C732CA938437}" presName="tile4" presStyleLbl="node1" presStyleIdx="3" presStyleCnt="4" custLinFactNeighborX="26250" custLinFactNeighborY="34125"/>
      <dgm:spPr/>
      <dgm:t>
        <a:bodyPr/>
        <a:lstStyle/>
        <a:p>
          <a:endParaRPr lang="ru-RU"/>
        </a:p>
      </dgm:t>
    </dgm:pt>
    <dgm:pt modelId="{0183AB82-11A8-4CE2-8421-FCCE5DF7A9FB}" type="pres">
      <dgm:prSet presAssocID="{F385A594-2406-49CF-922A-C732CA9384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BB0-0A9A-4038-9BB0-9172B98BAC09}" type="pres">
      <dgm:prSet presAssocID="{F385A594-2406-49CF-922A-C732CA938437}" presName="centerTile" presStyleLbl="fgShp" presStyleIdx="0" presStyleCnt="1" custScaleX="120000" custScaleY="1065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D3801-4611-478C-84A2-C6299AE8E66C}" type="presOf" srcId="{5610CDE8-88EA-4657-B112-CD5313A358F0}" destId="{A0D3BE5C-5041-45A7-903A-5971C35858BD}" srcOrd="0" destOrd="0" presId="urn:microsoft.com/office/officeart/2005/8/layout/matrix1"/>
    <dgm:cxn modelId="{91369E6E-B869-4CCD-A5C3-4B012E7D004D}" type="presOf" srcId="{EF6F6203-5535-4E83-9C86-3481CA09ACF3}" destId="{D584DBB0-0A9A-4038-9BB0-9172B98BAC09}" srcOrd="0" destOrd="0" presId="urn:microsoft.com/office/officeart/2005/8/layout/matrix1"/>
    <dgm:cxn modelId="{4F280E51-D93C-4D9E-B96F-307F7777BCA4}" type="presOf" srcId="{5610CDE8-88EA-4657-B112-CD5313A358F0}" destId="{D826ECAA-C7B3-4DF5-8A60-18B12B7883B4}" srcOrd="1" destOrd="0" presId="urn:microsoft.com/office/officeart/2005/8/layout/matrix1"/>
    <dgm:cxn modelId="{DE6575F3-B6A0-42EF-868A-0931136FB547}" type="presOf" srcId="{F385A594-2406-49CF-922A-C732CA938437}" destId="{916B9F88-A003-4667-91A5-F5D0CCC6AE8A}" srcOrd="0" destOrd="0" presId="urn:microsoft.com/office/officeart/2005/8/layout/matrix1"/>
    <dgm:cxn modelId="{38A566DD-3391-4FF3-8D37-B6E5E500B729}" type="presOf" srcId="{88527234-71DC-4866-B201-FFD110692914}" destId="{8A01D0DD-949D-4AE2-8C9B-9C6D4AB0368F}" srcOrd="1" destOrd="0" presId="urn:microsoft.com/office/officeart/2005/8/layout/matrix1"/>
    <dgm:cxn modelId="{D2DA34C7-BF5B-49C7-99E9-762915D2B394}" srcId="{EF6F6203-5535-4E83-9C86-3481CA09ACF3}" destId="{F84C079D-FACA-4D35-B5B1-73A12D817154}" srcOrd="3" destOrd="0" parTransId="{D798C697-7A20-4090-B972-7CD4AA19253C}" sibTransId="{60BF460D-FBB4-457C-BEDD-6A0E8B1B1336}"/>
    <dgm:cxn modelId="{6CEE0068-BF95-4D56-A0F6-23E83B1A9F47}" type="presOf" srcId="{88527234-71DC-4866-B201-FFD110692914}" destId="{E17CA9A8-A8E4-4354-A5E9-3481A787BE24}" srcOrd="0" destOrd="0" presId="urn:microsoft.com/office/officeart/2005/8/layout/matrix1"/>
    <dgm:cxn modelId="{484DA741-7BA5-46E4-A93C-FCEB5E0D3BF9}" type="presOf" srcId="{671C3E3C-DF5C-4228-90F9-7EDFDC613F23}" destId="{24DEB030-3C2D-44B6-9DEF-E6685CB64933}" srcOrd="1" destOrd="0" presId="urn:microsoft.com/office/officeart/2005/8/layout/matrix1"/>
    <dgm:cxn modelId="{7E689056-801C-46B3-8B1B-61208F039C5F}" type="presOf" srcId="{F84C079D-FACA-4D35-B5B1-73A12D817154}" destId="{B817218C-2FA8-4F00-9D5D-BDFB0465FFDB}" srcOrd="0" destOrd="0" presId="urn:microsoft.com/office/officeart/2005/8/layout/matrix1"/>
    <dgm:cxn modelId="{9CDD6677-55DD-493D-A35F-8C8DB3AC3CF0}" srcId="{EF6F6203-5535-4E83-9C86-3481CA09ACF3}" destId="{5610CDE8-88EA-4657-B112-CD5313A358F0}" srcOrd="0" destOrd="0" parTransId="{30144CEF-AFFC-4E16-AF13-A834EB1F109D}" sibTransId="{7F7AE25A-D932-4B07-A42C-9441C8C787A4}"/>
    <dgm:cxn modelId="{177AFC3E-FB3C-4D0F-A841-FD7E9107FA1A}" srcId="{EF6F6203-5535-4E83-9C86-3481CA09ACF3}" destId="{2D145DEB-DB13-406E-A712-F9159B0E6DA4}" srcOrd="4" destOrd="0" parTransId="{8C4DD20F-6B92-4AFD-8EA3-A56C228EC60D}" sibTransId="{E01913D0-BBA1-44D1-A5FF-D147E3D2D980}"/>
    <dgm:cxn modelId="{FF934FE3-48F0-48EE-9953-C950EE35C4A3}" srcId="{EF6F6203-5535-4E83-9C86-3481CA09ACF3}" destId="{671C3E3C-DF5C-4228-90F9-7EDFDC613F23}" srcOrd="2" destOrd="0" parTransId="{A42D4269-71BE-45A7-AAC8-FE178784E4E9}" sibTransId="{66973685-B66E-44D6-B420-22D67E23AC26}"/>
    <dgm:cxn modelId="{00A6BB5A-3E31-4F13-82B4-B2544344EFB6}" srcId="{EF6F6203-5535-4E83-9C86-3481CA09ACF3}" destId="{88527234-71DC-4866-B201-FFD110692914}" srcOrd="1" destOrd="0" parTransId="{B959FB41-A946-4505-A673-5A7BC39F2EC6}" sibTransId="{58B019B2-55BD-4CB9-BC97-2252A1032AC1}"/>
    <dgm:cxn modelId="{F4B4E70B-AB2F-4294-A441-4DA350F4FA4F}" type="presOf" srcId="{F84C079D-FACA-4D35-B5B1-73A12D817154}" destId="{0183AB82-11A8-4CE2-8421-FCCE5DF7A9FB}" srcOrd="1" destOrd="0" presId="urn:microsoft.com/office/officeart/2005/8/layout/matrix1"/>
    <dgm:cxn modelId="{A96EA0EE-D2FB-4F7C-9703-5789422C638F}" type="presOf" srcId="{671C3E3C-DF5C-4228-90F9-7EDFDC613F23}" destId="{EC5F94E4-E164-4658-B514-9ED815DDF9BF}" srcOrd="0" destOrd="0" presId="urn:microsoft.com/office/officeart/2005/8/layout/matrix1"/>
    <dgm:cxn modelId="{F24AF66C-41AD-4375-87C6-E3A86E0EB43E}" srcId="{F385A594-2406-49CF-922A-C732CA938437}" destId="{EF6F6203-5535-4E83-9C86-3481CA09ACF3}" srcOrd="0" destOrd="0" parTransId="{44F96EDF-1DC3-488A-9984-074DB60024E5}" sibTransId="{01588515-C0C1-4CD2-B108-072E869B2C52}"/>
    <dgm:cxn modelId="{5F6862AE-3148-4245-B115-6BF3EA32E8D3}" type="presParOf" srcId="{916B9F88-A003-4667-91A5-F5D0CCC6AE8A}" destId="{52352E6D-E6AE-419D-9AE7-E6BC91D162A4}" srcOrd="0" destOrd="0" presId="urn:microsoft.com/office/officeart/2005/8/layout/matrix1"/>
    <dgm:cxn modelId="{41ED1AC1-D6CB-4A4F-B628-182E24F8BCA0}" type="presParOf" srcId="{52352E6D-E6AE-419D-9AE7-E6BC91D162A4}" destId="{A0D3BE5C-5041-45A7-903A-5971C35858BD}" srcOrd="0" destOrd="0" presId="urn:microsoft.com/office/officeart/2005/8/layout/matrix1"/>
    <dgm:cxn modelId="{0858DD0A-3B63-488D-9EDF-BC0DEB5FA091}" type="presParOf" srcId="{52352E6D-E6AE-419D-9AE7-E6BC91D162A4}" destId="{D826ECAA-C7B3-4DF5-8A60-18B12B7883B4}" srcOrd="1" destOrd="0" presId="urn:microsoft.com/office/officeart/2005/8/layout/matrix1"/>
    <dgm:cxn modelId="{9C23E60F-03F6-4337-A453-F3C48872BEAC}" type="presParOf" srcId="{52352E6D-E6AE-419D-9AE7-E6BC91D162A4}" destId="{E17CA9A8-A8E4-4354-A5E9-3481A787BE24}" srcOrd="2" destOrd="0" presId="urn:microsoft.com/office/officeart/2005/8/layout/matrix1"/>
    <dgm:cxn modelId="{1E8D077F-CA15-49FC-A353-658BD9817283}" type="presParOf" srcId="{52352E6D-E6AE-419D-9AE7-E6BC91D162A4}" destId="{8A01D0DD-949D-4AE2-8C9B-9C6D4AB0368F}" srcOrd="3" destOrd="0" presId="urn:microsoft.com/office/officeart/2005/8/layout/matrix1"/>
    <dgm:cxn modelId="{79D7BC8D-FA73-48CA-A794-49FDF1F15286}" type="presParOf" srcId="{52352E6D-E6AE-419D-9AE7-E6BC91D162A4}" destId="{EC5F94E4-E164-4658-B514-9ED815DDF9BF}" srcOrd="4" destOrd="0" presId="urn:microsoft.com/office/officeart/2005/8/layout/matrix1"/>
    <dgm:cxn modelId="{035F16DA-8BC9-4F11-9FBC-0C319FB2F6EC}" type="presParOf" srcId="{52352E6D-E6AE-419D-9AE7-E6BC91D162A4}" destId="{24DEB030-3C2D-44B6-9DEF-E6685CB64933}" srcOrd="5" destOrd="0" presId="urn:microsoft.com/office/officeart/2005/8/layout/matrix1"/>
    <dgm:cxn modelId="{847783CC-5989-4B42-AA07-7F3A0AAB5803}" type="presParOf" srcId="{52352E6D-E6AE-419D-9AE7-E6BC91D162A4}" destId="{B817218C-2FA8-4F00-9D5D-BDFB0465FFDB}" srcOrd="6" destOrd="0" presId="urn:microsoft.com/office/officeart/2005/8/layout/matrix1"/>
    <dgm:cxn modelId="{49082655-0A22-4709-8E1A-EAFD4611DEED}" type="presParOf" srcId="{52352E6D-E6AE-419D-9AE7-E6BC91D162A4}" destId="{0183AB82-11A8-4CE2-8421-FCCE5DF7A9FB}" srcOrd="7" destOrd="0" presId="urn:microsoft.com/office/officeart/2005/8/layout/matrix1"/>
    <dgm:cxn modelId="{FD36E453-737F-4A02-A29F-9CCA93718057}" type="presParOf" srcId="{916B9F88-A003-4667-91A5-F5D0CCC6AE8A}" destId="{D584DBB0-0A9A-4038-9BB0-9172B98BAC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5EB9C-F6DA-4804-A7BD-69D57942CB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AE2CE0-30F7-43D6-A9AB-0C5AC345500B}">
      <dgm:prSet phldrT="[Текст]" custT="1"/>
      <dgm:spPr/>
      <dgm:t>
        <a:bodyPr/>
        <a:lstStyle/>
        <a:p>
          <a:r>
            <a:rPr lang="ru-RU" sz="1800" dirty="0" smtClean="0"/>
            <a:t>Изменение подходов к подбору асфальтобетонной смеси, с учетом влияния шипованной шины в зимний период эксплуатации</a:t>
          </a:r>
          <a:endParaRPr lang="ru-RU" sz="1800" dirty="0"/>
        </a:p>
      </dgm:t>
    </dgm:pt>
    <dgm:pt modelId="{F587B81E-FFDF-4612-BF53-B10186D4481E}" type="parTrans" cxnId="{8C174944-FFA0-43E5-BE38-3BAB26DE6BDE}">
      <dgm:prSet/>
      <dgm:spPr/>
      <dgm:t>
        <a:bodyPr/>
        <a:lstStyle/>
        <a:p>
          <a:endParaRPr lang="ru-RU"/>
        </a:p>
      </dgm:t>
    </dgm:pt>
    <dgm:pt modelId="{605A635E-FF34-4529-939D-5525CF5E81EB}" type="sibTrans" cxnId="{8C174944-FFA0-43E5-BE38-3BAB26DE6BDE}">
      <dgm:prSet/>
      <dgm:spPr/>
      <dgm:t>
        <a:bodyPr/>
        <a:lstStyle/>
        <a:p>
          <a:endParaRPr lang="ru-RU"/>
        </a:p>
      </dgm:t>
    </dgm:pt>
    <dgm:pt modelId="{DB431E82-5D09-4D75-8381-4BF38D38D575}">
      <dgm:prSet custT="1"/>
      <dgm:spPr/>
      <dgm:t>
        <a:bodyPr/>
        <a:lstStyle/>
        <a:p>
          <a:r>
            <a:rPr lang="ru-RU" sz="1800" dirty="0" smtClean="0"/>
            <a:t>Подготовка и направление в Минтранс России обоснованных предложений по сокращению разрешенного срока эксплуатации шипованных шин</a:t>
          </a:r>
          <a:endParaRPr lang="ru-RU" sz="1800" dirty="0"/>
        </a:p>
      </dgm:t>
    </dgm:pt>
    <dgm:pt modelId="{1A70977B-F882-4396-A564-24A8FAE1B03A}" type="parTrans" cxnId="{88F4B26D-707E-4DDD-9F37-465441505FDB}">
      <dgm:prSet/>
      <dgm:spPr/>
      <dgm:t>
        <a:bodyPr/>
        <a:lstStyle/>
        <a:p>
          <a:endParaRPr lang="ru-RU"/>
        </a:p>
      </dgm:t>
    </dgm:pt>
    <dgm:pt modelId="{3B435454-9D5C-4389-A920-319FFF8E4C90}" type="sibTrans" cxnId="{88F4B26D-707E-4DDD-9F37-465441505FDB}">
      <dgm:prSet/>
      <dgm:spPr/>
      <dgm:t>
        <a:bodyPr/>
        <a:lstStyle/>
        <a:p>
          <a:endParaRPr lang="ru-RU"/>
        </a:p>
      </dgm:t>
    </dgm:pt>
    <dgm:pt modelId="{5ABDBF34-BF8A-4512-9139-C085CCBBB3C6}">
      <dgm:prSet custT="1"/>
      <dgm:spPr/>
      <dgm:t>
        <a:bodyPr/>
        <a:lstStyle/>
        <a:p>
          <a:r>
            <a:rPr lang="ru-RU" sz="1800" dirty="0" smtClean="0"/>
            <a:t>Управление скоростными режимами на автомобильных дорогах в зимний период времени</a:t>
          </a:r>
          <a:endParaRPr lang="ru-RU" sz="1800" dirty="0"/>
        </a:p>
      </dgm:t>
    </dgm:pt>
    <dgm:pt modelId="{DCE0E69B-8CEC-4158-A6DD-770C35F04B64}" type="parTrans" cxnId="{64A9190A-0C32-42B5-8F4F-857EBE51802F}">
      <dgm:prSet/>
      <dgm:spPr/>
      <dgm:t>
        <a:bodyPr/>
        <a:lstStyle/>
        <a:p>
          <a:endParaRPr lang="ru-RU"/>
        </a:p>
      </dgm:t>
    </dgm:pt>
    <dgm:pt modelId="{3D58C9D1-0609-4CF7-AC54-A0A6CDFFDC88}" type="sibTrans" cxnId="{64A9190A-0C32-42B5-8F4F-857EBE51802F}">
      <dgm:prSet/>
      <dgm:spPr/>
      <dgm:t>
        <a:bodyPr/>
        <a:lstStyle/>
        <a:p>
          <a:endParaRPr lang="ru-RU"/>
        </a:p>
      </dgm:t>
    </dgm:pt>
    <dgm:pt modelId="{B91D5C25-C9B8-41EF-BA5A-6C54989D83F3}" type="pres">
      <dgm:prSet presAssocID="{28B5EB9C-F6DA-4804-A7BD-69D57942CB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9666A-E984-4201-98DE-CE48C7A66F80}" type="pres">
      <dgm:prSet presAssocID="{73AE2CE0-30F7-43D6-A9AB-0C5AC345500B}" presName="comp" presStyleCnt="0"/>
      <dgm:spPr/>
    </dgm:pt>
    <dgm:pt modelId="{06B09E04-6EEE-44A0-9830-FA9DBA74BC45}" type="pres">
      <dgm:prSet presAssocID="{73AE2CE0-30F7-43D6-A9AB-0C5AC345500B}" presName="box" presStyleLbl="node1" presStyleIdx="0" presStyleCnt="3" custScaleY="67352"/>
      <dgm:spPr/>
      <dgm:t>
        <a:bodyPr/>
        <a:lstStyle/>
        <a:p>
          <a:endParaRPr lang="ru-RU"/>
        </a:p>
      </dgm:t>
    </dgm:pt>
    <dgm:pt modelId="{7C92C1EF-4E60-4EE2-B314-9504596CE654}" type="pres">
      <dgm:prSet presAssocID="{73AE2CE0-30F7-43D6-A9AB-0C5AC345500B}" presName="img" presStyleLbl="fgImgPlace1" presStyleIdx="0" presStyleCnt="3" custScaleX="93400" custScaleY="62307" custLinFactNeighborX="-10607" custLinFactNeighborY="-8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6F9495-C30E-418B-B2B1-6DC2A2C6D20D}" type="pres">
      <dgm:prSet presAssocID="{73AE2CE0-30F7-43D6-A9AB-0C5AC345500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06752-EAEE-47D3-B117-AEB1C766F120}" type="pres">
      <dgm:prSet presAssocID="{605A635E-FF34-4529-939D-5525CF5E81EB}" presName="spacer" presStyleCnt="0"/>
      <dgm:spPr/>
    </dgm:pt>
    <dgm:pt modelId="{BAFD8274-E3A4-491C-A461-4DBBB4EFB9B3}" type="pres">
      <dgm:prSet presAssocID="{5ABDBF34-BF8A-4512-9139-C085CCBBB3C6}" presName="comp" presStyleCnt="0"/>
      <dgm:spPr/>
    </dgm:pt>
    <dgm:pt modelId="{F982C4FA-2FB2-4EDA-90A1-F4613E80A068}" type="pres">
      <dgm:prSet presAssocID="{5ABDBF34-BF8A-4512-9139-C085CCBBB3C6}" presName="box" presStyleLbl="node1" presStyleIdx="1" presStyleCnt="3" custScaleY="56629" custLinFactNeighborY="57835"/>
      <dgm:spPr/>
      <dgm:t>
        <a:bodyPr/>
        <a:lstStyle/>
        <a:p>
          <a:endParaRPr lang="ru-RU"/>
        </a:p>
      </dgm:t>
    </dgm:pt>
    <dgm:pt modelId="{8C01C578-7708-469D-A55C-2440AABB52D1}" type="pres">
      <dgm:prSet presAssocID="{5ABDBF34-BF8A-4512-9139-C085CCBBB3C6}" presName="img" presStyleLbl="fgImgPlace1" presStyleIdx="1" presStyleCnt="3" custScaleX="87621" custScaleY="60972" custLinFactNeighborX="-10415" custLinFactNeighborY="7202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7FDD09-89C1-46E5-93E6-65145675DAD7}" type="pres">
      <dgm:prSet presAssocID="{5ABDBF34-BF8A-4512-9139-C085CCBBB3C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057C8-A1AE-4239-8B5D-3306231BB8EB}" type="pres">
      <dgm:prSet presAssocID="{3D58C9D1-0609-4CF7-AC54-A0A6CDFFDC88}" presName="spacer" presStyleCnt="0"/>
      <dgm:spPr/>
    </dgm:pt>
    <dgm:pt modelId="{C3C5DCBB-D40B-423F-8E56-B4A6B3278B06}" type="pres">
      <dgm:prSet presAssocID="{DB431E82-5D09-4D75-8381-4BF38D38D575}" presName="comp" presStyleCnt="0"/>
      <dgm:spPr/>
    </dgm:pt>
    <dgm:pt modelId="{BA050374-8C08-45D5-97FC-6EF95B8B0183}" type="pres">
      <dgm:prSet presAssocID="{DB431E82-5D09-4D75-8381-4BF38D38D575}" presName="box" presStyleLbl="node1" presStyleIdx="2" presStyleCnt="3" custScaleY="63195" custLinFactNeighborY="-74394"/>
      <dgm:spPr/>
      <dgm:t>
        <a:bodyPr/>
        <a:lstStyle/>
        <a:p>
          <a:endParaRPr lang="ru-RU"/>
        </a:p>
      </dgm:t>
    </dgm:pt>
    <dgm:pt modelId="{00242BBD-18DC-4F57-86F0-5EDD71FE8E08}" type="pres">
      <dgm:prSet presAssocID="{DB431E82-5D09-4D75-8381-4BF38D38D575}" presName="img" presStyleLbl="fgImgPlace1" presStyleIdx="2" presStyleCnt="3" custScaleX="94733" custScaleY="67182" custLinFactNeighborX="-11800" custLinFactNeighborY="-9389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8C37457-5CC0-4589-A69E-0868C2670D13}" type="pres">
      <dgm:prSet presAssocID="{DB431E82-5D09-4D75-8381-4BF38D38D5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AB644-2BFE-40E5-85EB-7FD21945C0AF}" type="presOf" srcId="{28B5EB9C-F6DA-4804-A7BD-69D57942CB92}" destId="{B91D5C25-C9B8-41EF-BA5A-6C54989D83F3}" srcOrd="0" destOrd="0" presId="urn:microsoft.com/office/officeart/2005/8/layout/vList4"/>
    <dgm:cxn modelId="{64A9190A-0C32-42B5-8F4F-857EBE51802F}" srcId="{28B5EB9C-F6DA-4804-A7BD-69D57942CB92}" destId="{5ABDBF34-BF8A-4512-9139-C085CCBBB3C6}" srcOrd="1" destOrd="0" parTransId="{DCE0E69B-8CEC-4158-A6DD-770C35F04B64}" sibTransId="{3D58C9D1-0609-4CF7-AC54-A0A6CDFFDC88}"/>
    <dgm:cxn modelId="{8C174944-FFA0-43E5-BE38-3BAB26DE6BDE}" srcId="{28B5EB9C-F6DA-4804-A7BD-69D57942CB92}" destId="{73AE2CE0-30F7-43D6-A9AB-0C5AC345500B}" srcOrd="0" destOrd="0" parTransId="{F587B81E-FFDF-4612-BF53-B10186D4481E}" sibTransId="{605A635E-FF34-4529-939D-5525CF5E81EB}"/>
    <dgm:cxn modelId="{BA486FEA-981D-4563-9D1B-78A2B2A9F120}" type="presOf" srcId="{5ABDBF34-BF8A-4512-9139-C085CCBBB3C6}" destId="{637FDD09-89C1-46E5-93E6-65145675DAD7}" srcOrd="1" destOrd="0" presId="urn:microsoft.com/office/officeart/2005/8/layout/vList4"/>
    <dgm:cxn modelId="{D3373352-0DE2-4582-928A-757DCEE2D621}" type="presOf" srcId="{DB431E82-5D09-4D75-8381-4BF38D38D575}" destId="{BA050374-8C08-45D5-97FC-6EF95B8B0183}" srcOrd="0" destOrd="0" presId="urn:microsoft.com/office/officeart/2005/8/layout/vList4"/>
    <dgm:cxn modelId="{88F4B26D-707E-4DDD-9F37-465441505FDB}" srcId="{28B5EB9C-F6DA-4804-A7BD-69D57942CB92}" destId="{DB431E82-5D09-4D75-8381-4BF38D38D575}" srcOrd="2" destOrd="0" parTransId="{1A70977B-F882-4396-A564-24A8FAE1B03A}" sibTransId="{3B435454-9D5C-4389-A920-319FFF8E4C90}"/>
    <dgm:cxn modelId="{3406E468-D1C6-4A40-ABA5-40C477ABAA66}" type="presOf" srcId="{73AE2CE0-30F7-43D6-A9AB-0C5AC345500B}" destId="{06B09E04-6EEE-44A0-9830-FA9DBA74BC45}" srcOrd="0" destOrd="0" presId="urn:microsoft.com/office/officeart/2005/8/layout/vList4"/>
    <dgm:cxn modelId="{C0DE9E62-58A7-4168-B537-DBC3BD8F5377}" type="presOf" srcId="{73AE2CE0-30F7-43D6-A9AB-0C5AC345500B}" destId="{036F9495-C30E-418B-B2B1-6DC2A2C6D20D}" srcOrd="1" destOrd="0" presId="urn:microsoft.com/office/officeart/2005/8/layout/vList4"/>
    <dgm:cxn modelId="{EE6131BE-9F74-4D86-ABC0-1AB30C2368E3}" type="presOf" srcId="{DB431E82-5D09-4D75-8381-4BF38D38D575}" destId="{E8C37457-5CC0-4589-A69E-0868C2670D13}" srcOrd="1" destOrd="0" presId="urn:microsoft.com/office/officeart/2005/8/layout/vList4"/>
    <dgm:cxn modelId="{26C1631B-5F89-4B06-A400-CDCE50651FF4}" type="presOf" srcId="{5ABDBF34-BF8A-4512-9139-C085CCBBB3C6}" destId="{F982C4FA-2FB2-4EDA-90A1-F4613E80A068}" srcOrd="0" destOrd="0" presId="urn:microsoft.com/office/officeart/2005/8/layout/vList4"/>
    <dgm:cxn modelId="{578B5E67-033A-408E-9642-F45D2C6798F8}" type="presParOf" srcId="{B91D5C25-C9B8-41EF-BA5A-6C54989D83F3}" destId="{4169666A-E984-4201-98DE-CE48C7A66F80}" srcOrd="0" destOrd="0" presId="urn:microsoft.com/office/officeart/2005/8/layout/vList4"/>
    <dgm:cxn modelId="{2B04EBA4-BB43-4932-B66B-6D66503AF37F}" type="presParOf" srcId="{4169666A-E984-4201-98DE-CE48C7A66F80}" destId="{06B09E04-6EEE-44A0-9830-FA9DBA74BC45}" srcOrd="0" destOrd="0" presId="urn:microsoft.com/office/officeart/2005/8/layout/vList4"/>
    <dgm:cxn modelId="{7B7C4741-1E87-4166-B4B1-6CFCBB84BC38}" type="presParOf" srcId="{4169666A-E984-4201-98DE-CE48C7A66F80}" destId="{7C92C1EF-4E60-4EE2-B314-9504596CE654}" srcOrd="1" destOrd="0" presId="urn:microsoft.com/office/officeart/2005/8/layout/vList4"/>
    <dgm:cxn modelId="{A051B125-2481-4D53-97D7-7C196EC744D9}" type="presParOf" srcId="{4169666A-E984-4201-98DE-CE48C7A66F80}" destId="{036F9495-C30E-418B-B2B1-6DC2A2C6D20D}" srcOrd="2" destOrd="0" presId="urn:microsoft.com/office/officeart/2005/8/layout/vList4"/>
    <dgm:cxn modelId="{AB7C0EB4-2878-433B-980D-2A92C58A15DA}" type="presParOf" srcId="{B91D5C25-C9B8-41EF-BA5A-6C54989D83F3}" destId="{19806752-EAEE-47D3-B117-AEB1C766F120}" srcOrd="1" destOrd="0" presId="urn:microsoft.com/office/officeart/2005/8/layout/vList4"/>
    <dgm:cxn modelId="{72F6AEAD-AE29-4BBE-A1E0-C0D8C94457CF}" type="presParOf" srcId="{B91D5C25-C9B8-41EF-BA5A-6C54989D83F3}" destId="{BAFD8274-E3A4-491C-A461-4DBBB4EFB9B3}" srcOrd="2" destOrd="0" presId="urn:microsoft.com/office/officeart/2005/8/layout/vList4"/>
    <dgm:cxn modelId="{539AD45F-3BB4-4F2C-9680-877A1930A3FF}" type="presParOf" srcId="{BAFD8274-E3A4-491C-A461-4DBBB4EFB9B3}" destId="{F982C4FA-2FB2-4EDA-90A1-F4613E80A068}" srcOrd="0" destOrd="0" presId="urn:microsoft.com/office/officeart/2005/8/layout/vList4"/>
    <dgm:cxn modelId="{B5BC8F88-FF35-4479-9B55-03EF7BAC69BD}" type="presParOf" srcId="{BAFD8274-E3A4-491C-A461-4DBBB4EFB9B3}" destId="{8C01C578-7708-469D-A55C-2440AABB52D1}" srcOrd="1" destOrd="0" presId="urn:microsoft.com/office/officeart/2005/8/layout/vList4"/>
    <dgm:cxn modelId="{F57AE6AE-C56D-4A60-BAC1-226242732641}" type="presParOf" srcId="{BAFD8274-E3A4-491C-A461-4DBBB4EFB9B3}" destId="{637FDD09-89C1-46E5-93E6-65145675DAD7}" srcOrd="2" destOrd="0" presId="urn:microsoft.com/office/officeart/2005/8/layout/vList4"/>
    <dgm:cxn modelId="{85CB5EC2-D79B-48AC-BF16-2F35D291FA9A}" type="presParOf" srcId="{B91D5C25-C9B8-41EF-BA5A-6C54989D83F3}" destId="{401057C8-A1AE-4239-8B5D-3306231BB8EB}" srcOrd="3" destOrd="0" presId="urn:microsoft.com/office/officeart/2005/8/layout/vList4"/>
    <dgm:cxn modelId="{620DC974-9DD8-4604-A565-2E740E29F5F7}" type="presParOf" srcId="{B91D5C25-C9B8-41EF-BA5A-6C54989D83F3}" destId="{C3C5DCBB-D40B-423F-8E56-B4A6B3278B06}" srcOrd="4" destOrd="0" presId="urn:microsoft.com/office/officeart/2005/8/layout/vList4"/>
    <dgm:cxn modelId="{C96D1C54-AE3C-49E9-8814-41DCB3469278}" type="presParOf" srcId="{C3C5DCBB-D40B-423F-8E56-B4A6B3278B06}" destId="{BA050374-8C08-45D5-97FC-6EF95B8B0183}" srcOrd="0" destOrd="0" presId="urn:microsoft.com/office/officeart/2005/8/layout/vList4"/>
    <dgm:cxn modelId="{2E1DFE22-EE0F-4552-9451-153CBCE3CDBF}" type="presParOf" srcId="{C3C5DCBB-D40B-423F-8E56-B4A6B3278B06}" destId="{00242BBD-18DC-4F57-86F0-5EDD71FE8E08}" srcOrd="1" destOrd="0" presId="urn:microsoft.com/office/officeart/2005/8/layout/vList4"/>
    <dgm:cxn modelId="{1F167E1C-12F7-4805-A87A-4C8D406C92E0}" type="presParOf" srcId="{C3C5DCBB-D40B-423F-8E56-B4A6B3278B06}" destId="{E8C37457-5CC0-4589-A69E-0868C2670D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3BE5C-5041-45A7-903A-5971C35858BD}">
      <dsp:nvSpPr>
        <dsp:cNvPr id="0" name=""/>
        <dsp:cNvSpPr/>
      </dsp:nvSpPr>
      <dsp:spPr>
        <a:xfrm rot="16200000">
          <a:off x="615665" y="-612133"/>
          <a:ext cx="2520280" cy="37382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Оценка доли легковых автомобилей с шипованными шинами в составе транспортного потока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 rot="5400000">
        <a:off x="6682" y="-3150"/>
        <a:ext cx="3738246" cy="1890210"/>
      </dsp:txXfrm>
    </dsp:sp>
    <dsp:sp modelId="{E17CA9A8-A8E4-4354-A5E9-3481A787BE24}">
      <dsp:nvSpPr>
        <dsp:cNvPr id="0" name=""/>
        <dsp:cNvSpPr/>
      </dsp:nvSpPr>
      <dsp:spPr>
        <a:xfrm>
          <a:off x="3744928" y="-3150"/>
          <a:ext cx="3738246" cy="2520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участков  автомобильных дорог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4928" y="-3150"/>
        <a:ext cx="3738246" cy="1890210"/>
      </dsp:txXfrm>
    </dsp:sp>
    <dsp:sp modelId="{EC5F94E4-E164-4658-B514-9ED815DDF9BF}">
      <dsp:nvSpPr>
        <dsp:cNvPr id="0" name=""/>
        <dsp:cNvSpPr/>
      </dsp:nvSpPr>
      <dsp:spPr>
        <a:xfrm rot="10800000">
          <a:off x="-6682" y="2510828"/>
          <a:ext cx="3764974" cy="25328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927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метеорологических данных для формирования предложений по рекомендуемому периоду эксплуатации шипованных шин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-6682" y="3144049"/>
        <a:ext cx="3764974" cy="1899661"/>
      </dsp:txXfrm>
    </dsp:sp>
    <dsp:sp modelId="{B817218C-2FA8-4F00-9D5D-BDFB0465FFDB}">
      <dsp:nvSpPr>
        <dsp:cNvPr id="0" name=""/>
        <dsp:cNvSpPr/>
      </dsp:nvSpPr>
      <dsp:spPr>
        <a:xfrm rot="5400000">
          <a:off x="4353911" y="1911297"/>
          <a:ext cx="2520280" cy="37382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предложений по снижению влияния шипованных шин на износ асфальтобетонных покрытий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744928" y="3150349"/>
        <a:ext cx="3738246" cy="1890210"/>
      </dsp:txXfrm>
    </dsp:sp>
    <dsp:sp modelId="{D584DBB0-0A9A-4038-9BB0-9172B98BAC09}">
      <dsp:nvSpPr>
        <dsp:cNvPr id="0" name=""/>
        <dsp:cNvSpPr/>
      </dsp:nvSpPr>
      <dsp:spPr>
        <a:xfrm>
          <a:off x="2392477" y="1849255"/>
          <a:ext cx="2691537" cy="134204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влияния шипованных шин </a:t>
          </a:r>
          <a:b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износ асфальтобетонных покрытий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7990" y="1914768"/>
        <a:ext cx="2560511" cy="1211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09E04-6EEE-44A0-9830-FA9DBA74BC45}">
      <dsp:nvSpPr>
        <dsp:cNvPr id="0" name=""/>
        <dsp:cNvSpPr/>
      </dsp:nvSpPr>
      <dsp:spPr>
        <a:xfrm>
          <a:off x="0" y="0"/>
          <a:ext cx="7632848" cy="1784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Изменение подходов к подбору асфальтобетонной смеси, с учетом влияния шипованной шины в зимний период эксплуатации</a:t>
          </a:r>
          <a:endParaRPr lang="ru-RU" sz="1800" kern="1200" dirty="0"/>
        </a:p>
      </dsp:txBody>
      <dsp:txXfrm>
        <a:off x="1791466" y="0"/>
        <a:ext cx="5841381" cy="1784133"/>
      </dsp:txXfrm>
    </dsp:sp>
    <dsp:sp modelId="{7C92C1EF-4E60-4EE2-B314-9504596CE654}">
      <dsp:nvSpPr>
        <dsp:cNvPr id="0" name=""/>
        <dsp:cNvSpPr/>
      </dsp:nvSpPr>
      <dsp:spPr>
        <a:xfrm>
          <a:off x="153350" y="212818"/>
          <a:ext cx="1425816" cy="1320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2C4FA-2FB2-4EDA-90A1-F4613E80A068}">
      <dsp:nvSpPr>
        <dsp:cNvPr id="0" name=""/>
        <dsp:cNvSpPr/>
      </dsp:nvSpPr>
      <dsp:spPr>
        <a:xfrm>
          <a:off x="0" y="3581061"/>
          <a:ext cx="7632848" cy="1500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Управление скоростными режимами на автомобильных дорогах в зимний период времени</a:t>
          </a:r>
          <a:endParaRPr lang="ru-RU" sz="1800" kern="1200" dirty="0"/>
        </a:p>
      </dsp:txBody>
      <dsp:txXfrm>
        <a:off x="1791466" y="3581061"/>
        <a:ext cx="5841381" cy="1500084"/>
      </dsp:txXfrm>
    </dsp:sp>
    <dsp:sp modelId="{8C01C578-7708-469D-A55C-2440AABB52D1}">
      <dsp:nvSpPr>
        <dsp:cNvPr id="0" name=""/>
        <dsp:cNvSpPr/>
      </dsp:nvSpPr>
      <dsp:spPr>
        <a:xfrm>
          <a:off x="200391" y="3679250"/>
          <a:ext cx="1337595" cy="12921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50374-8C08-45D5-97FC-6EF95B8B0183}">
      <dsp:nvSpPr>
        <dsp:cNvPr id="0" name=""/>
        <dsp:cNvSpPr/>
      </dsp:nvSpPr>
      <dsp:spPr>
        <a:xfrm>
          <a:off x="0" y="1843337"/>
          <a:ext cx="7632848" cy="1674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Подготовка и направление в Минтранс России обоснованных предложений по сокращению разрешенного срока эксплуатации шипованных шин</a:t>
          </a:r>
          <a:endParaRPr lang="ru-RU" sz="1800" kern="1200" dirty="0"/>
        </a:p>
      </dsp:txBody>
      <dsp:txXfrm>
        <a:off x="1791466" y="1843337"/>
        <a:ext cx="5841381" cy="1674015"/>
      </dsp:txXfrm>
    </dsp:sp>
    <dsp:sp modelId="{00242BBD-18DC-4F57-86F0-5EDD71FE8E08}">
      <dsp:nvSpPr>
        <dsp:cNvPr id="0" name=""/>
        <dsp:cNvSpPr/>
      </dsp:nvSpPr>
      <dsp:spPr>
        <a:xfrm>
          <a:off x="124963" y="1949410"/>
          <a:ext cx="1446165" cy="14237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 smtClean="0"/>
            </a:lvl1pPr>
          </a:lstStyle>
          <a:p>
            <a:pPr>
              <a:defRPr/>
            </a:pPr>
            <a:fld id="{9F8F6ED6-0020-4649-8E18-872C80A7FFC0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B4C7884-868E-414E-8679-2B27BB052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6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C21B0B-52CD-4D8C-8C4D-30B22394C257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034" tIns="46017" rIns="92034" bIns="4601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F0DACF-D815-4AE5-831D-9EA3BD368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6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8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7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8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8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1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2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2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8E1B-68E9-4E6A-94C7-3DFE202AFED2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3614-E1B4-431E-AB38-F9B08C2E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3D40-1AF2-4CC8-A7EF-CBC8325B8E43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BDB6-5CE8-4F9C-A12D-59AC3102D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6882-41A3-4881-BB7D-18648424AF1F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2494-7703-4D16-8FAF-FFBE65295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EC7C-FEE0-4942-A087-971CAC4E577F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B70A-B3F9-46D7-8A1E-389E96043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D398-ADCD-4343-8551-1F9336CD0779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5FD3-16E5-4A14-8BA0-376E0BEE1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06DD-E63D-48F9-B833-AE104E70F2B9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36D4-2439-4377-9ADD-6F7EC3F1A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5FAF-AF14-481F-9A1A-183CF43E3C7A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2B36-5DED-4A50-909B-6D1C887E5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508C-C212-434F-A861-F4506DAB0060}" type="datetime1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4989-3122-4BD9-8BBB-5B4A7574D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C917-5057-4FB6-85F6-BB6AECA8003E}" type="datetime1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2D7D-44EC-4B12-878E-B15743031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5F59-41ED-43C7-9597-6CA79CF6AF3A}" type="datetime1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604C-C156-46C3-90CA-0B47DFBB9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14BF-10A3-483F-874D-451E27CFBA32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6DC9-52B1-469A-9D90-0BCDD3D8C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2287-F0F5-4A10-BAD3-778906088292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D2E4-E25F-451A-8903-5D00E6799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C514-B7CB-480A-96BD-90B93CDA305D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554E-B192-485A-919C-CE36B5BA8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1B97-F90C-4707-9EA0-EACEA11360FE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A6D5-FE8A-4D24-9AF5-D862D4853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D83F-5B24-4E1C-BD7C-915643FA5A85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917E-26DB-499E-B15F-938B33739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D2C8-766D-42C6-8A81-E529702DE3EC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DD3E-3812-4A89-87F2-395F6A3E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69FF-E7FB-425D-BB39-3656C7D707AC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C255-5783-44C6-BAEF-6C6B78395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05F8-9DB9-416D-9A80-E8C40680DB01}" type="datetime1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9DAA-68DA-491B-8548-782A0A64A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5913-473C-4B0D-860B-2FBE61593708}" type="datetime1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FC75-AA9C-4771-8D2E-BED3A23C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AB0A7-A54F-44CD-99DD-637BF7AE6386}" type="datetime1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8B85-CAE8-4F2D-9FBB-E4801FB9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FCBF-8162-4544-9AD4-BE2260BA6FA3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8922-06DE-4C60-8BB5-C2FBE4A46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B037-C9E9-45E1-BD31-C186F86A70F4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C61F-DE5C-48DC-9A8C-33A4CB0B7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2FD88-9769-41FF-92A2-BCDB69EB6447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9C8DDB-921B-4888-9625-6859C454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8520B9-411E-492C-8A22-00D1AD9764B7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70E83B-8B98-4A44-93BA-3BB452DA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46C0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328" y="4137122"/>
            <a:ext cx="117373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77900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Комплексный подход к снижению износа дорожных покрытий от воздействия шипованных шин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600154"/>
            <a:ext cx="2819832" cy="175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9588" y="4645104"/>
            <a:ext cx="3402412" cy="67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5" t="25300" r="2355" b="1354"/>
          <a:stretch/>
        </p:blipFill>
        <p:spPr bwMode="auto">
          <a:xfrm>
            <a:off x="8489481" y="848384"/>
            <a:ext cx="3623908" cy="320253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 descr="C:\Users\Somova_MYU\Desktop\Avtodor_M-3-6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6" b="2767"/>
          <a:stretch/>
        </p:blipFill>
        <p:spPr bwMode="auto">
          <a:xfrm>
            <a:off x="98507" y="86229"/>
            <a:ext cx="2992252" cy="162807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M:\ИНВЕСТИЦИОННЫЙ ДЕПАРТАМЕНТ\Отдел маркетинга и взаимодействия с инвесторами\_В ПРОЦЕССЕ\Роуд-шоу М-11 543-684\Memo&amp;Teaser\фото на титульный без трещин.tif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0"/>
          <a:stretch/>
        </p:blipFill>
        <p:spPr bwMode="auto">
          <a:xfrm>
            <a:off x="98506" y="1767978"/>
            <a:ext cx="6029771" cy="22678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" name="Picture 7" descr="C:\Users\Somova_MYU\Desktop\DSC_0998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41780" r="1948"/>
          <a:stretch/>
        </p:blipFill>
        <p:spPr bwMode="auto">
          <a:xfrm>
            <a:off x="6187966" y="72497"/>
            <a:ext cx="2244373" cy="28095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150448" y="78330"/>
            <a:ext cx="2977829" cy="1628074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3068" tIns="41533" rIns="83068" bIns="41533" anchor="ctr"/>
          <a:lstStyle/>
          <a:p>
            <a:pPr algn="ctr" defTabSz="830892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ТРАНСПОРТНАЯ </a:t>
            </a:r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830892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84770" y="61720"/>
            <a:ext cx="3623910" cy="707996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3068" tIns="41533" rIns="83068" bIns="41533" anchor="b"/>
          <a:lstStyle/>
          <a:p>
            <a:pPr algn="ctr" defTabSz="830892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ГОСУДАРСТВЕННО-</a:t>
            </a:r>
          </a:p>
          <a:p>
            <a:pPr algn="ctr" defTabSz="830892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ЧАСТНОЕ </a:t>
            </a:r>
          </a:p>
          <a:p>
            <a:pPr algn="ctr" defTabSz="830892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ПАРТНЕРСТВО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92332" y="2924796"/>
            <a:ext cx="2238563" cy="1125660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3068" tIns="41533" rIns="83068" bIns="41533" anchor="t"/>
          <a:lstStyle/>
          <a:p>
            <a:pPr algn="ctr" defTabSz="830892"/>
            <a:endParaRPr lang="ru-RU" sz="13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830892"/>
            <a:r>
              <a:rPr lang="ru-RU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СКОРОСТНЫЕ</a:t>
            </a:r>
            <a:endParaRPr lang="ru-RU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830892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ДОРОГИ</a:t>
            </a:r>
          </a:p>
        </p:txBody>
      </p:sp>
      <p:sp>
        <p:nvSpPr>
          <p:cNvPr id="27" name="Блок-схема: документ 3"/>
          <p:cNvSpPr/>
          <p:nvPr/>
        </p:nvSpPr>
        <p:spPr>
          <a:xfrm rot="10800000">
            <a:off x="0" y="5421085"/>
            <a:ext cx="12192000" cy="144217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0 h 21324"/>
              <a:gd name="connsiteX0" fmla="*/ 2752 w 24352"/>
              <a:gd name="connsiteY0" fmla="*/ 0 h 19952"/>
              <a:gd name="connsiteX1" fmla="*/ 24352 w 24352"/>
              <a:gd name="connsiteY1" fmla="*/ 0 h 19952"/>
              <a:gd name="connsiteX2" fmla="*/ 24352 w 24352"/>
              <a:gd name="connsiteY2" fmla="*/ 17322 h 19952"/>
              <a:gd name="connsiteX3" fmla="*/ 0 w 24352"/>
              <a:gd name="connsiteY3" fmla="*/ 18555 h 19952"/>
              <a:gd name="connsiteX4" fmla="*/ 2752 w 24352"/>
              <a:gd name="connsiteY4" fmla="*/ 0 h 19952"/>
              <a:gd name="connsiteX0" fmla="*/ 0 w 24352"/>
              <a:gd name="connsiteY0" fmla="*/ 135 h 19952"/>
              <a:gd name="connsiteX1" fmla="*/ 24352 w 24352"/>
              <a:gd name="connsiteY1" fmla="*/ 0 h 19952"/>
              <a:gd name="connsiteX2" fmla="*/ 24352 w 24352"/>
              <a:gd name="connsiteY2" fmla="*/ 17322 h 19952"/>
              <a:gd name="connsiteX3" fmla="*/ 0 w 24352"/>
              <a:gd name="connsiteY3" fmla="*/ 18555 h 19952"/>
              <a:gd name="connsiteX4" fmla="*/ 0 w 24352"/>
              <a:gd name="connsiteY4" fmla="*/ 135 h 19952"/>
              <a:gd name="connsiteX0" fmla="*/ 70 w 24422"/>
              <a:gd name="connsiteY0" fmla="*/ 135 h 20973"/>
              <a:gd name="connsiteX1" fmla="*/ 24422 w 24422"/>
              <a:gd name="connsiteY1" fmla="*/ 0 h 20973"/>
              <a:gd name="connsiteX2" fmla="*/ 24422 w 24422"/>
              <a:gd name="connsiteY2" fmla="*/ 17322 h 20973"/>
              <a:gd name="connsiteX3" fmla="*/ 0 w 24422"/>
              <a:gd name="connsiteY3" fmla="*/ 19768 h 20973"/>
              <a:gd name="connsiteX4" fmla="*/ 70 w 24422"/>
              <a:gd name="connsiteY4" fmla="*/ 135 h 20973"/>
              <a:gd name="connsiteX0" fmla="*/ 1 w 24353"/>
              <a:gd name="connsiteY0" fmla="*/ 135 h 21680"/>
              <a:gd name="connsiteX1" fmla="*/ 24353 w 24353"/>
              <a:gd name="connsiteY1" fmla="*/ 0 h 21680"/>
              <a:gd name="connsiteX2" fmla="*/ 24353 w 24353"/>
              <a:gd name="connsiteY2" fmla="*/ 17322 h 21680"/>
              <a:gd name="connsiteX3" fmla="*/ 2788 w 24353"/>
              <a:gd name="connsiteY3" fmla="*/ 20576 h 21680"/>
              <a:gd name="connsiteX4" fmla="*/ 1 w 24353"/>
              <a:gd name="connsiteY4" fmla="*/ 135 h 21680"/>
              <a:gd name="connsiteX0" fmla="*/ 1 w 24353"/>
              <a:gd name="connsiteY0" fmla="*/ 135 h 21620"/>
              <a:gd name="connsiteX1" fmla="*/ 24353 w 24353"/>
              <a:gd name="connsiteY1" fmla="*/ 0 h 21620"/>
              <a:gd name="connsiteX2" fmla="*/ 24353 w 24353"/>
              <a:gd name="connsiteY2" fmla="*/ 17322 h 21620"/>
              <a:gd name="connsiteX3" fmla="*/ 2805 w 24353"/>
              <a:gd name="connsiteY3" fmla="*/ 20509 h 21620"/>
              <a:gd name="connsiteX4" fmla="*/ 1 w 24353"/>
              <a:gd name="connsiteY4" fmla="*/ 135 h 21620"/>
              <a:gd name="connsiteX0" fmla="*/ 18 w 24370"/>
              <a:gd name="connsiteY0" fmla="*/ 135 h 17322"/>
              <a:gd name="connsiteX1" fmla="*/ 24370 w 24370"/>
              <a:gd name="connsiteY1" fmla="*/ 0 h 17322"/>
              <a:gd name="connsiteX2" fmla="*/ 24370 w 24370"/>
              <a:gd name="connsiteY2" fmla="*/ 17322 h 17322"/>
              <a:gd name="connsiteX3" fmla="*/ 0 w 24370"/>
              <a:gd name="connsiteY3" fmla="*/ 10201 h 17322"/>
              <a:gd name="connsiteX4" fmla="*/ 18 w 24370"/>
              <a:gd name="connsiteY4" fmla="*/ 135 h 17322"/>
              <a:gd name="connsiteX0" fmla="*/ 18 w 24370"/>
              <a:gd name="connsiteY0" fmla="*/ 135 h 20692"/>
              <a:gd name="connsiteX1" fmla="*/ 24370 w 24370"/>
              <a:gd name="connsiteY1" fmla="*/ 0 h 20692"/>
              <a:gd name="connsiteX2" fmla="*/ 24370 w 24370"/>
              <a:gd name="connsiteY2" fmla="*/ 17322 h 20692"/>
              <a:gd name="connsiteX3" fmla="*/ 3519 w 24370"/>
              <a:gd name="connsiteY3" fmla="*/ 20346 h 20692"/>
              <a:gd name="connsiteX4" fmla="*/ 0 w 24370"/>
              <a:gd name="connsiteY4" fmla="*/ 10201 h 20692"/>
              <a:gd name="connsiteX5" fmla="*/ 18 w 24370"/>
              <a:gd name="connsiteY5" fmla="*/ 135 h 20692"/>
              <a:gd name="connsiteX0" fmla="*/ 18 w 24370"/>
              <a:gd name="connsiteY0" fmla="*/ 135 h 20653"/>
              <a:gd name="connsiteX1" fmla="*/ 24370 w 24370"/>
              <a:gd name="connsiteY1" fmla="*/ 0 h 20653"/>
              <a:gd name="connsiteX2" fmla="*/ 24335 w 24370"/>
              <a:gd name="connsiteY2" fmla="*/ 16918 h 20653"/>
              <a:gd name="connsiteX3" fmla="*/ 3519 w 24370"/>
              <a:gd name="connsiteY3" fmla="*/ 20346 h 20653"/>
              <a:gd name="connsiteX4" fmla="*/ 0 w 24370"/>
              <a:gd name="connsiteY4" fmla="*/ 10201 h 20653"/>
              <a:gd name="connsiteX5" fmla="*/ 18 w 24370"/>
              <a:gd name="connsiteY5" fmla="*/ 135 h 20653"/>
              <a:gd name="connsiteX0" fmla="*/ 18 w 25732"/>
              <a:gd name="connsiteY0" fmla="*/ 135 h 20558"/>
              <a:gd name="connsiteX1" fmla="*/ 24370 w 25732"/>
              <a:gd name="connsiteY1" fmla="*/ 0 h 20558"/>
              <a:gd name="connsiteX2" fmla="*/ 24335 w 25732"/>
              <a:gd name="connsiteY2" fmla="*/ 16918 h 20558"/>
              <a:gd name="connsiteX3" fmla="*/ 24150 w 25732"/>
              <a:gd name="connsiteY3" fmla="*/ 17078 h 20558"/>
              <a:gd name="connsiteX4" fmla="*/ 3519 w 25732"/>
              <a:gd name="connsiteY4" fmla="*/ 20346 h 20558"/>
              <a:gd name="connsiteX5" fmla="*/ 0 w 25732"/>
              <a:gd name="connsiteY5" fmla="*/ 10201 h 20558"/>
              <a:gd name="connsiteX6" fmla="*/ 18 w 25732"/>
              <a:gd name="connsiteY6" fmla="*/ 135 h 20558"/>
              <a:gd name="connsiteX0" fmla="*/ 18 w 24370"/>
              <a:gd name="connsiteY0" fmla="*/ 135 h 20401"/>
              <a:gd name="connsiteX1" fmla="*/ 24370 w 24370"/>
              <a:gd name="connsiteY1" fmla="*/ 0 h 20401"/>
              <a:gd name="connsiteX2" fmla="*/ 24335 w 24370"/>
              <a:gd name="connsiteY2" fmla="*/ 16918 h 20401"/>
              <a:gd name="connsiteX3" fmla="*/ 21276 w 24370"/>
              <a:gd name="connsiteY3" fmla="*/ 4042 h 20401"/>
              <a:gd name="connsiteX4" fmla="*/ 3519 w 24370"/>
              <a:gd name="connsiteY4" fmla="*/ 20346 h 20401"/>
              <a:gd name="connsiteX5" fmla="*/ 0 w 24370"/>
              <a:gd name="connsiteY5" fmla="*/ 10201 h 20401"/>
              <a:gd name="connsiteX6" fmla="*/ 18 w 24370"/>
              <a:gd name="connsiteY6" fmla="*/ 135 h 2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70" h="20401">
                <a:moveTo>
                  <a:pt x="18" y="135"/>
                </a:moveTo>
                <a:lnTo>
                  <a:pt x="24370" y="0"/>
                </a:lnTo>
                <a:cubicBezTo>
                  <a:pt x="24358" y="5639"/>
                  <a:pt x="24347" y="11279"/>
                  <a:pt x="24335" y="16918"/>
                </a:cubicBezTo>
                <a:cubicBezTo>
                  <a:pt x="24298" y="19764"/>
                  <a:pt x="24745" y="3471"/>
                  <a:pt x="21276" y="4042"/>
                </a:cubicBezTo>
                <a:cubicBezTo>
                  <a:pt x="17807" y="4613"/>
                  <a:pt x="7544" y="21492"/>
                  <a:pt x="3519" y="20346"/>
                </a:cubicBezTo>
                <a:cubicBezTo>
                  <a:pt x="-506" y="19200"/>
                  <a:pt x="1077" y="12312"/>
                  <a:pt x="0" y="10201"/>
                </a:cubicBezTo>
                <a:cubicBezTo>
                  <a:pt x="23" y="3657"/>
                  <a:pt x="-5" y="6679"/>
                  <a:pt x="18" y="13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192344" y="6563224"/>
            <a:ext cx="307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Сочи, 30 мая-01 июня 2018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73566" y="5743315"/>
            <a:ext cx="3896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 Роман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Кириллович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1824" y="6148661"/>
            <a:ext cx="811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Департамент проектирования, технической политики и инновационных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106255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Оценка влияния шипованных шин </a:t>
            </a:r>
          </a:p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на износ асфальтобетонных покрытий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68608" y="6444907"/>
            <a:ext cx="430832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10</a:t>
            </a:fld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 rot="787793">
            <a:off x="-362067" y="1205101"/>
            <a:ext cx="5203735" cy="5228953"/>
            <a:chOff x="1720580" y="1345648"/>
            <a:chExt cx="4885362" cy="501886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8268">
              <a:off x="1720580" y="1345648"/>
              <a:ext cx="3074255" cy="148883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179" y="2748774"/>
              <a:ext cx="4021015" cy="235687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6439">
              <a:off x="4183119" y="3846787"/>
              <a:ext cx="2422822" cy="251772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863752" y="736602"/>
            <a:ext cx="728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Пилотный участок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автомобильной дороги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«ДОН»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52-71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1864" y="2810933"/>
            <a:ext cx="689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выполнения работ по ликвидации </a:t>
            </a:r>
            <a:r>
              <a:rPr lang="ru-RU" sz="1400" dirty="0" err="1"/>
              <a:t>колейности</a:t>
            </a:r>
            <a:r>
              <a:rPr lang="ru-RU" sz="1400" dirty="0"/>
              <a:t>  на цементобетонном покрытии в ноябре 2017 года на указанном участке выполнены работы по перекрытию верхнего слоя дорожной одежды левой и средней полосы движения в оба направления </a:t>
            </a:r>
            <a:r>
              <a:rPr lang="ru-RU" sz="1400" dirty="0" smtClean="0"/>
              <a:t>ЩМА </a:t>
            </a:r>
            <a:r>
              <a:rPr lang="ru-RU" sz="1400" dirty="0"/>
              <a:t>-11 на ПБВ 60, </a:t>
            </a:r>
            <a:r>
              <a:rPr lang="en-US" sz="1400" dirty="0"/>
              <a:t>h=</a:t>
            </a:r>
            <a:r>
              <a:rPr lang="ru-RU" sz="1400" dirty="0"/>
              <a:t> 0,035 м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697" y="1118826"/>
            <a:ext cx="3234835" cy="1754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3765040"/>
            <a:ext cx="5262363" cy="30846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82129" y="1317956"/>
            <a:ext cx="3807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Введён в эксплуатацию в 2011 г. Гарантийный срок на верхний слой покрытия 4 года. В 2016 г. глубина колеи составила более 15 мм. на 60 % протяжённости</a:t>
            </a:r>
            <a:r>
              <a:rPr lang="en-US" sz="1400" dirty="0" smtClean="0"/>
              <a:t> </a:t>
            </a:r>
            <a:r>
              <a:rPr lang="ru-RU" sz="1400" dirty="0" smtClean="0"/>
              <a:t>участка.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492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Оценка доли легковых автомашин с шипованными шинами в составе транспортного потока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68608" y="6444907"/>
            <a:ext cx="430832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11</a:t>
            </a:fld>
            <a:endParaRPr lang="ru-RU" b="1" dirty="0"/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22" y="1045558"/>
            <a:ext cx="7426500" cy="268740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343472" y="7045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Схема пункта взимания платы на 71 км. Автомобильной дороги М-4 «ДОН»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3188" y="3697421"/>
            <a:ext cx="968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Анализ интенсивности движения транспортных потоков (с 20.01 по 20.02.2018) 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041919"/>
            <a:ext cx="4849440" cy="2693853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3431704" y="5661248"/>
            <a:ext cx="360040" cy="311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7" t="25674" r="2000" b="14834"/>
          <a:stretch/>
        </p:blipFill>
        <p:spPr>
          <a:xfrm>
            <a:off x="4259286" y="5725777"/>
            <a:ext cx="810545" cy="719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64140"/>
              </p:ext>
            </p:extLst>
          </p:nvPr>
        </p:nvGraphicFramePr>
        <p:xfrm>
          <a:off x="6221151" y="4047926"/>
          <a:ext cx="4993456" cy="274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1721">
                  <a:extLst>
                    <a:ext uri="{9D8B030D-6E8A-4147-A177-3AD203B41FA5}">
                      <a16:colId xmlns:a16="http://schemas.microsoft.com/office/drawing/2014/main" val="4198243424"/>
                    </a:ext>
                  </a:extLst>
                </a:gridCol>
                <a:gridCol w="1151735">
                  <a:extLst>
                    <a:ext uri="{9D8B030D-6E8A-4147-A177-3AD203B41FA5}">
                      <a16:colId xmlns:a16="http://schemas.microsoft.com/office/drawing/2014/main" val="434898756"/>
                    </a:ext>
                  </a:extLst>
                </a:gridCol>
              </a:tblGrid>
              <a:tr h="5855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Итоги оценки доли легковых автомашин оборудованных шипами противоскольжения </a:t>
                      </a:r>
                      <a:b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(интенсивность движения 26 840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авт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/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сут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в оба направления) 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559187"/>
                  </a:ext>
                </a:extLst>
              </a:tr>
              <a:tr h="8197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Общее</a:t>
                      </a:r>
                      <a:r>
                        <a:rPr lang="ru-RU" sz="1200" baseline="0" dirty="0" smtClean="0">
                          <a:latin typeface="+mn-lt"/>
                        </a:rPr>
                        <a:t> время просмотра (</a:t>
                      </a:r>
                      <a:r>
                        <a:rPr lang="ru-RU" sz="1200" dirty="0" smtClean="0">
                          <a:latin typeface="+mn-lt"/>
                        </a:rPr>
                        <a:t>час/мин)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(в период с 8.00 – 18.00 час, </a:t>
                      </a:r>
                      <a:br>
                        <a:rPr lang="ru-RU" sz="1200" dirty="0" smtClean="0">
                          <a:latin typeface="+mn-lt"/>
                        </a:rPr>
                      </a:br>
                      <a:r>
                        <a:rPr lang="ru-RU" sz="1200" dirty="0" smtClean="0">
                          <a:latin typeface="+mn-lt"/>
                        </a:rPr>
                        <a:t> с 25.01 по 04.02.2018)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86</a:t>
                      </a:r>
                      <a:r>
                        <a:rPr lang="en-US" sz="1200" dirty="0" smtClean="0">
                          <a:latin typeface="+mn-lt"/>
                        </a:rPr>
                        <a:t>:60</a:t>
                      </a: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11423"/>
                  </a:ext>
                </a:extLst>
              </a:tr>
              <a:tr h="3513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Общее</a:t>
                      </a:r>
                      <a:r>
                        <a:rPr lang="ru-RU" sz="1200" baseline="0" dirty="0" smtClean="0">
                          <a:latin typeface="+mn-lt"/>
                        </a:rPr>
                        <a:t> количество учтённых АТС (шт.)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16 529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991401"/>
                  </a:ext>
                </a:extLst>
              </a:tr>
              <a:tr h="931138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Доля автомобилей</a:t>
                      </a:r>
                      <a:r>
                        <a:rPr lang="ru-RU" sz="1200" baseline="0" dirty="0" smtClean="0">
                          <a:latin typeface="+mn-lt"/>
                        </a:rPr>
                        <a:t> оборудованных шипованными шинами в транспортном потоке (%)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52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12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Мониторинг </a:t>
            </a:r>
            <a:r>
              <a:rPr lang="ru-RU" sz="16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автомобильных дорог </a:t>
            </a:r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68608" y="6444907"/>
            <a:ext cx="430832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12</a:t>
            </a:fld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276872"/>
            <a:ext cx="4085989" cy="33064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8263" y="2686135"/>
            <a:ext cx="3311044" cy="2483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3392" y="894734"/>
            <a:ext cx="103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Выполняются работы по измерению </a:t>
            </a:r>
            <a:r>
              <a:rPr lang="ru-RU" sz="1600" b="1" dirty="0"/>
              <a:t>поперечного </a:t>
            </a:r>
            <a:r>
              <a:rPr lang="ru-RU" sz="1600" b="1" dirty="0" smtClean="0"/>
              <a:t>профиля автомобильных дорог с применением </a:t>
            </a:r>
            <a:r>
              <a:rPr lang="ru-RU" sz="1600" b="1" dirty="0"/>
              <a:t>дорожной лаборатории, </a:t>
            </a:r>
            <a:r>
              <a:rPr lang="ru-RU" sz="1600" b="1" dirty="0" smtClean="0"/>
              <a:t>оборудованной программно-вычислительным комплексом и </a:t>
            </a:r>
            <a:br>
              <a:rPr lang="ru-RU" sz="1600" b="1" dirty="0" smtClean="0"/>
            </a:br>
            <a:r>
              <a:rPr lang="ru-RU" sz="1600" b="1" dirty="0" smtClean="0"/>
              <a:t>лазерно-оптическим </a:t>
            </a:r>
            <a:r>
              <a:rPr lang="ru-RU" sz="1600" b="1" dirty="0"/>
              <a:t>сканером (ЛОС)  </a:t>
            </a:r>
          </a:p>
        </p:txBody>
      </p:sp>
    </p:spTree>
    <p:extLst>
      <p:ext uri="{BB962C8B-B14F-4D97-AF65-F5344CB8AC3E}">
        <p14:creationId xmlns:p14="http://schemas.microsoft.com/office/powerpoint/2010/main" val="21626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Анализ метеорологических данных для формирования предложений по рекомендуемому периоду эксплуатации шипованных шин</a:t>
            </a:r>
          </a:p>
          <a:p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68608" y="6444907"/>
            <a:ext cx="430832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13</a:t>
            </a:fld>
            <a:endParaRPr lang="ru-RU" b="1" dirty="0"/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" y="1311817"/>
            <a:ext cx="4430222" cy="247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978720"/>
            <a:ext cx="4379422" cy="247005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29049" y="805516"/>
            <a:ext cx="1203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разрешённого периода эксплуатации шипованных </a:t>
            </a:r>
            <a:r>
              <a:rPr lang="ru-RU" sz="1600" b="1" dirty="0" err="1" smtClean="0"/>
              <a:t>шинпо</a:t>
            </a:r>
            <a:r>
              <a:rPr lang="ru-RU" sz="1600" b="1" dirty="0" smtClean="0"/>
              <a:t> </a:t>
            </a:r>
            <a:r>
              <a:rPr lang="ru-RU" sz="1600" b="1" dirty="0"/>
              <a:t>температуре </a:t>
            </a:r>
            <a:r>
              <a:rPr lang="ru-RU" sz="1600" b="1" dirty="0" smtClean="0"/>
              <a:t>воздуха и дорожных покрытий 2014-2017 </a:t>
            </a:r>
            <a:r>
              <a:rPr lang="ru-RU" sz="1600" b="1" dirty="0" err="1" smtClean="0"/>
              <a:t>г.г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656" y="1346023"/>
            <a:ext cx="2947304" cy="279993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311817"/>
            <a:ext cx="4428722" cy="22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175" y="3850882"/>
            <a:ext cx="4485333" cy="24880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049016" y="7389440"/>
            <a:ext cx="526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</a:t>
            </a:r>
            <a:r>
              <a:rPr lang="ru-RU" sz="1400" b="1" dirty="0" smtClean="0"/>
              <a:t>Определение </a:t>
            </a:r>
            <a:r>
              <a:rPr lang="ru-RU" sz="1400" b="1" dirty="0"/>
              <a:t>разрешенного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периода </a:t>
            </a:r>
            <a:r>
              <a:rPr lang="ru-RU" sz="1400" b="1" dirty="0"/>
              <a:t>по температуре дорожных </a:t>
            </a:r>
            <a:r>
              <a:rPr lang="ru-RU" sz="1400" b="1" dirty="0" smtClean="0"/>
              <a:t>покрытий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56832" y="4112344"/>
            <a:ext cx="3223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По итогам анализа данных метеонаблюдений за 5 лет, можно </a:t>
            </a:r>
            <a:r>
              <a:rPr lang="ru-RU" sz="1200" dirty="0" smtClean="0"/>
              <a:t>сделать </a:t>
            </a:r>
            <a:r>
              <a:rPr lang="ru-RU" sz="1200" dirty="0"/>
              <a:t>предварительные выводы о том, что в </a:t>
            </a:r>
            <a:r>
              <a:rPr lang="ru-RU" sz="1200" dirty="0" smtClean="0"/>
              <a:t>центральном </a:t>
            </a:r>
            <a:r>
              <a:rPr lang="ru-RU" sz="1200" dirty="0"/>
              <a:t>регионе Российской Федерации </a:t>
            </a:r>
            <a:r>
              <a:rPr lang="ru-RU" sz="1200" dirty="0" smtClean="0"/>
              <a:t>возможно</a:t>
            </a:r>
            <a:r>
              <a:rPr lang="en-US" sz="1200" dirty="0" smtClean="0"/>
              <a:t> </a:t>
            </a:r>
            <a:r>
              <a:rPr lang="ru-RU" sz="1200" dirty="0" smtClean="0"/>
              <a:t>сокращение </a:t>
            </a:r>
            <a:r>
              <a:rPr lang="ru-RU" sz="1200" dirty="0"/>
              <a:t>срока </a:t>
            </a:r>
            <a:r>
              <a:rPr lang="ru-RU" sz="1200" dirty="0" err="1"/>
              <a:t>разрешенной</a:t>
            </a:r>
            <a:r>
              <a:rPr lang="ru-RU" sz="1200" dirty="0"/>
              <a:t> </a:t>
            </a:r>
            <a:r>
              <a:rPr lang="ru-RU" sz="1200" dirty="0" smtClean="0"/>
              <a:t>эксплуатации</a:t>
            </a:r>
            <a:r>
              <a:rPr lang="en-US" sz="1200" dirty="0" smtClean="0"/>
              <a:t> </a:t>
            </a:r>
            <a:r>
              <a:rPr lang="ru-RU" sz="1200" dirty="0" smtClean="0"/>
              <a:t>шипованных шин </a:t>
            </a:r>
            <a:r>
              <a:rPr lang="ru-RU" sz="1200" dirty="0"/>
              <a:t>на 90 дней.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Указанная </a:t>
            </a:r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мера может позволит на 30 %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 </a:t>
            </a:r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воздействие шипованных шин на износ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 покрытия. </a:t>
            </a:r>
            <a:r>
              <a:rPr lang="ru-RU" sz="1200" dirty="0"/>
              <a:t>Завершение этой работы запланировано на конец мая текущего года, после формирования данных  метеонаблюдений за апрель месяц. </a:t>
            </a:r>
          </a:p>
        </p:txBody>
      </p:sp>
    </p:spTree>
    <p:extLst>
      <p:ext uri="{BB962C8B-B14F-4D97-AF65-F5344CB8AC3E}">
        <p14:creationId xmlns:p14="http://schemas.microsoft.com/office/powerpoint/2010/main" val="15984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Анализ метеорологических данных для формирования предложений по рекомендуемому периоду эксплуатации шипованных шин</a:t>
            </a:r>
          </a:p>
          <a:p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68608" y="6444907"/>
            <a:ext cx="430832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14</a:t>
            </a:fld>
            <a:endParaRPr lang="ru-RU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85429941"/>
              </p:ext>
            </p:extLst>
          </p:nvPr>
        </p:nvGraphicFramePr>
        <p:xfrm>
          <a:off x="335360" y="952811"/>
          <a:ext cx="7632848" cy="549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012276"/>
            <a:ext cx="2631124" cy="19733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84232" y="3061848"/>
            <a:ext cx="371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1600" dirty="0"/>
              <a:t> Какое влияние (износ) шипованная шина оказывает на дорожное покрытие на автомобильных дорогах «Автодор»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84232" y="4212830"/>
            <a:ext cx="3711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1600" dirty="0"/>
              <a:t> Какие убытки несет компания на содержание автомобильных дорог, с учетом влияния шипованных шин на дорожное покрытие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r>
              <a:rPr lang="ru-RU" sz="1600" dirty="0"/>
              <a:t> </a:t>
            </a:r>
            <a:endParaRPr lang="en-US" sz="1600" dirty="0" smtClean="0"/>
          </a:p>
          <a:p>
            <a:pPr lvl="0" algn="just"/>
            <a:endParaRPr lang="ru-RU" sz="1600" dirty="0"/>
          </a:p>
          <a:p>
            <a:pPr lvl="0"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1600" dirty="0"/>
              <a:t>Какие меры можно предпринять для снижения </a:t>
            </a:r>
            <a:r>
              <a:rPr lang="ru-RU" sz="1600" dirty="0" smtClean="0"/>
              <a:t>убытков</a:t>
            </a:r>
            <a:r>
              <a:rPr lang="en-US" sz="1600" dirty="0" smtClean="0"/>
              <a:t> </a:t>
            </a:r>
            <a:r>
              <a:rPr lang="ru-RU" sz="1600" dirty="0" smtClean="0"/>
              <a:t>на содержание автомобильных дорог Компании после зимней эксплуатации дорог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0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445069" y="3071278"/>
            <a:ext cx="9301857" cy="1635125"/>
            <a:chOff x="2982913" y="3303588"/>
            <a:chExt cx="5707062" cy="1635125"/>
          </a:xfrm>
        </p:grpSpPr>
        <p:sp>
          <p:nvSpPr>
            <p:cNvPr id="8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82913" y="3303588"/>
              <a:ext cx="5707062" cy="74612"/>
            </a:xfrm>
            <a:prstGeom prst="rect">
              <a:avLst/>
            </a:prstGeom>
            <a:solidFill>
              <a:srgbClr val="FF85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dirty="0">
                <a:solidFill>
                  <a:srgbClr val="45545F"/>
                </a:solidFill>
              </a:endParaRPr>
            </a:p>
          </p:txBody>
        </p:sp>
        <p:grpSp>
          <p:nvGrpSpPr>
            <p:cNvPr id="3" name="Группа 4"/>
            <p:cNvGrpSpPr>
              <a:grpSpLocks/>
            </p:cNvGrpSpPr>
            <p:nvPr/>
          </p:nvGrpSpPr>
          <p:grpSpPr bwMode="auto">
            <a:xfrm>
              <a:off x="2982913" y="4557713"/>
              <a:ext cx="5707062" cy="381000"/>
              <a:chOff x="2982913" y="4557346"/>
              <a:chExt cx="5707062" cy="381000"/>
            </a:xfrm>
          </p:grpSpPr>
          <p:sp>
            <p:nvSpPr>
              <p:cNvPr id="11" name="Rectangle 2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982913" y="4557346"/>
                <a:ext cx="5707062" cy="312738"/>
              </a:xfrm>
              <a:prstGeom prst="rect">
                <a:avLst/>
              </a:prstGeom>
              <a:solidFill>
                <a:srgbClr val="E5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800" dirty="0">
                  <a:solidFill>
                    <a:srgbClr val="45545F"/>
                  </a:solidFill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82913" y="4863734"/>
                <a:ext cx="5707062" cy="74612"/>
              </a:xfrm>
              <a:prstGeom prst="rect">
                <a:avLst/>
              </a:prstGeom>
              <a:solidFill>
                <a:srgbClr val="FF85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800" dirty="0">
                  <a:solidFill>
                    <a:srgbClr val="45545F"/>
                  </a:solidFill>
                </a:endParaRP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94038" y="4608146"/>
                <a:ext cx="45323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ru-RU" sz="1400" dirty="0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4" name="Text Box 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2913" y="3735636"/>
              <a:ext cx="556736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77900"/>
              <a:r>
                <a:rPr lang="ru-RU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Спасибо за внимание!</a:t>
              </a:r>
            </a:p>
          </p:txBody>
        </p:sp>
      </p:grpSp>
      <p:grpSp>
        <p:nvGrpSpPr>
          <p:cNvPr id="15" name="Группа 4"/>
          <p:cNvGrpSpPr>
            <a:grpSpLocks/>
          </p:cNvGrpSpPr>
          <p:nvPr/>
        </p:nvGrpSpPr>
        <p:grpSpPr bwMode="auto">
          <a:xfrm>
            <a:off x="0" y="6237312"/>
            <a:ext cx="12192000" cy="620708"/>
            <a:chOff x="2982913" y="4741502"/>
            <a:chExt cx="5707062" cy="196842"/>
          </a:xfrm>
        </p:grpSpPr>
        <p:sp>
          <p:nvSpPr>
            <p:cNvPr id="18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82913" y="4741502"/>
              <a:ext cx="5707062" cy="148103"/>
            </a:xfrm>
            <a:prstGeom prst="rect">
              <a:avLst/>
            </a:prstGeom>
            <a:solidFill>
              <a:srgbClr val="E5E8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dirty="0">
                <a:solidFill>
                  <a:srgbClr val="45545F"/>
                </a:solidFill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82913" y="4889606"/>
              <a:ext cx="5707062" cy="48738"/>
            </a:xfrm>
            <a:prstGeom prst="rect">
              <a:avLst/>
            </a:prstGeom>
            <a:solidFill>
              <a:srgbClr val="FF85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dirty="0">
                <a:solidFill>
                  <a:srgbClr val="45545F"/>
                </a:solidFill>
              </a:endParaRPr>
            </a:p>
          </p:txBody>
        </p:sp>
      </p:grpSp>
      <p:pic>
        <p:nvPicPr>
          <p:cNvPr id="17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0915" y="1093550"/>
            <a:ext cx="5450163" cy="11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35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Зарубежный опыт научно-исследовательских работ по изучению влияния шипованных шин на дорожное покрытие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769624" y="6444907"/>
            <a:ext cx="229816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2</a:t>
            </a:fld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91176"/>
              </p:ext>
            </p:extLst>
          </p:nvPr>
        </p:nvGraphicFramePr>
        <p:xfrm>
          <a:off x="140746" y="1864466"/>
          <a:ext cx="5050323" cy="3537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718">
                  <a:extLst>
                    <a:ext uri="{9D8B030D-6E8A-4147-A177-3AD203B41FA5}">
                      <a16:colId xmlns:a16="http://schemas.microsoft.com/office/drawing/2014/main" val="2949329816"/>
                    </a:ext>
                  </a:extLst>
                </a:gridCol>
                <a:gridCol w="1372361">
                  <a:extLst>
                    <a:ext uri="{9D8B030D-6E8A-4147-A177-3AD203B41FA5}">
                      <a16:colId xmlns:a16="http://schemas.microsoft.com/office/drawing/2014/main" val="2053821272"/>
                    </a:ext>
                  </a:extLst>
                </a:gridCol>
                <a:gridCol w="891233">
                  <a:extLst>
                    <a:ext uri="{9D8B030D-6E8A-4147-A177-3AD203B41FA5}">
                      <a16:colId xmlns:a16="http://schemas.microsoft.com/office/drawing/2014/main" val="3562998079"/>
                    </a:ext>
                  </a:extLst>
                </a:gridCol>
                <a:gridCol w="1656011">
                  <a:extLst>
                    <a:ext uri="{9D8B030D-6E8A-4147-A177-3AD203B41FA5}">
                      <a16:colId xmlns:a16="http://schemas.microsoft.com/office/drawing/2014/main" val="3638007451"/>
                    </a:ext>
                  </a:extLst>
                </a:gridCol>
              </a:tblGrid>
              <a:tr h="1764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Зимний сезон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</a:rPr>
                        <a:t>штатов, </a:t>
                      </a:r>
                      <a:r>
                        <a:rPr lang="ru-RU" sz="1200" dirty="0">
                          <a:effectLst/>
                        </a:rPr>
                        <a:t>разрешающих эксплуатацию шипованных шин в зимний период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Продано  шипов              (млн. шт.)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Примерное кол-во </a:t>
                      </a:r>
                      <a:r>
                        <a:rPr lang="ru-RU" sz="1200" dirty="0" err="1">
                          <a:effectLst/>
                        </a:rPr>
                        <a:t>ошипованных</a:t>
                      </a:r>
                      <a:r>
                        <a:rPr lang="ru-RU" sz="1200" dirty="0">
                          <a:effectLst/>
                        </a:rPr>
                        <a:t> шин            (</a:t>
                      </a:r>
                      <a:r>
                        <a:rPr lang="ru-RU" sz="1200" dirty="0" err="1">
                          <a:effectLst/>
                        </a:rPr>
                        <a:t>тыс.шт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155848"/>
                  </a:ext>
                </a:extLst>
              </a:tr>
              <a:tr h="581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1963 - 1964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3 - 5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687607"/>
                  </a:ext>
                </a:extLst>
              </a:tr>
              <a:tr h="581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1964 - 1965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25 - 30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5071"/>
                  </a:ext>
                </a:extLst>
              </a:tr>
              <a:tr h="610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1965 - 1966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250 - 275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2 500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62889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0747" y="1278078"/>
            <a:ext cx="4896544" cy="46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Динамика продаж шипованных шин в США в середине 60-х годов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14904225"/>
              </p:ext>
            </p:extLst>
          </p:nvPr>
        </p:nvGraphicFramePr>
        <p:xfrm>
          <a:off x="5231903" y="1864467"/>
          <a:ext cx="6464163" cy="353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54222" y="5354748"/>
            <a:ext cx="5778691" cy="276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легковых автомобилей с шипованными шинами в зимний период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1904" y="1218293"/>
            <a:ext cx="6767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1600" b="1" dirty="0" err="1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колейности</a:t>
            </a:r>
            <a:r>
              <a:rPr lang="ru-RU" sz="16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на дорожных покрытиях в ряде стран за зимний </a:t>
            </a:r>
            <a:r>
              <a:rPr lang="ru-RU" sz="16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период </a:t>
            </a:r>
            <a:r>
              <a:rPr lang="ru-RU" sz="16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1989 -1990 года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91911" y="4519845"/>
            <a:ext cx="1080120" cy="2160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Германия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12865" y="4404395"/>
            <a:ext cx="1080120" cy="2160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Швеция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5560" y="4135043"/>
            <a:ext cx="1482237" cy="4514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Штат Монтана, США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32304" y="3264363"/>
            <a:ext cx="1482237" cy="4514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Провинция Квебек, Канада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57838" y="1927706"/>
            <a:ext cx="1224136" cy="2087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Финляндия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9760979" y="3309490"/>
            <a:ext cx="4253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глубина колеи (мм/год) при проезде 1 000 000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автомобилей с шипованными шинами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746" y="5667184"/>
            <a:ext cx="1155532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Michael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Angerinos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Joe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Mahoney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Robyn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Moore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O’Brien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«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Обобщенная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информация о шипованной шине», исследовательский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отчёт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WA-RD 471.1, Соглашение по проекту T9903, Задача 92 Шипованные шины,  Вашингтонский государственный транспортный центр (TRAC), Вашингтонский университет, август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JAMES R. LUNDY, R. G. HICKS, TODD V. SCHOLZ, AND DAVID C. ESCH «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Колейность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покрытий из-за шипованных шин, Департамент гражданского строительства», Университет штата Орегон, Департамент транспорта и общественных услуг Аляски, транспортные исследования, запись 1348,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Зарубежный опыт научно-исследовательских работ по изучению влияния шипованных шин на дорожное покрытие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769624" y="6444907"/>
            <a:ext cx="229816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3</a:t>
            </a:fld>
            <a:endParaRPr lang="ru-RU" b="1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60126"/>
              </p:ext>
            </p:extLst>
          </p:nvPr>
        </p:nvGraphicFramePr>
        <p:xfrm>
          <a:off x="1318904" y="1564345"/>
          <a:ext cx="10033681" cy="425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730">
                  <a:extLst>
                    <a:ext uri="{9D8B030D-6E8A-4147-A177-3AD203B41FA5}">
                      <a16:colId xmlns:a16="http://schemas.microsoft.com/office/drawing/2014/main" val="1157523538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1779377863"/>
                    </a:ext>
                  </a:extLst>
                </a:gridCol>
                <a:gridCol w="2651887">
                  <a:extLst>
                    <a:ext uri="{9D8B030D-6E8A-4147-A177-3AD203B41FA5}">
                      <a16:colId xmlns:a16="http://schemas.microsoft.com/office/drawing/2014/main" val="3129282580"/>
                    </a:ext>
                  </a:extLst>
                </a:gridCol>
                <a:gridCol w="2054337">
                  <a:extLst>
                    <a:ext uri="{9D8B030D-6E8A-4147-A177-3AD203B41FA5}">
                      <a16:colId xmlns:a16="http://schemas.microsoft.com/office/drawing/2014/main" val="745934293"/>
                    </a:ext>
                  </a:extLst>
                </a:gridCol>
                <a:gridCol w="1330040">
                  <a:extLst>
                    <a:ext uri="{9D8B030D-6E8A-4147-A177-3AD203B41FA5}">
                      <a16:colId xmlns:a16="http://schemas.microsoft.com/office/drawing/2014/main" val="4164356999"/>
                    </a:ext>
                  </a:extLst>
                </a:gridCol>
              </a:tblGrid>
              <a:tr h="9633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легковых автомобилей с шипованными шинами в зимний период (в % от общего числа автомобилей в потоке)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Дополнительные затраты владельцев автодорог                                 (в млн. $)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Страховые выплаты и компенсации в связи с ДТП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 млн. </a:t>
                      </a:r>
                      <a:r>
                        <a:rPr lang="en-US" sz="1400" dirty="0">
                          <a:effectLst/>
                        </a:rPr>
                        <a:t>$)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Сальдо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затрат/выгод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(в млн. $)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5489391"/>
                  </a:ext>
                </a:extLst>
              </a:tr>
              <a:tr h="1466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восстановление износа дорожных </a:t>
                      </a:r>
                      <a:r>
                        <a:rPr lang="ru-RU" sz="1400" dirty="0" smtClean="0">
                          <a:effectLst/>
                        </a:rPr>
                        <a:t>покрытий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636445"/>
                  </a:ext>
                </a:extLst>
              </a:tr>
              <a:tr h="490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Финляндия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(78 тыс. км)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   </a:t>
                      </a:r>
                      <a:r>
                        <a:rPr lang="ru-RU" sz="1400" dirty="0">
                          <a:effectLst/>
                        </a:rPr>
                        <a:t>46,87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 </a:t>
                      </a:r>
                      <a:r>
                        <a:rPr lang="ru-RU" sz="1400" dirty="0">
                          <a:effectLst/>
                        </a:rPr>
                        <a:t>47,50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11,63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1070890"/>
                  </a:ext>
                </a:extLst>
              </a:tr>
              <a:tr h="600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Швеция, автомагистрали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  </a:t>
                      </a:r>
                      <a:r>
                        <a:rPr lang="ru-RU" sz="1400" dirty="0">
                          <a:effectLst/>
                        </a:rPr>
                        <a:t>34,17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143,30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109,13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586363"/>
                  </a:ext>
                </a:extLst>
              </a:tr>
              <a:tr h="73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Швеция, муниципальные дороги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  </a:t>
                      </a:r>
                      <a:r>
                        <a:rPr lang="ru-RU" sz="1400" dirty="0">
                          <a:effectLst/>
                        </a:rPr>
                        <a:t>19,92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 </a:t>
                      </a:r>
                      <a:r>
                        <a:rPr lang="ru-RU" sz="1400" dirty="0">
                          <a:effectLst/>
                        </a:rPr>
                        <a:t>318,33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298,41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1633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3432" y="945073"/>
            <a:ext cx="1015312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расчёта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эффективности применения за рубежом шипованных шин </a:t>
            </a:r>
            <a:b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зимний период 1992- 93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годов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1554" y="5970242"/>
            <a:ext cx="904920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</a:t>
            </a:r>
            <a:r>
              <a:rPr lang="ru-RU" sz="1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означает увеличение затрат,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отрицательное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их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3432" y="6313079"/>
            <a:ext cx="10513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1. </a:t>
            </a:r>
            <a:r>
              <a:rPr lang="en-US" sz="1200" i="1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Carlsson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A.;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Centrell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P.;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Gberg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G. «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Шипованные шины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Социально-экономические </a:t>
            </a:r>
            <a:r>
              <a:rPr lang="ru-RU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расчеты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». 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VTI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meddelande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Nr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756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Linkoping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(1995)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14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Зарубежный опыт научно-исследовательских работ по изучению влияния шипованных шин на дорожное покрытие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769624" y="6517096"/>
            <a:ext cx="229816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4</a:t>
            </a:fld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40016" y="794389"/>
            <a:ext cx="5482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Зависимость износа дорожного покрытия от массы шипов противоскольжения, изготовленных по стандартам 90-х годов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456728" y="835401"/>
            <a:ext cx="6408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износа дорожного покрытия от скорости движения автомобиля с шипованными шинами, изготовленными по стандартам 90-х годов.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72" y="1666398"/>
            <a:ext cx="636334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1586967"/>
            <a:ext cx="5494436" cy="3312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513112" y="4107247"/>
            <a:ext cx="0" cy="297324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6878" y="5187367"/>
            <a:ext cx="540060" cy="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13312" y="3279609"/>
            <a:ext cx="0" cy="1124962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961384" y="1730983"/>
            <a:ext cx="288032" cy="72008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1975" y="4899335"/>
            <a:ext cx="54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Условные обозначения : </a:t>
            </a:r>
          </a:p>
          <a:p>
            <a:r>
              <a:rPr lang="ru-RU" sz="1200" dirty="0" smtClean="0"/>
              <a:t>                     80 км/час - макс. разрешенная скорость легковых АТС с шипами в зимний период (Швеция, Швейцария, Финляндия, Австрия).</a:t>
            </a:r>
          </a:p>
          <a:p>
            <a:r>
              <a:rPr lang="ru-RU" sz="1200" dirty="0" smtClean="0"/>
              <a:t>            </a:t>
            </a:r>
          </a:p>
          <a:p>
            <a:r>
              <a:rPr lang="ru-RU" sz="1200" dirty="0" smtClean="0"/>
              <a:t>                  110 км/час разрешённая максимальная скорость на автомагистралях в Российской Федерации  </a:t>
            </a:r>
            <a:endParaRPr lang="ru-RU" sz="12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06878" y="5763431"/>
            <a:ext cx="540060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76908" y="4107247"/>
            <a:ext cx="1836204" cy="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76908" y="3243150"/>
            <a:ext cx="3636404" cy="36459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689577" y="4208068"/>
            <a:ext cx="4738" cy="250894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369651" y="4208068"/>
            <a:ext cx="324663" cy="3954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69696" y="3891223"/>
            <a:ext cx="0" cy="567739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369651" y="3898885"/>
            <a:ext cx="1400045" cy="12936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46146" y="4972849"/>
            <a:ext cx="6050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Условные обозначения :                       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      вес шипа </a:t>
            </a:r>
            <a:r>
              <a:rPr lang="en-US" sz="1200" dirty="0" smtClean="0"/>
              <a:t>&lt;</a:t>
            </a:r>
            <a:r>
              <a:rPr lang="ru-RU" sz="1200" dirty="0" smtClean="0"/>
              <a:t> </a:t>
            </a:r>
            <a:r>
              <a:rPr lang="en-US" sz="1200" dirty="0" smtClean="0"/>
              <a:t>1,1 </a:t>
            </a:r>
            <a:r>
              <a:rPr lang="ru-RU" sz="1200" dirty="0" smtClean="0"/>
              <a:t>гр. по требованиям нормативной зарубежной нормативной документации (Швеция</a:t>
            </a:r>
            <a:r>
              <a:rPr lang="ru-RU" sz="1200" dirty="0"/>
              <a:t>, Швейцария, Финляндия, Австрия).</a:t>
            </a:r>
          </a:p>
          <a:p>
            <a:r>
              <a:rPr lang="ru-RU" sz="1200" dirty="0"/>
              <a:t>           </a:t>
            </a:r>
          </a:p>
          <a:p>
            <a:r>
              <a:rPr lang="ru-RU" sz="1200" dirty="0" smtClean="0"/>
              <a:t>               вес шипа </a:t>
            </a:r>
            <a:r>
              <a:rPr lang="en-US" sz="1200" dirty="0" smtClean="0"/>
              <a:t>&lt;1</a:t>
            </a:r>
            <a:r>
              <a:rPr lang="ru-RU" sz="1200" dirty="0" smtClean="0"/>
              <a:t>,6 гр. </a:t>
            </a:r>
            <a:r>
              <a:rPr lang="ru-RU" sz="1200" dirty="0"/>
              <a:t>и</a:t>
            </a:r>
            <a:r>
              <a:rPr lang="ru-RU" sz="1200" dirty="0" smtClean="0"/>
              <a:t> более, по требованиям нормативной базы в Российской </a:t>
            </a:r>
            <a:r>
              <a:rPr lang="ru-RU" sz="1200" dirty="0"/>
              <a:t>Федерации 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113045" y="5302808"/>
            <a:ext cx="554288" cy="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193287" y="5849950"/>
            <a:ext cx="523376" cy="3511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6908" y="4107247"/>
            <a:ext cx="1836204" cy="297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Зарубежный опыт научно-исследовательских работ по изучению влияния шипованных шин на дорожное покрытие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770840" y="6586194"/>
            <a:ext cx="229816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5</a:t>
            </a:fld>
            <a:endParaRPr lang="ru-RU" b="1" dirty="0"/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84" y="1382933"/>
            <a:ext cx="7132804" cy="37207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913600" y="736602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измерения концентрации пылевой фракции </a:t>
            </a:r>
            <a:r>
              <a:rPr lang="en-US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PM</a:t>
            </a:r>
            <a:r>
              <a:rPr lang="ru-RU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при износе дорожного   покрытия разными типами шин на кольцевом стенде </a:t>
            </a:r>
            <a:r>
              <a:rPr lang="en-US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VTI</a:t>
            </a:r>
            <a:r>
              <a:rPr lang="ru-RU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1344" y="5103674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200" i="1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Carlsson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A.;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Centrell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P.;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Gberg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G. «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Шипованные шины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Социально-экономические </a:t>
            </a:r>
            <a:r>
              <a:rPr lang="ru-RU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расчеты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». 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VTI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meddelande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Nr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756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  <a:r>
              <a:rPr lang="en-US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Linkoping</a:t>
            </a:r>
            <a:r>
              <a:rPr lang="ru-RU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(</a:t>
            </a:r>
            <a:r>
              <a:rPr lang="ru-RU" sz="12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1995)</a:t>
            </a:r>
            <a:r>
              <a:rPr lang="en-US" sz="12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ru-RU" sz="1200" dirty="0" err="1">
                <a:latin typeface="+mj-lt"/>
              </a:rPr>
              <a:t>Unhola</a:t>
            </a:r>
            <a:r>
              <a:rPr lang="ru-RU" sz="1200" dirty="0">
                <a:latin typeface="+mj-lt"/>
              </a:rPr>
              <a:t>, T., «</a:t>
            </a:r>
            <a:r>
              <a:rPr lang="ru-RU" sz="1200" dirty="0" err="1">
                <a:latin typeface="+mj-lt"/>
              </a:rPr>
              <a:t>Завершенный</a:t>
            </a:r>
            <a:r>
              <a:rPr lang="ru-RU" sz="1200" dirty="0">
                <a:latin typeface="+mj-lt"/>
              </a:rPr>
              <a:t> путь шипованных шин», Центр технических исследований Финляндии, сообществ и инфраструктуры, </a:t>
            </a:r>
            <a:r>
              <a:rPr lang="ru-RU" sz="1200" dirty="0" smtClean="0">
                <a:latin typeface="+mj-lt"/>
              </a:rPr>
              <a:t>1997</a:t>
            </a:r>
            <a:r>
              <a:rPr lang="en-US" sz="1200" dirty="0" smtClean="0">
                <a:latin typeface="+mj-lt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ru-RU" sz="1200" dirty="0">
                <a:latin typeface="+mj-lt"/>
              </a:rPr>
              <a:t>Директива 1999/30/EC от 22 апреля 1999, «Предельно допустимые показатели концентрации в атмосферном воздухе двуокиси серы, двуокиси азота и оксидов азота, </a:t>
            </a:r>
            <a:r>
              <a:rPr lang="ru-RU" sz="1200" dirty="0" err="1">
                <a:latin typeface="+mj-lt"/>
              </a:rPr>
              <a:t>твердых</a:t>
            </a:r>
            <a:r>
              <a:rPr lang="ru-RU" sz="1200" dirty="0">
                <a:latin typeface="+mj-lt"/>
              </a:rPr>
              <a:t> частиц и свинца», L 163/41, 29. 6. </a:t>
            </a:r>
            <a:r>
              <a:rPr lang="ru-RU" sz="1200" dirty="0" smtClean="0">
                <a:latin typeface="+mj-lt"/>
              </a:rPr>
              <a:t>1999</a:t>
            </a:r>
            <a:r>
              <a:rPr lang="en-US" sz="1200" dirty="0" smtClean="0">
                <a:latin typeface="+mj-lt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en-US" sz="1200" dirty="0">
                <a:latin typeface="+mj-lt"/>
              </a:rPr>
              <a:t>Mats </a:t>
            </a:r>
            <a:r>
              <a:rPr lang="en-US" sz="1200" dirty="0" err="1">
                <a:latin typeface="+mj-lt"/>
              </a:rPr>
              <a:t>Gustafsson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Göran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Blomqvist</a:t>
            </a:r>
            <a:r>
              <a:rPr lang="en-US" sz="1200" dirty="0">
                <a:latin typeface="+mj-lt"/>
              </a:rPr>
              <a:t>, Anders </a:t>
            </a:r>
            <a:r>
              <a:rPr lang="en-US" sz="1200" dirty="0" err="1">
                <a:latin typeface="+mj-lt"/>
              </a:rPr>
              <a:t>Gudmundsson</a:t>
            </a:r>
            <a:r>
              <a:rPr lang="en-US" sz="1200" dirty="0">
                <a:latin typeface="+mj-lt"/>
              </a:rPr>
              <a:t>, Andreas Dahl, Erik </a:t>
            </a:r>
            <a:r>
              <a:rPr lang="en-US" sz="1200" dirty="0" err="1">
                <a:latin typeface="+mj-lt"/>
              </a:rPr>
              <a:t>Swietlicki</a:t>
            </a:r>
            <a:r>
              <a:rPr lang="en-US" sz="1200" dirty="0">
                <a:latin typeface="+mj-lt"/>
              </a:rPr>
              <a:t>, Mats </a:t>
            </a:r>
            <a:r>
              <a:rPr lang="en-US" sz="1200" dirty="0" err="1">
                <a:latin typeface="+mj-lt"/>
              </a:rPr>
              <a:t>Boghard</a:t>
            </a:r>
            <a:r>
              <a:rPr lang="en-US" sz="1200" dirty="0">
                <a:latin typeface="+mj-lt"/>
              </a:rPr>
              <a:t>, John </a:t>
            </a:r>
            <a:r>
              <a:rPr lang="en-US" sz="1200" dirty="0" err="1">
                <a:latin typeface="+mj-lt"/>
              </a:rPr>
              <a:t>Lindbom</a:t>
            </a:r>
            <a:r>
              <a:rPr lang="en-US" sz="1200" dirty="0">
                <a:latin typeface="+mj-lt"/>
              </a:rPr>
              <a:t>, Anders </a:t>
            </a:r>
            <a:r>
              <a:rPr lang="en-US" sz="1200" dirty="0" err="1">
                <a:latin typeface="+mj-lt"/>
              </a:rPr>
              <a:t>Ljungman</a:t>
            </a:r>
            <a:r>
              <a:rPr lang="en-US" sz="1200" dirty="0">
                <a:latin typeface="+mj-lt"/>
              </a:rPr>
              <a:t>, «</a:t>
            </a:r>
            <a:r>
              <a:rPr lang="ru-RU" sz="1200" dirty="0" err="1">
                <a:latin typeface="+mj-lt"/>
              </a:rPr>
              <a:t>Токсилогические</a:t>
            </a:r>
            <a:r>
              <a:rPr lang="ru-RU" sz="1200" dirty="0">
                <a:latin typeface="+mj-lt"/>
              </a:rPr>
              <a:t> свойства и воздействия </a:t>
            </a:r>
            <a:r>
              <a:rPr lang="ru-RU" sz="1200" dirty="0" err="1">
                <a:latin typeface="+mj-lt"/>
              </a:rPr>
              <a:t>твердых</a:t>
            </a:r>
            <a:r>
              <a:rPr lang="ru-RU" sz="1200" dirty="0">
                <a:latin typeface="+mj-lt"/>
              </a:rPr>
              <a:t>  частиц, образующихся в процессе  взаимодействия шин, дорожных покрытий и реагентов в зимний период», 2008 г., Наука общей среды (393), 2-3, 226-240. 2008  </a:t>
            </a:r>
            <a:r>
              <a:rPr lang="en-US" sz="1200" dirty="0" smtClean="0">
                <a:latin typeface="+mj-lt"/>
              </a:rPr>
              <a:t>doi:10.1016/j.scitotenv.2007.12.030</a:t>
            </a:r>
            <a:r>
              <a:rPr lang="en-US" sz="1200" dirty="0">
                <a:latin typeface="+mj-lt"/>
              </a:rPr>
              <a:t>;</a:t>
            </a:r>
            <a:endParaRPr lang="en-US" sz="1200" dirty="0" smtClean="0">
              <a:latin typeface="+mj-lt"/>
            </a:endParaRPr>
          </a:p>
          <a:p>
            <a:pPr marL="228600" indent="-228600" algn="just">
              <a:buAutoNum type="arabicPeriod"/>
            </a:pPr>
            <a:r>
              <a:rPr lang="ru-RU" sz="1200" dirty="0" err="1">
                <a:latin typeface="+mj-lt"/>
              </a:rPr>
              <a:t>Jette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Koefoed</a:t>
            </a:r>
            <a:r>
              <a:rPr lang="ru-RU" sz="1200" dirty="0">
                <a:latin typeface="+mj-lt"/>
              </a:rPr>
              <a:t>, «</a:t>
            </a:r>
            <a:r>
              <a:rPr lang="ru-RU" sz="1200" dirty="0" err="1">
                <a:latin typeface="+mj-lt"/>
              </a:rPr>
              <a:t>Твердые</a:t>
            </a:r>
            <a:r>
              <a:rPr lang="ru-RU" sz="1200" dirty="0">
                <a:latin typeface="+mj-lt"/>
              </a:rPr>
              <a:t> частицы размером до 10 мкм  в скандинавских  странах. Меры по сокращению выбросов в составе дорожной пыли», Совет Министров скандинавских стран, официальный </a:t>
            </a:r>
            <a:r>
              <a:rPr lang="ru-RU" sz="1200" dirty="0" err="1">
                <a:latin typeface="+mj-lt"/>
              </a:rPr>
              <a:t>отчет</a:t>
            </a:r>
            <a:r>
              <a:rPr lang="ru-RU" sz="1200" dirty="0">
                <a:latin typeface="+mj-lt"/>
              </a:rPr>
              <a:t> 2017, ISBN 978-92-893-4801-0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5" y="1437123"/>
            <a:ext cx="423763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Передовые методы испытаний влияния шипованных шин на дорожное покрытие (Финляндия)</a:t>
            </a:r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914" y="864543"/>
            <a:ext cx="11901686" cy="1068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последние годы в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Скандинавских странах и Канаде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активно применяется метод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испытания шипованных шин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по оценки износа дорожного покрытия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(«</a:t>
            </a:r>
            <a:r>
              <a:rPr lang="en-US" sz="1400" b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Over-run-test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»)</a:t>
            </a:r>
            <a:r>
              <a:rPr lang="ru-RU" sz="1400" b="1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Основан на оценке потери массы тестовой гранитной пластины при многократных наездах автомобиля, оборудованного шипованными шинами.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077061"/>
            <a:ext cx="2728220" cy="1567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4282" r="1919" b="16938"/>
          <a:stretch/>
        </p:blipFill>
        <p:spPr>
          <a:xfrm>
            <a:off x="7283869" y="2076675"/>
            <a:ext cx="2393822" cy="15769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5" b="12659"/>
          <a:stretch/>
        </p:blipFill>
        <p:spPr>
          <a:xfrm>
            <a:off x="3149882" y="2068507"/>
            <a:ext cx="1767848" cy="1576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" b="13854"/>
          <a:stretch/>
        </p:blipFill>
        <p:spPr>
          <a:xfrm>
            <a:off x="5163031" y="2061462"/>
            <a:ext cx="1804287" cy="15921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7914" y="3788564"/>
            <a:ext cx="11901686" cy="7949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Первые попытки внедрить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в Российской Федерации метод испытания «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Over-run-test</a:t>
            </a:r>
            <a:r>
              <a:rPr lang="ru-RU" sz="12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» предпринят в</a:t>
            </a:r>
            <a:br>
              <a:rPr lang="ru-RU" sz="12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ГОСТ 34342-2017 «Автомобильные транспортные средства. Шины пневматические зимние оборудованные шипами противоскольжения. Методы испытаний по определению величины износа тестового дорожного покрытия» </a:t>
            </a:r>
            <a:endParaRPr lang="ru-RU" sz="1200" dirty="0">
              <a:solidFill>
                <a:prstClr val="black"/>
              </a:solidFill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914" y="4732481"/>
            <a:ext cx="11911211" cy="1766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ГОСТ 34342-2017 содержит ряд критических для дорожного хозяйства недоработок.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при разработке стандарта не проводились сопоставительные научно-исследовательские работы по сравнению полученных результатов от износа тестового и реального дорожных покрытий (гранитная пластина не асфальтобетон)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;</a:t>
            </a:r>
            <a:endParaRPr lang="ru-RU" sz="1400" i="1" dirty="0" smtClean="0">
              <a:solidFill>
                <a:prstClr val="black"/>
              </a:solidFill>
              <a:latin typeface="Arial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не предусмотрены требования к эталонной шипованной шине, с учетом требований национального законодательства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;</a:t>
            </a:r>
            <a:endParaRPr lang="ru-RU" sz="1400" i="1" dirty="0" smtClean="0">
              <a:solidFill>
                <a:prstClr val="black"/>
              </a:solidFill>
              <a:latin typeface="Arial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не определены требования по износу в целом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гранитная пластина выполняется из серого гранита 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1400" i="1" dirty="0" err="1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Kuru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Grey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»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 err="1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определенного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состава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производимого на территории Финляндии</a:t>
            </a:r>
            <a:r>
              <a:rPr lang="en-US" sz="1400" i="1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1400" i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</a:t>
            </a:r>
            <a:endParaRPr lang="ru-RU" sz="1400" i="1" dirty="0" smtClean="0">
              <a:solidFill>
                <a:prstClr val="black"/>
              </a:solidFill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67" y="2070960"/>
            <a:ext cx="2113464" cy="1582618"/>
          </a:xfrm>
          <a:prstGeom prst="rect">
            <a:avLst/>
          </a:prstGeom>
        </p:spPr>
      </p:pic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09784" y="6523959"/>
            <a:ext cx="229816" cy="248704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1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Законодательная база Российской Федерации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769624" y="6444907"/>
            <a:ext cx="229816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7</a:t>
            </a:fld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816000"/>
            <a:ext cx="118801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Tahoma" pitchFamily="34" charset="0"/>
                <a:cs typeface="Tahoma" pitchFamily="34" charset="0"/>
              </a:rPr>
              <a:t>Технический регламент Таможенного союза «О безопасности колесных транспортных средств» ТР ТС 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018/2011</a:t>
            </a:r>
          </a:p>
          <a:p>
            <a:endParaRPr lang="ru-RU" sz="1400" b="1" dirty="0" smtClean="0">
              <a:ea typeface="Tahoma" pitchFamily="34" charset="0"/>
              <a:cs typeface="Tahoma" pitchFamily="34" charset="0"/>
            </a:endParaRPr>
          </a:p>
          <a:p>
            <a:pPr marL="809625" indent="-179388" algn="just">
              <a:buFont typeface="Wingdings" panose="05000000000000000000" pitchFamily="2" charset="2"/>
              <a:buChar char="Ø"/>
              <a:tabLst>
                <a:tab pos="719138" algn="l"/>
              </a:tabLst>
            </a:pPr>
            <a:r>
              <a:rPr lang="ru-RU" sz="1400" b="1" i="1" dirty="0" smtClean="0">
                <a:ea typeface="Tahoma" pitchFamily="34" charset="0"/>
                <a:cs typeface="Tahoma" pitchFamily="34" charset="0"/>
              </a:rPr>
              <a:t>5.5</a:t>
            </a:r>
            <a:r>
              <a:rPr lang="ru-RU" sz="1400" b="1" i="1" dirty="0">
                <a:ea typeface="Tahoma" pitchFamily="34" charset="0"/>
                <a:cs typeface="Tahoma" pitchFamily="34" charset="0"/>
              </a:rPr>
              <a:t>. </a:t>
            </a:r>
            <a:r>
              <a:rPr lang="ru-RU" sz="1400" i="1" u="sng" dirty="0">
                <a:ea typeface="Tahoma" pitchFamily="34" charset="0"/>
                <a:cs typeface="Tahoma" pitchFamily="34" charset="0"/>
              </a:rPr>
              <a:t>Запрещается эксплуатация транспортных средств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, укомплектованных шинами с шипами противоскольжения </a:t>
            </a:r>
            <a:r>
              <a:rPr lang="ru-RU" sz="1400" i="1" u="sng" dirty="0">
                <a:ea typeface="Tahoma" pitchFamily="34" charset="0"/>
                <a:cs typeface="Tahoma" pitchFamily="34" charset="0"/>
              </a:rPr>
              <a:t>в летний период (июнь, июль, август). 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Сроки запрета эксплуатации могут быть изменены в сторону увеличения региональными органами государственного управления государств - членов Таможенного союза</a:t>
            </a:r>
            <a:r>
              <a:rPr lang="ru-RU" sz="1400" i="1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1400" i="1" dirty="0" smtClean="0"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ea typeface="Tahoma" pitchFamily="34" charset="0"/>
                <a:cs typeface="Tahoma" pitchFamily="34" charset="0"/>
              </a:rPr>
              <a:t>Постановление 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Правительства Российской Федерации от 23.10.1993 «О Правилах дорожного движения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»</a:t>
            </a:r>
          </a:p>
          <a:p>
            <a:pPr algn="just"/>
            <a:endParaRPr lang="ru-RU" sz="1600" b="1" dirty="0" smtClean="0"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i="1" dirty="0" smtClean="0">
                <a:ea typeface="Tahoma" pitchFamily="34" charset="0"/>
                <a:cs typeface="Tahoma" pitchFamily="34" charset="0"/>
              </a:rPr>
              <a:t>Основные </a:t>
            </a:r>
            <a:r>
              <a:rPr lang="ru-RU" sz="1400" b="1" i="1" dirty="0">
                <a:ea typeface="Tahoma" pitchFamily="34" charset="0"/>
                <a:cs typeface="Tahoma" pitchFamily="34" charset="0"/>
              </a:rPr>
              <a:t>положения по допуску транспортных средств к эксплуатации и обязанности должностных лиц по обеспечению безопасности дорожного движения</a:t>
            </a:r>
          </a:p>
          <a:p>
            <a:pPr algn="just"/>
            <a:endParaRPr lang="ru-RU" sz="1400" i="1" dirty="0">
              <a:ea typeface="Tahoma" pitchFamily="34" charset="0"/>
              <a:cs typeface="Tahoma" pitchFamily="34" charset="0"/>
            </a:endParaRPr>
          </a:p>
          <a:p>
            <a:pPr marL="809625" indent="-179388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ea typeface="Tahoma" pitchFamily="34" charset="0"/>
                <a:cs typeface="Tahoma" pitchFamily="34" charset="0"/>
              </a:rPr>
              <a:t>8. </a:t>
            </a:r>
            <a:r>
              <a:rPr lang="ru-RU" sz="1400" i="1" u="sng" dirty="0">
                <a:ea typeface="Tahoma" pitchFamily="34" charset="0"/>
                <a:cs typeface="Tahoma" pitchFamily="34" charset="0"/>
              </a:rPr>
              <a:t>На транспортных средствах должны быть установлены опознавательные знаки: "Шипы" – треугольник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 белого цвета вершиной вверх с каймой красного цвета, в который вписана буква "Ш" черного цвета (сторона треугольника не менее 200 мм, ширина каймы - 1/10 стороны) - сзади механических транспортных средств, имеющих </a:t>
            </a:r>
            <a:r>
              <a:rPr lang="ru-RU" sz="1400" i="1" dirty="0" err="1">
                <a:ea typeface="Tahoma" pitchFamily="34" charset="0"/>
                <a:cs typeface="Tahoma" pitchFamily="34" charset="0"/>
              </a:rPr>
              <a:t>ошипованные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 шины;</a:t>
            </a:r>
          </a:p>
          <a:p>
            <a:pPr algn="just"/>
            <a:endParaRPr lang="ru-RU" sz="1400" i="1" dirty="0"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>
                <a:ea typeface="Tahoma" pitchFamily="34" charset="0"/>
                <a:cs typeface="Tahoma" pitchFamily="34" charset="0"/>
              </a:rPr>
              <a:t>Кодекс Российской Федерации об административных правонарушениях от 30.12.2001 № 195-ФЗ</a:t>
            </a:r>
          </a:p>
          <a:p>
            <a:pPr algn="just"/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</a:p>
          <a:p>
            <a:pPr marL="809625" indent="-1714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ea typeface="Tahoma" pitchFamily="34" charset="0"/>
                <a:cs typeface="Tahoma" pitchFamily="34" charset="0"/>
              </a:rPr>
              <a:t>Часть 1 статьи </a:t>
            </a:r>
            <a:r>
              <a:rPr lang="ru-RU" sz="1400" b="1" i="1" dirty="0" smtClean="0">
                <a:ea typeface="Tahoma" pitchFamily="34" charset="0"/>
                <a:cs typeface="Tahoma" pitchFamily="34" charset="0"/>
              </a:rPr>
              <a:t>12.5</a:t>
            </a:r>
            <a:r>
              <a:rPr lang="en-US" sz="1400" i="1" dirty="0" smtClean="0">
                <a:ea typeface="Tahoma" pitchFamily="34" charset="0"/>
                <a:cs typeface="Tahoma" pitchFamily="34" charset="0"/>
              </a:rPr>
              <a:t>: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Управление транспортным средством при наличии неисправностей или условий, при которых запрещена</a:t>
            </a:r>
            <a:r>
              <a:rPr lang="en-US" sz="1400" i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его эксплуатация. </a:t>
            </a:r>
            <a:r>
              <a:rPr lang="ru-RU" sz="1400" i="1" u="sng" dirty="0">
                <a:ea typeface="Tahoma" pitchFamily="34" charset="0"/>
                <a:cs typeface="Tahoma" pitchFamily="34" charset="0"/>
              </a:rPr>
              <a:t>Влечет предупреждение или наложение административного штрафа в размере пятисот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336" y="5301208"/>
            <a:ext cx="11880104" cy="1143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В 2014 г. в Государственную Думу Российской Федерации был </a:t>
            </a:r>
            <a:r>
              <a:rPr lang="ru-RU" sz="1400" b="1" dirty="0" err="1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внесен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законопроект №464241-6, в котором предлагалось дополнить статью 12.5 КоАП РФ частью 3.2: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«3.2 Управление транспортным средством с нарушением требований эксплуатации шин и </a:t>
            </a:r>
            <a:r>
              <a:rPr lang="ru-RU" sz="1400" dirty="0" err="1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колес</a:t>
            </a:r>
            <a:r>
              <a:rPr lang="ru-RU" sz="1400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,- </a:t>
            </a:r>
            <a:r>
              <a:rPr lang="ru-RU" sz="1400" b="1" u="sng" dirty="0" err="1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влечет</a:t>
            </a:r>
            <a:r>
              <a:rPr lang="ru-RU" sz="1400" b="1" u="sng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 наложение административного штрафа в размере двух тысяч рублей»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До настоящего время решений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по законопроекту не </a:t>
            </a:r>
            <a:r>
              <a:rPr lang="ru-RU" sz="1400" dirty="0">
                <a:solidFill>
                  <a:prstClr val="black"/>
                </a:solidFill>
                <a:latin typeface="Arial" charset="0"/>
                <a:ea typeface="Tahoma" pitchFamily="34" charset="0"/>
                <a:cs typeface="Tahoma" pitchFamily="34" charset="0"/>
              </a:rPr>
              <a:t>принято.</a:t>
            </a:r>
          </a:p>
        </p:txBody>
      </p:sp>
    </p:spTree>
    <p:extLst>
      <p:ext uri="{BB962C8B-B14F-4D97-AF65-F5344CB8AC3E}">
        <p14:creationId xmlns:p14="http://schemas.microsoft.com/office/powerpoint/2010/main" val="3142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Отечественные и зарубежные требования к шипам противоскольжения и шипованным шинам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769624" y="6444907"/>
            <a:ext cx="229816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8</a:t>
            </a:fld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762879"/>
            <a:ext cx="8496944" cy="60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373" y="54582"/>
            <a:ext cx="2659067" cy="5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9336" y="682412"/>
            <a:ext cx="11881320" cy="54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336" y="171214"/>
            <a:ext cx="9221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anchor="ctr"/>
          <a:lstStyle/>
          <a:p>
            <a:r>
              <a:rPr lang="ru-RU" sz="16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Цели и задачи исследований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769624" y="6444907"/>
            <a:ext cx="229816" cy="248704"/>
          </a:xfrm>
        </p:spPr>
        <p:txBody>
          <a:bodyPr/>
          <a:lstStyle/>
          <a:p>
            <a:pPr>
              <a:defRPr/>
            </a:pPr>
            <a:fld id="{A7AB8B85-CAE8-4F2D-9FBB-E4801FB9D182}" type="slidenum">
              <a:rPr lang="ru-RU" b="1" smtClean="0"/>
              <a:pPr>
                <a:defRPr/>
              </a:pPr>
              <a:t>9</a:t>
            </a:fld>
            <a:endParaRPr lang="ru-RU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62753926"/>
              </p:ext>
            </p:extLst>
          </p:nvPr>
        </p:nvGraphicFramePr>
        <p:xfrm>
          <a:off x="2135560" y="1091459"/>
          <a:ext cx="74764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9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kcx7HxUGM8hwJWP7u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NwMkF8UWp4b.YxiO56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Aw.HrpskaoY5qvmvgE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kcx7HxUGM8hwJWP7u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NwMkF8UWp4b.YxiO5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1624</Words>
  <Application>Microsoft Office PowerPoint</Application>
  <PresentationFormat>Широкоэкранный</PresentationFormat>
  <Paragraphs>178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Бородин Роман Кириллович</cp:lastModifiedBy>
  <cp:revision>999</cp:revision>
  <cp:lastPrinted>2018-05-29T08:12:35Z</cp:lastPrinted>
  <dcterms:created xsi:type="dcterms:W3CDTF">2012-01-30T08:19:07Z</dcterms:created>
  <dcterms:modified xsi:type="dcterms:W3CDTF">2018-05-30T06:57:33Z</dcterms:modified>
</cp:coreProperties>
</file>