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371" r:id="rId3"/>
    <p:sldId id="360" r:id="rId4"/>
    <p:sldId id="361" r:id="rId5"/>
    <p:sldId id="374" r:id="rId6"/>
    <p:sldId id="373" r:id="rId7"/>
    <p:sldId id="332" r:id="rId8"/>
    <p:sldId id="376" r:id="rId9"/>
    <p:sldId id="365" r:id="rId10"/>
    <p:sldId id="363" r:id="rId11"/>
    <p:sldId id="348" r:id="rId12"/>
    <p:sldId id="349" r:id="rId13"/>
  </p:sldIdLst>
  <p:sldSz cx="9906000" cy="6858000" type="A4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958">
          <p15:clr>
            <a:srgbClr val="A4A3A4"/>
          </p15:clr>
        </p15:guide>
        <p15:guide id="5" pos="330">
          <p15:clr>
            <a:srgbClr val="A4A3A4"/>
          </p15:clr>
        </p15:guide>
        <p15:guide id="6" pos="5910">
          <p15:clr>
            <a:srgbClr val="A4A3A4"/>
          </p15:clr>
        </p15:guide>
        <p15:guide id="7" pos="3188">
          <p15:clr>
            <a:srgbClr val="A4A3A4"/>
          </p15:clr>
        </p15:guide>
        <p15:guide id="8" pos="30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7700"/>
    <a:srgbClr val="FFFFCC"/>
    <a:srgbClr val="FFC819"/>
    <a:srgbClr val="FFA225"/>
    <a:srgbClr val="FFCB85"/>
    <a:srgbClr val="F08C00"/>
    <a:srgbClr val="823273"/>
    <a:srgbClr val="965F37"/>
    <a:srgbClr val="786E1E"/>
    <a:srgbClr val="AF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5737" autoAdjust="0"/>
  </p:normalViewPr>
  <p:slideViewPr>
    <p:cSldViewPr showGuides="1">
      <p:cViewPr varScale="1">
        <p:scale>
          <a:sx n="65" d="100"/>
          <a:sy n="65" d="100"/>
        </p:scale>
        <p:origin x="1160" y="40"/>
      </p:cViewPr>
      <p:guideLst>
        <p:guide orient="horz" pos="2160"/>
        <p:guide orient="horz" pos="799"/>
        <p:guide orient="horz" pos="3657"/>
        <p:guide orient="horz" pos="958"/>
        <p:guide pos="330"/>
        <p:guide pos="5910"/>
        <p:guide pos="3188"/>
        <p:guide pos="30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4" d="100"/>
          <a:sy n="124" d="100"/>
        </p:scale>
        <p:origin x="-4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5B87-BE1E-4C20-B36A-1878FEEF73C4}" type="datetimeFigureOut">
              <a:rPr lang="de-DE" smtClean="0"/>
              <a:t>30.05.2018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1383C-4D7C-4661-B4D9-0ABF00F7F1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4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A3B37-1B28-4EB7-A331-F33C642B1C8E}" type="datetimeFigureOut">
              <a:rPr lang="de-DE" smtClean="0"/>
              <a:t>30.05.2018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72716" y="4343400"/>
            <a:ext cx="5112568" cy="42970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E0DAD-C99C-4E3B-8DA9-C3D35B3056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60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363" indent="-184150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8163" indent="-177800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4375" indent="-176213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4150" algn="l" defTabSz="914400" rtl="0" eaLnBrk="1" latinLnBrk="0" hangingPunct="1"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439" y="3700078"/>
            <a:ext cx="8929686" cy="1133078"/>
          </a:xfrm>
        </p:spPr>
        <p:txBody>
          <a:bodyPr anchor="t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438" y="4879208"/>
            <a:ext cx="6696805" cy="1538124"/>
          </a:xfrm>
        </p:spPr>
        <p:txBody>
          <a:bodyPr anchor="t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906000" cy="342899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pic>
        <p:nvPicPr>
          <p:cNvPr id="7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34300" y="5344191"/>
            <a:ext cx="1957388" cy="13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FOR INTERNAL USE ONLY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title, Month 00, 2015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1448780"/>
            <a:ext cx="8858250" cy="3960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285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FOR INTERNAL USE ONLY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title, Month 00, 2015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35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1400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23879" y="188639"/>
            <a:ext cx="8858249" cy="851907"/>
          </a:xfrm>
          <a:prstGeom prst="rect">
            <a:avLst/>
          </a:prstGeom>
          <a:noFill/>
          <a:ln>
            <a:noFill/>
          </a:ln>
        </p:spPr>
        <p:txBody>
          <a:bodyPr lIns="91358" tIns="91358" rIns="91358" bIns="91358" anchor="b" anchorCtr="0"/>
          <a:lstStyle>
            <a:lvl1pPr algn="l" rt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949446" y="6491822"/>
            <a:ext cx="432046" cy="165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509949" y="1374075"/>
            <a:ext cx="8872200" cy="516299"/>
          </a:xfrm>
          <a:prstGeom prst="rect">
            <a:avLst/>
          </a:prstGeom>
        </p:spPr>
        <p:txBody>
          <a:bodyPr lIns="91358" tIns="91358" rIns="91358" bIns="91358" anchor="ctr" anchorCtr="0"/>
          <a:lstStyle>
            <a:lvl1pPr rtl="0">
              <a:spcBef>
                <a:spcPts val="0"/>
              </a:spcBef>
              <a:buNone/>
              <a:defRPr sz="2200" b="1">
                <a:solidFill>
                  <a:srgbClr val="AA1E2D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23854" y="1890375"/>
            <a:ext cx="8858099" cy="4414500"/>
          </a:xfrm>
          <a:prstGeom prst="rect">
            <a:avLst/>
          </a:prstGeom>
        </p:spPr>
        <p:txBody>
          <a:bodyPr lIns="91358" tIns="91358" rIns="91358" bIns="91358" anchor="t" anchorCtr="0"/>
          <a:lstStyle>
            <a:lvl1pPr rtl="0">
              <a:spcBef>
                <a:spcPts val="0"/>
              </a:spcBef>
              <a:buClr>
                <a:srgbClr val="AA1E2D"/>
              </a:buClr>
              <a:buSzPct val="100000"/>
              <a:buChar char="●"/>
              <a:defRPr sz="20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rgbClr val="AA1E2D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rgbClr val="AA1E2D"/>
              </a:buClr>
              <a:buSzPct val="100000"/>
              <a:buChar char="■"/>
              <a:defRPr sz="1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rgbClr val="AA1E2D"/>
              </a:buClr>
              <a:buChar char="●"/>
              <a:defRPr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rgbClr val="AA1E2D"/>
              </a:buClr>
              <a:buSzPct val="100000"/>
              <a:buChar char="○"/>
              <a:defRPr sz="12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Char char="■"/>
              <a:defRPr sz="20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Char char="●"/>
              <a:defRPr sz="20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Char char="○"/>
              <a:defRPr sz="20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47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439" y="3700078"/>
            <a:ext cx="8929686" cy="1133078"/>
          </a:xfrm>
        </p:spPr>
        <p:txBody>
          <a:bodyPr anchor="t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438" y="4879208"/>
            <a:ext cx="6696805" cy="1538124"/>
          </a:xfrm>
        </p:spPr>
        <p:txBody>
          <a:bodyPr anchor="t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6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34300" y="5344191"/>
            <a:ext cx="1957388" cy="13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439" y="3700078"/>
            <a:ext cx="8929686" cy="1133078"/>
          </a:xfrm>
        </p:spPr>
        <p:txBody>
          <a:bodyPr anchor="t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438" y="4879208"/>
            <a:ext cx="6696805" cy="1538124"/>
          </a:xfrm>
        </p:spPr>
        <p:txBody>
          <a:bodyPr anchor="t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rgbClr val="AFA5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7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34300" y="5344191"/>
            <a:ext cx="1957388" cy="13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9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439" y="3700078"/>
            <a:ext cx="8929686" cy="1133078"/>
          </a:xfrm>
        </p:spPr>
        <p:txBody>
          <a:bodyPr anchor="t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438" y="4879208"/>
            <a:ext cx="6696805" cy="1538124"/>
          </a:xfrm>
        </p:spPr>
        <p:txBody>
          <a:bodyPr anchor="t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6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34300" y="5344191"/>
            <a:ext cx="1957388" cy="13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1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FOR INTERNAL USE ONLY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title, Month 00, 2015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1448780"/>
            <a:ext cx="8858250" cy="3960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4514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09" y="1916833"/>
            <a:ext cx="4320542" cy="3888656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FOR INTERNAL USE ONLY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title, Month 00, 2015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1448780"/>
            <a:ext cx="4321175" cy="3960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060950" y="1916833"/>
            <a:ext cx="4321175" cy="3888656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60950" y="1448780"/>
            <a:ext cx="4321175" cy="3960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5210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09" y="1916833"/>
            <a:ext cx="4320542" cy="3888656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FOR INTERNAL USE ONLY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title, Month 00, 2015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1448780"/>
            <a:ext cx="4320851" cy="3960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60950" y="1520825"/>
            <a:ext cx="4321175" cy="4284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6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09" y="1916833"/>
            <a:ext cx="4320542" cy="3888656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FOR INTERNAL USE ONLY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title, Month 00, 2015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1448780"/>
            <a:ext cx="4321175" cy="3960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060950" y="4077071"/>
            <a:ext cx="4321175" cy="172841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060950" y="1520825"/>
            <a:ext cx="4321175" cy="230421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13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FOR INTERNAL USE ONLY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title, Month 00, 2015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3876" y="1268413"/>
            <a:ext cx="8858250" cy="45370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16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9573220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188639"/>
            <a:ext cx="8858250" cy="851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508" y="1916833"/>
            <a:ext cx="8857617" cy="3888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9084" y="6491685"/>
            <a:ext cx="1656184" cy="1657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FOR INTERNAL USE ONLY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2660" y="6491685"/>
            <a:ext cx="3744416" cy="1657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800" b="1"/>
            </a:lvl1pPr>
          </a:lstStyle>
          <a:p>
            <a:r>
              <a:rPr lang="en-US" smtClean="0"/>
              <a:t>Presentation title, Month 00, 2015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9444" y="6491816"/>
            <a:ext cx="432048" cy="16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45E2B5F-19B1-41F4-9C65-D0E69646D5F3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523875" y="1160748"/>
            <a:ext cx="8858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559353" y="6491816"/>
            <a:ext cx="1210071" cy="16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algn="r"/>
            <a:r>
              <a:rPr lang="de-DE" sz="800" b="0" dirty="0" smtClean="0"/>
              <a:t>© </a:t>
            </a:r>
            <a:r>
              <a:rPr lang="de-DE" sz="800" b="0" dirty="0" err="1" smtClean="0"/>
              <a:t>LafargeHolcim</a:t>
            </a:r>
            <a:r>
              <a:rPr lang="de-DE" sz="800" b="0" dirty="0" smtClean="0"/>
              <a:t> 2015</a:t>
            </a:r>
            <a:endParaRPr lang="de-DE" sz="800" b="0" dirty="0"/>
          </a:p>
        </p:txBody>
      </p:sp>
      <p:pic>
        <p:nvPicPr>
          <p:cNvPr id="15" name="Bild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7" y="6313460"/>
            <a:ext cx="1318459" cy="44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7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438" y="3700078"/>
            <a:ext cx="9109073" cy="1133078"/>
          </a:xfrm>
        </p:spPr>
        <p:txBody>
          <a:bodyPr/>
          <a:lstStyle/>
          <a:p>
            <a:r>
              <a:rPr lang="ru-RU" sz="2000" dirty="0"/>
              <a:t>Укрепление грунта комплексными </a:t>
            </a:r>
            <a:r>
              <a:rPr lang="ru-RU" sz="2000" dirty="0" smtClean="0"/>
              <a:t>минеральными </a:t>
            </a:r>
            <a:r>
              <a:rPr lang="ru-RU" sz="2000" dirty="0"/>
              <a:t>вяжущими как обоснованное решение для увеличения межремонтных сроков автомобильных дорог</a:t>
            </a:r>
            <a:r>
              <a:rPr lang="en-US" dirty="0"/>
              <a:t/>
            </a:r>
            <a:br>
              <a:rPr lang="en-US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en-US" sz="1800" dirty="0" smtClean="0"/>
              <a:t>IV </a:t>
            </a:r>
            <a:r>
              <a:rPr lang="ru-RU" sz="1800" dirty="0" smtClean="0"/>
              <a:t>МЕЖДУНАРОДНЫЙ ФОРУМ</a:t>
            </a:r>
            <a:br>
              <a:rPr lang="ru-RU" sz="1800" dirty="0" smtClean="0"/>
            </a:br>
            <a:r>
              <a:rPr lang="ru-RU" sz="1800" dirty="0" smtClean="0"/>
              <a:t>ИННОВАЦИИ В ДОРОЖНОМ СТРОИТЕЛЬСТВЕ</a:t>
            </a:r>
            <a:r>
              <a:rPr lang="ru-RU" sz="1800" dirty="0" smtClean="0"/>
              <a:t>, </a:t>
            </a:r>
            <a:r>
              <a:rPr lang="ru-RU" sz="1800" dirty="0" smtClean="0"/>
              <a:t>31</a:t>
            </a:r>
            <a:r>
              <a:rPr lang="en-US" sz="1800" dirty="0" smtClean="0"/>
              <a:t> </a:t>
            </a:r>
            <a:r>
              <a:rPr lang="ru-RU" sz="1800" dirty="0" smtClean="0"/>
              <a:t>мая 2018 </a:t>
            </a:r>
            <a:r>
              <a:rPr lang="ru-RU" sz="1800" dirty="0" smtClean="0"/>
              <a:t>года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/>
              <a:t>Агарышев</a:t>
            </a:r>
            <a:r>
              <a:rPr lang="ru-RU" sz="1600" dirty="0"/>
              <a:t> Олег </a:t>
            </a:r>
            <a:r>
              <a:rPr lang="ru-RU" sz="1600" dirty="0" smtClean="0"/>
              <a:t>Александрович</a:t>
            </a:r>
            <a:br>
              <a:rPr lang="ru-RU" sz="1600" dirty="0" smtClean="0"/>
            </a:br>
            <a:r>
              <a:rPr lang="ru-RU" sz="1600" dirty="0"/>
              <a:t>Руководитель инфраструктурных проектов, </a:t>
            </a:r>
            <a:r>
              <a:rPr lang="ru-RU" sz="1600" dirty="0" smtClean="0"/>
              <a:t>дорожные одежды</a:t>
            </a:r>
            <a:br>
              <a:rPr lang="ru-RU" sz="1600" dirty="0" smtClean="0"/>
            </a:br>
            <a:r>
              <a:rPr lang="ru-RU" sz="1600" dirty="0" err="1"/>
              <a:t>ЛафаржХолсим</a:t>
            </a:r>
            <a:r>
              <a:rPr lang="ru-RU" sz="1600" dirty="0"/>
              <a:t> Россия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de-DE" sz="1600" dirty="0"/>
          </a:p>
        </p:txBody>
      </p:sp>
      <p:pic>
        <p:nvPicPr>
          <p:cNvPr id="5" name="Picture 6" descr="Картинки по запросу soil stab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906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Продуктовая линейка</a:t>
            </a:r>
            <a:r>
              <a:rPr lang="en-US" dirty="0" smtClean="0"/>
              <a:t> </a:t>
            </a:r>
            <a:r>
              <a:rPr lang="ru-RU" dirty="0" smtClean="0"/>
              <a:t>минеральных вяжущих </a:t>
            </a:r>
            <a:r>
              <a:rPr lang="en-US" dirty="0" smtClean="0"/>
              <a:t>Doromix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0" dirty="0"/>
              <a:t>ТУ </a:t>
            </a:r>
            <a:r>
              <a:rPr lang="ru-RU" sz="2000" b="0" dirty="0" smtClean="0"/>
              <a:t>ХХХХ-001-00281298-2018</a:t>
            </a:r>
            <a:endParaRPr lang="en-US" sz="2000" b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10</a:t>
            </a:fld>
            <a:endParaRPr lang="de-DE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6496" y="3861048"/>
            <a:ext cx="1944216" cy="1152128"/>
          </a:xfrm>
          <a:prstGeom prst="roundRect">
            <a:avLst/>
          </a:prstGeom>
          <a:solidFill>
            <a:srgbClr val="F08C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DOROMIX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496" y="129256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Минеральные вяжущие для укрепления грунта</a:t>
            </a:r>
            <a:endParaRPr lang="en-US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3008784" y="129256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Тип в зависимости от содержания и вида минеральных компонентов</a:t>
            </a:r>
            <a:endParaRPr lang="en-US" dirty="0" err="1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00772" y="2996952"/>
            <a:ext cx="2736304" cy="576064"/>
          </a:xfrm>
          <a:prstGeom prst="roundRect">
            <a:avLst/>
          </a:prstGeom>
          <a:solidFill>
            <a:srgbClr val="FFCB8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Standard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6776" y="4149080"/>
            <a:ext cx="2736304" cy="576064"/>
          </a:xfrm>
          <a:prstGeom prst="roundRect">
            <a:avLst/>
          </a:prstGeom>
          <a:solidFill>
            <a:srgbClr val="FFA22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Extra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36776" y="5301208"/>
            <a:ext cx="2736304" cy="576064"/>
          </a:xfrm>
          <a:prstGeom prst="roundRect">
            <a:avLst/>
          </a:prstGeom>
          <a:solidFill>
            <a:srgbClr val="D077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Special</a:t>
            </a:r>
          </a:p>
        </p:txBody>
      </p:sp>
      <p:sp>
        <p:nvSpPr>
          <p:cNvPr id="13" name="Левая круглая скобка 12"/>
          <p:cNvSpPr/>
          <p:nvPr/>
        </p:nvSpPr>
        <p:spPr>
          <a:xfrm>
            <a:off x="2504728" y="2852936"/>
            <a:ext cx="504056" cy="3168352"/>
          </a:xfrm>
          <a:prstGeom prst="leftBracket">
            <a:avLst/>
          </a:prstGeom>
          <a:noFill/>
          <a:ln w="28575">
            <a:solidFill>
              <a:srgbClr val="D077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37176" y="129256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Применение типов минеральных вяжущих в зависимости от свойств грунта</a:t>
            </a:r>
            <a:endParaRPr lang="en-US" dirty="0" err="1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144" y="2795068"/>
            <a:ext cx="3384376" cy="993972"/>
          </a:xfrm>
          <a:prstGeom prst="roundRect">
            <a:avLst/>
          </a:prstGeom>
          <a:solidFill>
            <a:srgbClr val="FFCB8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Крупнозернистые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рядовые грунты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с влажностью ниже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оптимальной и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MBV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менее 2.5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49144" y="3947196"/>
            <a:ext cx="3384376" cy="993972"/>
          </a:xfrm>
          <a:prstGeom prst="roundRect">
            <a:avLst/>
          </a:prstGeom>
          <a:solidFill>
            <a:srgbClr val="FFA22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Переувлажненные (1-3%)  рядовые грунты с показателем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MBV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более 2.5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49144" y="5085184"/>
            <a:ext cx="3384376" cy="1152128"/>
          </a:xfrm>
          <a:prstGeom prst="roundRect">
            <a:avLst/>
          </a:prstGeom>
          <a:solidFill>
            <a:srgbClr val="D077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Переувлажненные </a:t>
            </a:r>
          </a:p>
          <a:p>
            <a:pPr algn="ctr">
              <a:buClr>
                <a:schemeClr val="accent1"/>
              </a:buClr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с рН менее 7</a:t>
            </a:r>
          </a:p>
          <a:p>
            <a:pPr algn="ctr">
              <a:buClr>
                <a:schemeClr val="accent1"/>
              </a:buClr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с повышенным содержанием 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SO</a:t>
            </a:r>
            <a:r>
              <a:rPr lang="en-US" sz="1400" b="1" baseline="-25000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en-US" sz="1400" b="1" baseline="30000" dirty="0" smtClean="0">
                <a:solidFill>
                  <a:schemeClr val="bg2">
                    <a:lumMod val="10000"/>
                  </a:schemeClr>
                </a:solidFill>
              </a:rPr>
              <a:t>2-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bg2">
                    <a:lumMod val="10000"/>
                  </a:schemeClr>
                </a:solidFill>
              </a:rPr>
              <a:t>Cl</a:t>
            </a:r>
            <a:r>
              <a:rPr lang="en-US" sz="1400" b="1" baseline="30000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bg2">
                    <a:lumMod val="10000"/>
                  </a:schemeClr>
                </a:solidFill>
              </a:rPr>
              <a:t>NOx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органики</a:t>
            </a:r>
          </a:p>
          <a:p>
            <a:pPr algn="ctr">
              <a:buClr>
                <a:schemeClr val="accent1"/>
              </a:buClr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с показателем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MBV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более 4.0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68352" y="5901998"/>
            <a:ext cx="2360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EN </a:t>
            </a:r>
            <a:r>
              <a:rPr lang="en-US" sz="1400" dirty="0" smtClean="0"/>
              <a:t>13282-2:2015</a:t>
            </a:r>
            <a:endParaRPr lang="ru-RU" sz="14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3168352" y="4725144"/>
            <a:ext cx="2360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EN </a:t>
            </a:r>
            <a:r>
              <a:rPr lang="en-US" sz="1400" dirty="0" smtClean="0"/>
              <a:t>13282-</a:t>
            </a:r>
            <a:r>
              <a:rPr lang="ru-RU" sz="1400" dirty="0" smtClean="0"/>
              <a:t>1</a:t>
            </a:r>
            <a:r>
              <a:rPr lang="en-US" sz="1400" dirty="0" smtClean="0"/>
              <a:t>:2015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0531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272837"/>
            <a:ext cx="8858250" cy="851907"/>
          </a:xfrm>
        </p:spPr>
        <p:txBody>
          <a:bodyPr/>
          <a:lstStyle/>
          <a:p>
            <a:r>
              <a:rPr lang="ru-RU" dirty="0" smtClean="0"/>
              <a:t>Дальнейшие шаги</a:t>
            </a:r>
            <a:r>
              <a:rPr lang="en-US" dirty="0" smtClean="0"/>
              <a:t> </a:t>
            </a:r>
            <a:r>
              <a:rPr lang="ru-RU" dirty="0" smtClean="0"/>
              <a:t>для развития технологии укрепления грунта в России</a:t>
            </a:r>
            <a:br>
              <a:rPr lang="ru-RU" dirty="0" smtClean="0"/>
            </a:br>
            <a:r>
              <a:rPr lang="ru-RU" sz="2000" b="0" dirty="0"/>
              <a:t>в </a:t>
            </a:r>
            <a:r>
              <a:rPr lang="ru-RU" sz="2000" b="0" dirty="0" smtClean="0"/>
              <a:t>сотрудничестве с «Ассоциацией </a:t>
            </a:r>
            <a:r>
              <a:rPr lang="ru-RU" sz="2000" b="0" dirty="0"/>
              <a:t>бетонных дорог»</a:t>
            </a:r>
            <a:endParaRPr lang="en-US" sz="2000" b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11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614518" y="1484784"/>
            <a:ext cx="8676963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Всесторонний обмен опытом в рамках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рабочей группы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«Ассоциации по развитию дорожного </a:t>
            </a:r>
            <a:r>
              <a:rPr lang="ru-RU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цементобетона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цементобетонных покрытий»,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сокращенно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«Ассоциации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бетонных дорог» по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вопросам: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нормативного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технического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технологического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информационного развития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518" y="5200159"/>
            <a:ext cx="867696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Отлаживание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взаимодействия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производителями продуктов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ТЕХНОЛОГИИ УКРЕПЛЕНИЯ ГРУНТА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создания комплексных решений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FOR INTERNAL USE ONLY</a:t>
            </a:r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title, Month 00, 2015</a:t>
            </a: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12</a:t>
            </a:fld>
            <a:endParaRPr lang="de-DE"/>
          </a:p>
        </p:txBody>
      </p:sp>
      <p:sp>
        <p:nvSpPr>
          <p:cNvPr id="7" name="Прямоугольник 6"/>
          <p:cNvSpPr/>
          <p:nvPr/>
        </p:nvSpPr>
        <p:spPr>
          <a:xfrm>
            <a:off x="416496" y="908720"/>
            <a:ext cx="9217024" cy="594928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 err="1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asfkroshka.ru/images/Foto/%D0%B4%D0%BE%D1%80%D0%BE%D0%B3%D0%B0_%D0%B2%D0%B0%D0%BB%D0%B8%D0%BA%D0%BE%D0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08" y="0"/>
            <a:ext cx="7362144" cy="687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t3.ggpht.com/-RrYK_bRXRoY/AAAAAAAAAAI/AAAAAAAAAAA/TaTXpQboecc/s900-c-k-no-mo-rj-c0xffffff/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20919" r="4133" b="22697"/>
          <a:stretch/>
        </p:blipFill>
        <p:spPr bwMode="auto">
          <a:xfrm>
            <a:off x="272481" y="5373216"/>
            <a:ext cx="208123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8544" y="843837"/>
            <a:ext cx="567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en-US" sz="3200" b="1" dirty="0" err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обработки грунта</a:t>
            </a:r>
            <a:endParaRPr lang="en-US" sz="2000" b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2</a:t>
            </a:fld>
            <a:endParaRPr lang="de-DE"/>
          </a:p>
        </p:txBody>
      </p:sp>
      <p:pic>
        <p:nvPicPr>
          <p:cNvPr id="7" name="Picture 31" descr="Foto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22" y="1264493"/>
            <a:ext cx="2376488" cy="1733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05747" y="4220094"/>
            <a:ext cx="311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5738" marR="0" lvl="0" indent="-185738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Повышение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655638" marR="0" lvl="1" indent="-279400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ebdings" pitchFamily="18" charset="2"/>
              <a:buChar char="4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Несущей </a:t>
            </a:r>
            <a:r>
              <a:rPr lang="ru-RU" sz="1200" kern="0" dirty="0" smtClean="0">
                <a:solidFill>
                  <a:schemeClr val="tx1">
                    <a:lumMod val="50000"/>
                  </a:schemeClr>
                </a:solidFill>
              </a:rPr>
              <a:t>способности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655638" marR="0" lvl="1" indent="-279400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ebdings" pitchFamily="18" charset="2"/>
              <a:buChar char="4"/>
              <a:tabLst/>
              <a:defRPr/>
            </a:pPr>
            <a:r>
              <a:rPr lang="ru-RU" sz="1200" kern="0" dirty="0" smtClean="0">
                <a:solidFill>
                  <a:schemeClr val="tx1">
                    <a:lumMod val="50000"/>
                  </a:schemeClr>
                </a:solidFill>
              </a:rPr>
              <a:t>Морозостойкости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655638" marR="0" lvl="1" indent="-279400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ebdings" pitchFamily="18" charset="2"/>
              <a:buChar char="4"/>
              <a:tabLst/>
              <a:defRPr/>
            </a:pPr>
            <a:r>
              <a:rPr lang="ru-RU" sz="1200" kern="0" dirty="0" smtClean="0">
                <a:solidFill>
                  <a:schemeClr val="tx1">
                    <a:lumMod val="50000"/>
                  </a:schemeClr>
                </a:solidFill>
              </a:rPr>
              <a:t>Водостойкости</a:t>
            </a:r>
          </a:p>
          <a:p>
            <a:pPr marL="655638" marR="0" lvl="1" indent="-279400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ebdings" pitchFamily="18" charset="2"/>
              <a:buChar char="4"/>
              <a:tabLst/>
              <a:defRPr/>
            </a:pPr>
            <a:r>
              <a:rPr lang="ru-RU" sz="1200" kern="0" dirty="0" err="1" smtClean="0">
                <a:solidFill>
                  <a:schemeClr val="tx1">
                    <a:lumMod val="50000"/>
                  </a:schemeClr>
                </a:solidFill>
              </a:rPr>
              <a:t>Трещиностойкости</a:t>
            </a:r>
            <a:endParaRPr lang="ru-RU" sz="1200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42597" y="4220094"/>
            <a:ext cx="25955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5738" marR="0" lvl="0" indent="-185738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Повышение </a:t>
            </a:r>
          </a:p>
          <a:p>
            <a:pPr marL="355600" indent="-177800" eaLnBrk="0" hangingPunct="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kern="0" dirty="0" smtClean="0">
                <a:solidFill>
                  <a:schemeClr val="tx1">
                    <a:lumMod val="50000"/>
                  </a:schemeClr>
                </a:solidFill>
              </a:rPr>
              <a:t>Прочности </a:t>
            </a:r>
            <a:r>
              <a:rPr lang="ru-RU" sz="1200" kern="0" dirty="0">
                <a:solidFill>
                  <a:schemeClr val="tx1">
                    <a:lumMod val="50000"/>
                  </a:schemeClr>
                </a:solidFill>
              </a:rPr>
              <a:t>и несущей </a:t>
            </a:r>
            <a:r>
              <a:rPr lang="ru-RU" sz="1200" kern="0" dirty="0" smtClean="0">
                <a:solidFill>
                  <a:schemeClr val="tx1">
                    <a:lumMod val="50000"/>
                  </a:schemeClr>
                </a:solidFill>
              </a:rPr>
              <a:t>способности</a:t>
            </a:r>
            <a:endParaRPr lang="ru-RU" sz="1200" kern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55600" indent="-177800" eaLnBrk="0" hangingPunct="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kern="0" dirty="0" smtClean="0">
                <a:solidFill>
                  <a:schemeClr val="tx1">
                    <a:lumMod val="50000"/>
                  </a:schemeClr>
                </a:solidFill>
              </a:rPr>
              <a:t>Морозостойкости</a:t>
            </a:r>
          </a:p>
          <a:p>
            <a:pPr marL="355600" indent="-177800" eaLnBrk="0" hangingPunct="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kern="0" dirty="0" smtClean="0">
                <a:solidFill>
                  <a:schemeClr val="tx1">
                    <a:lumMod val="50000"/>
                  </a:schemeClr>
                </a:solidFill>
              </a:rPr>
              <a:t>Водостойкости</a:t>
            </a:r>
            <a:endParaRPr lang="en-US" sz="12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73649" y="3007891"/>
            <a:ext cx="2695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</a:rPr>
              <a:t>Стабилизация грунта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11760" y="3007891"/>
            <a:ext cx="2332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</a:rPr>
              <a:t>Улучшение грунта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909247" y="3007891"/>
            <a:ext cx="2941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</a:rPr>
              <a:t>Укрепление грунта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rot="10800000">
            <a:off x="7788722" y="3415232"/>
            <a:ext cx="1022350" cy="192087"/>
          </a:xfrm>
          <a:prstGeom prst="triangle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endParaRPr lang="ru-RU" sz="2000" ker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980060" y="5776365"/>
            <a:ext cx="1633537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20 – 50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кг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/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м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3</a:t>
            </a:r>
            <a:endParaRPr kumimoji="0" lang="ru-RU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None/>
              <a:tabLst/>
              <a:defRPr/>
            </a:pPr>
            <a:r>
              <a:rPr lang="ru-RU" kern="0" baseline="30000" dirty="0" smtClean="0">
                <a:solidFill>
                  <a:schemeClr val="tx1">
                    <a:lumMod val="50000"/>
                  </a:schemeClr>
                </a:solidFill>
              </a:rPr>
              <a:t>1-2.5%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1163" y="4564582"/>
            <a:ext cx="1066799" cy="30995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</a:rPr>
              <a:t>Свойства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 rot="5400000">
            <a:off x="1003127" y="3672681"/>
            <a:ext cx="665162" cy="177800"/>
          </a:xfrm>
          <a:prstGeom prst="triangle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endParaRPr lang="ru-RU" sz="2000" ker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 rot="5400000">
            <a:off x="1003126" y="4646610"/>
            <a:ext cx="665163" cy="177800"/>
          </a:xfrm>
          <a:prstGeom prst="triangle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endParaRPr lang="ru-RU" sz="2000" ker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1611760" y="4156594"/>
            <a:ext cx="8042275" cy="1588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606997" y="4220094"/>
            <a:ext cx="2843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5738" marR="0" lvl="0" indent="-185738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Улучшение/повышение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542925" marR="0" lvl="1" indent="-17780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ebdings" pitchFamily="18" charset="2"/>
              <a:buChar char="4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Удобоукладываемости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542925" marR="0" lvl="1" indent="-177800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ebdings" pitchFamily="18" charset="2"/>
              <a:buChar char="4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Уплотняемости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542925" marR="0" lvl="1" indent="-177800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ebdings" pitchFamily="18" charset="2"/>
              <a:buChar char="4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Несущей </a:t>
            </a:r>
            <a:r>
              <a:rPr lang="ru-RU" sz="1200" kern="0" noProof="0" dirty="0" smtClean="0">
                <a:solidFill>
                  <a:schemeClr val="tx1">
                    <a:lumMod val="50000"/>
                  </a:schemeClr>
                </a:solidFill>
              </a:rPr>
              <a:t>способности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185738" marR="0" lvl="0" indent="-185738" defTabSz="914400" eaLnBrk="0" fontAlgn="auto" latinLnBrk="0" hangingPunct="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rgbClr val="FF0000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Снижение содержания влаги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10800000">
            <a:off x="2265810" y="5500140"/>
            <a:ext cx="1022350" cy="192088"/>
          </a:xfrm>
          <a:prstGeom prst="triangle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endParaRPr lang="ru-RU" sz="2000" ker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 rot="10800000">
            <a:off x="5093147" y="5500140"/>
            <a:ext cx="1022350" cy="192088"/>
          </a:xfrm>
          <a:prstGeom prst="triangle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endParaRPr lang="ru-RU" sz="2000" ker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10800000">
            <a:off x="7788722" y="5500140"/>
            <a:ext cx="1022350" cy="192088"/>
          </a:xfrm>
          <a:prstGeom prst="triangle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endParaRPr lang="ru-RU" sz="2000" ker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22" y="1269578"/>
            <a:ext cx="2376488" cy="1762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2" descr="IMG_6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34" y="1270843"/>
            <a:ext cx="2376487" cy="172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28464" y="3627932"/>
            <a:ext cx="1079500" cy="30995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</a:rPr>
              <a:t>Компонент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1928068" y="3667644"/>
            <a:ext cx="1728788" cy="34073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sz="1600" kern="0" dirty="0" smtClean="0">
                <a:solidFill>
                  <a:schemeClr val="tx1">
                    <a:lumMod val="50000"/>
                  </a:schemeClr>
                </a:solidFill>
              </a:rPr>
              <a:t>Комплексное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664968" y="3667644"/>
            <a:ext cx="1851596" cy="34073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</a:rPr>
              <a:t>Комплексное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7401272" y="3667644"/>
            <a:ext cx="1800225" cy="34073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</a:rPr>
              <a:t>Гидравлическое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4788347" y="5776365"/>
            <a:ext cx="1800225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50 – 80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кг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/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м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3</a:t>
            </a:r>
            <a:endParaRPr kumimoji="0" lang="ru-RU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None/>
              <a:tabLst/>
              <a:defRPr/>
            </a:pPr>
            <a:r>
              <a:rPr lang="ru-RU" kern="0" baseline="30000" dirty="0" smtClean="0">
                <a:solidFill>
                  <a:schemeClr val="tx1">
                    <a:lumMod val="50000"/>
                  </a:schemeClr>
                </a:solidFill>
              </a:rPr>
              <a:t>2.5-4.5%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7475985" y="5776365"/>
            <a:ext cx="17780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80 –120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кг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/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м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</a:rPr>
              <a:t>3</a:t>
            </a:r>
            <a:endParaRPr kumimoji="0" lang="ru-RU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None/>
              <a:tabLst/>
              <a:defRPr/>
            </a:pPr>
            <a:r>
              <a:rPr lang="ru-RU" kern="0" baseline="30000" dirty="0" smtClean="0">
                <a:solidFill>
                  <a:schemeClr val="tx1">
                    <a:lumMod val="50000"/>
                  </a:schemeClr>
                </a:solidFill>
              </a:rPr>
              <a:t>4.5-6.5%</a:t>
            </a:r>
            <a:endParaRPr kumimoji="0" lang="ru-RU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FF0000"/>
              </a:buClr>
              <a:buSzTx/>
              <a:buFont typeface="Times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 rot="10800000">
            <a:off x="2294385" y="3389038"/>
            <a:ext cx="1022350" cy="192087"/>
          </a:xfrm>
          <a:prstGeom prst="triangle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 rot="10800000">
            <a:off x="5121722" y="3389038"/>
            <a:ext cx="1022350" cy="192087"/>
          </a:xfrm>
          <a:prstGeom prst="triangle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28464" y="5733802"/>
            <a:ext cx="1066799" cy="30995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charset="0"/>
              </a:rPr>
              <a:t>Дозировка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 rot="5400000">
            <a:off x="990427" y="5815830"/>
            <a:ext cx="665163" cy="177800"/>
          </a:xfrm>
          <a:prstGeom prst="triangle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FF0000"/>
              </a:buClr>
              <a:buSzPct val="90000"/>
              <a:buFont typeface="Wingdings" pitchFamily="2" charset="2"/>
              <a:buNone/>
            </a:pPr>
            <a:endParaRPr lang="ru-RU" sz="2000" ker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ФЦП Развитие транспортной системы России </a:t>
            </a:r>
            <a:br>
              <a:rPr lang="ru-RU" dirty="0"/>
            </a:br>
            <a:r>
              <a:rPr lang="ru-RU" sz="2000" b="0" dirty="0"/>
              <a:t>(от 20 декабря 2017 года N 1596)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3</a:t>
            </a:fld>
            <a:endParaRPr lang="de-DE"/>
          </a:p>
        </p:txBody>
      </p:sp>
      <p:sp>
        <p:nvSpPr>
          <p:cNvPr id="8" name="Прямоугольник 7"/>
          <p:cNvSpPr/>
          <p:nvPr/>
        </p:nvSpPr>
        <p:spPr>
          <a:xfrm>
            <a:off x="488504" y="1241078"/>
            <a:ext cx="9217023" cy="51860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b="1" dirty="0"/>
              <a:t>Целевые </a:t>
            </a:r>
            <a:r>
              <a:rPr lang="ru-RU" b="1" dirty="0" smtClean="0"/>
              <a:t>индикаторы (с 2018 по 2021 гг.)</a:t>
            </a:r>
            <a:endParaRPr lang="ru-RU" b="1" dirty="0"/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</a:rPr>
              <a:t>•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Строительство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и реконструкция автомобильных дорог федерального значения, в том числе по объектам, реализуемым в рамках концессионных и инвестиционных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соглашений → </a:t>
            </a: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’</a:t>
            </a:r>
            <a:r>
              <a:rPr lang="ru-RU" b="1" dirty="0" smtClean="0">
                <a:solidFill>
                  <a:srgbClr val="C00000"/>
                </a:solidFill>
              </a:rPr>
              <a:t>462 км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</a:rPr>
              <a:t>•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Протяженность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автомобильных дорог общего пользования федерального значения, соответствующих нормативным требованиям к транспортно-эксплуатационным показателям, находящихся в оперативном управлении у ФДА или в доверительном управлении у государственной компании «Российские автомобильные дороги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» → </a:t>
            </a:r>
            <a:r>
              <a:rPr lang="ru-RU" b="1" dirty="0" smtClean="0">
                <a:solidFill>
                  <a:srgbClr val="C00000"/>
                </a:solidFill>
              </a:rPr>
              <a:t>увеличение на 1</a:t>
            </a:r>
            <a:r>
              <a:rPr lang="en-US" b="1" dirty="0" smtClean="0">
                <a:solidFill>
                  <a:srgbClr val="C00000"/>
                </a:solidFill>
              </a:rPr>
              <a:t>’</a:t>
            </a:r>
            <a:r>
              <a:rPr lang="ru-RU" b="1" dirty="0" smtClean="0">
                <a:solidFill>
                  <a:srgbClr val="C00000"/>
                </a:solidFill>
              </a:rPr>
              <a:t>782 км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</a:rPr>
              <a:t>•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Прирост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объема транзитных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перевозок → </a:t>
            </a:r>
            <a:r>
              <a:rPr lang="ru-RU" b="1" dirty="0" smtClean="0">
                <a:solidFill>
                  <a:srgbClr val="C00000"/>
                </a:solidFill>
              </a:rPr>
              <a:t>7,9 млн тонн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</a:rPr>
              <a:t>•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Общая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протяженность платных участков автомобильных дорог, переданных в доверительное управление Государственной компании «Российские автомобильные дороги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» → </a:t>
            </a:r>
            <a:r>
              <a:rPr lang="ru-RU" b="1" dirty="0" smtClean="0">
                <a:solidFill>
                  <a:srgbClr val="C00000"/>
                </a:solidFill>
              </a:rPr>
              <a:t>увеличение на 1</a:t>
            </a:r>
            <a:r>
              <a:rPr lang="en-US" b="1" dirty="0" smtClean="0">
                <a:solidFill>
                  <a:srgbClr val="C00000"/>
                </a:solidFill>
              </a:rPr>
              <a:t>’</a:t>
            </a:r>
            <a:r>
              <a:rPr lang="ru-RU" b="1" dirty="0" smtClean="0">
                <a:solidFill>
                  <a:srgbClr val="C00000"/>
                </a:solidFill>
              </a:rPr>
              <a:t>237 км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</a:rPr>
              <a:t>•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Доля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внебюджетного финансирования в общем объеме финансирования деятельности по организации строительства и реконструкции автомобильных дорог Государственной компании «Российские автомобильные дороги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» → </a:t>
            </a:r>
            <a:r>
              <a:rPr lang="ru-RU" b="1" dirty="0" smtClean="0">
                <a:solidFill>
                  <a:srgbClr val="C00000"/>
                </a:solidFill>
              </a:rPr>
              <a:t>69,2 / 44,3 / 29,2 / 27,4 %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Постановление </a:t>
            </a:r>
            <a:r>
              <a:rPr lang="ru-RU" dirty="0"/>
              <a:t>Правительства РФ от 30 мая 2017г. №658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4</a:t>
            </a:fld>
            <a:endParaRPr lang="de-DE"/>
          </a:p>
        </p:txBody>
      </p:sp>
      <p:sp>
        <p:nvSpPr>
          <p:cNvPr id="8" name="Прямоугольник 7"/>
          <p:cNvSpPr/>
          <p:nvPr/>
        </p:nvSpPr>
        <p:spPr>
          <a:xfrm>
            <a:off x="488504" y="126876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"О НОРМАТИВАХ ФИНАНСОВЫХ ЗАТРАТ И ПРАВИЛАХ РАСЧЕТА РАЗМЕРА БЮДЖЕТНЫХ АССИГНОВАНИЙ ФЕДЕРАЛЬНОГО БЮДЖЕТА НА КАПИТАЛЬНЫЙ РЕМОНТ, РЕМОНТ И СОДЕРЖАНИЕ АВТОМОБИЛЬНЫХ ДОРОГ ФЕДЕРАЛЬНОГО ЗНАЧЕНИЯ"</a:t>
            </a: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3890" y="2636912"/>
            <a:ext cx="8913606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Нормативы </a:t>
            </a:r>
            <a:r>
              <a:rPr lang="ru-RU" dirty="0"/>
              <a:t>финансовых затрат на капитальный ремонт, ремонт и </a:t>
            </a:r>
            <a:r>
              <a:rPr lang="ru-RU" dirty="0" smtClean="0"/>
              <a:t>содержание автомобильных </a:t>
            </a:r>
            <a:r>
              <a:rPr lang="ru-RU" dirty="0"/>
              <a:t>дорог федерального значения </a:t>
            </a:r>
            <a:r>
              <a:rPr lang="ru-RU" b="1" dirty="0"/>
              <a:t>V категории </a:t>
            </a:r>
            <a:r>
              <a:rPr lang="ru-RU" dirty="0"/>
              <a:t>в размере:</a:t>
            </a:r>
          </a:p>
          <a:p>
            <a:pPr>
              <a:spcBef>
                <a:spcPts val="300"/>
              </a:spcBef>
            </a:pPr>
            <a:r>
              <a:rPr lang="ru-RU" dirty="0" smtClean="0"/>
              <a:t>содержание - </a:t>
            </a:r>
            <a:r>
              <a:rPr lang="ru-RU" b="1" dirty="0" smtClean="0">
                <a:solidFill>
                  <a:srgbClr val="C00000"/>
                </a:solidFill>
              </a:rPr>
              <a:t>806 тыс. руб./км </a:t>
            </a:r>
          </a:p>
          <a:p>
            <a:pPr>
              <a:spcBef>
                <a:spcPts val="300"/>
              </a:spcBef>
            </a:pPr>
            <a:r>
              <a:rPr lang="ru-RU" dirty="0" smtClean="0"/>
              <a:t>ремонт – </a:t>
            </a:r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’</a:t>
            </a:r>
            <a:r>
              <a:rPr lang="ru-RU" b="1" dirty="0" smtClean="0">
                <a:solidFill>
                  <a:srgbClr val="C00000"/>
                </a:solidFill>
              </a:rPr>
              <a:t>738 </a:t>
            </a:r>
            <a:r>
              <a:rPr lang="ru-RU" b="1" dirty="0">
                <a:solidFill>
                  <a:srgbClr val="C00000"/>
                </a:solidFill>
              </a:rPr>
              <a:t>тыс. </a:t>
            </a:r>
            <a:r>
              <a:rPr lang="ru-RU" b="1" dirty="0" smtClean="0">
                <a:solidFill>
                  <a:srgbClr val="C00000"/>
                </a:solidFill>
              </a:rPr>
              <a:t>руб./км </a:t>
            </a:r>
          </a:p>
          <a:p>
            <a:pPr>
              <a:spcBef>
                <a:spcPts val="300"/>
              </a:spcBef>
            </a:pPr>
            <a:r>
              <a:rPr lang="ru-RU" dirty="0" smtClean="0"/>
              <a:t>капитальный ремонт – </a:t>
            </a:r>
            <a:r>
              <a:rPr lang="ru-RU" b="1" dirty="0" smtClean="0">
                <a:solidFill>
                  <a:srgbClr val="C00000"/>
                </a:solidFill>
              </a:rPr>
              <a:t>12</a:t>
            </a:r>
            <a:r>
              <a:rPr lang="en-US" b="1" dirty="0" smtClean="0">
                <a:solidFill>
                  <a:srgbClr val="C00000"/>
                </a:solidFill>
              </a:rPr>
              <a:t>’</a:t>
            </a:r>
            <a:r>
              <a:rPr lang="ru-RU" b="1" dirty="0" smtClean="0">
                <a:solidFill>
                  <a:srgbClr val="C00000"/>
                </a:solidFill>
              </a:rPr>
              <a:t>008 </a:t>
            </a:r>
            <a:r>
              <a:rPr lang="ru-RU" b="1" dirty="0">
                <a:solidFill>
                  <a:srgbClr val="C00000"/>
                </a:solidFill>
              </a:rPr>
              <a:t>тыс. </a:t>
            </a:r>
            <a:r>
              <a:rPr lang="ru-RU" b="1" dirty="0" smtClean="0">
                <a:solidFill>
                  <a:srgbClr val="C00000"/>
                </a:solidFill>
              </a:rPr>
              <a:t>руб./км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endParaRPr lang="en-US" sz="1200" b="1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r>
              <a:rPr lang="ru-RU" dirty="0"/>
              <a:t>Нормативные межремонтные </a:t>
            </a:r>
            <a:r>
              <a:rPr lang="ru-RU" dirty="0" smtClean="0"/>
              <a:t>сроки (лет)</a:t>
            </a:r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4299"/>
              </p:ext>
            </p:extLst>
          </p:nvPr>
        </p:nvGraphicFramePr>
        <p:xfrm>
          <a:off x="524043" y="4797152"/>
          <a:ext cx="8893451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Вид работ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Категория автомобильной дороги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III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IV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Капитальный</a:t>
                      </a:r>
                      <a:r>
                        <a:rPr lang="ru-RU" b="1" baseline="0" dirty="0" smtClean="0"/>
                        <a:t> ремонт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24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Ремонт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7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каз </a:t>
            </a:r>
            <a:r>
              <a:rPr lang="ru-RU" dirty="0"/>
              <a:t>«О национальных целях и стратегических задачах развития РФ до 2024 года»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5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523874" y="1268760"/>
            <a:ext cx="88576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Национальный </a:t>
            </a:r>
            <a:r>
              <a:rPr lang="ru-RU" sz="2000" b="1" dirty="0">
                <a:latin typeface="+mj-lt"/>
                <a:ea typeface="+mj-ea"/>
                <a:cs typeface="+mj-cs"/>
              </a:rPr>
              <a:t>проект по</a:t>
            </a:r>
            <a:r>
              <a:rPr lang="en-US" sz="2000" b="1" dirty="0">
                <a:latin typeface="+mj-lt"/>
                <a:ea typeface="+mj-ea"/>
                <a:cs typeface="+mj-cs"/>
              </a:rPr>
              <a:t> </a:t>
            </a:r>
            <a:r>
              <a:rPr lang="ru-RU" sz="2000" b="1" dirty="0">
                <a:latin typeface="+mj-lt"/>
                <a:ea typeface="+mj-ea"/>
                <a:cs typeface="+mj-cs"/>
              </a:rPr>
              <a:t>созданию безопасных и</a:t>
            </a:r>
            <a:r>
              <a:rPr lang="en-US" sz="2000" b="1" dirty="0">
                <a:latin typeface="+mj-lt"/>
                <a:ea typeface="+mj-ea"/>
                <a:cs typeface="+mj-cs"/>
              </a:rPr>
              <a:t> </a:t>
            </a:r>
            <a:r>
              <a:rPr lang="ru-RU" sz="2000" b="1" dirty="0">
                <a:latin typeface="+mj-lt"/>
                <a:ea typeface="+mj-ea"/>
                <a:cs typeface="+mj-cs"/>
              </a:rPr>
              <a:t>качественных автомобильных дорог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Цели и целевые показатели: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увеличение доли автомобильных дорог регионального значения, </a:t>
            </a:r>
            <a:r>
              <a:rPr lang="ru-RU" sz="1600" b="1" dirty="0">
                <a:solidFill>
                  <a:srgbClr val="C00000"/>
                </a:solidFill>
              </a:rPr>
              <a:t>соответствующих нормативным требованиям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снижение доли автомобильных дорог федерального и</a:t>
            </a:r>
            <a:r>
              <a:rPr lang="en-US" sz="1600" dirty="0"/>
              <a:t> </a:t>
            </a:r>
            <a:r>
              <a:rPr lang="ru-RU" sz="1600" dirty="0"/>
              <a:t>регионального значения, </a:t>
            </a:r>
            <a:r>
              <a:rPr lang="ru-RU" sz="1600" b="1" dirty="0">
                <a:solidFill>
                  <a:srgbClr val="C00000"/>
                </a:solidFill>
              </a:rPr>
              <a:t>работающих в</a:t>
            </a:r>
            <a:r>
              <a:rPr lang="en-US" sz="1600" b="1" dirty="0">
                <a:solidFill>
                  <a:srgbClr val="C00000"/>
                </a:solidFill>
              </a:rPr>
              <a:t> </a:t>
            </a:r>
            <a:r>
              <a:rPr lang="ru-RU" sz="1600" b="1" dirty="0">
                <a:solidFill>
                  <a:srgbClr val="C00000"/>
                </a:solidFill>
              </a:rPr>
              <a:t>режиме </a:t>
            </a:r>
            <a:r>
              <a:rPr lang="ru-RU" sz="1600" b="1" dirty="0" smtClean="0">
                <a:solidFill>
                  <a:srgbClr val="C00000"/>
                </a:solidFill>
              </a:rPr>
              <a:t>перегрузки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снижение </a:t>
            </a:r>
            <a:r>
              <a:rPr lang="ru-RU" sz="1600" b="1" dirty="0">
                <a:solidFill>
                  <a:srgbClr val="C00000"/>
                </a:solidFill>
              </a:rPr>
              <a:t>количества мест концентрации дорожно-транспортных происшествий </a:t>
            </a:r>
            <a:r>
              <a:rPr lang="ru-RU" sz="1600" dirty="0"/>
              <a:t>(аварийно-опасных участков) на</a:t>
            </a:r>
            <a:r>
              <a:rPr lang="en-US" sz="1600" dirty="0"/>
              <a:t> </a:t>
            </a:r>
            <a:r>
              <a:rPr lang="ru-RU" sz="1600" dirty="0"/>
              <a:t>дорожной сети 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+mj-lt"/>
                <a:ea typeface="+mj-ea"/>
                <a:cs typeface="+mj-cs"/>
              </a:rPr>
              <a:t>Задачи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доведение в</a:t>
            </a:r>
            <a:r>
              <a:rPr lang="en-US" sz="1600" dirty="0"/>
              <a:t> </a:t>
            </a:r>
            <a:r>
              <a:rPr lang="ru-RU" sz="1600" dirty="0"/>
              <a:t>крупнейших городских агломерациях доли автомобильных дорог, </a:t>
            </a:r>
            <a:r>
              <a:rPr lang="ru-RU" sz="1600" b="1" dirty="0">
                <a:solidFill>
                  <a:srgbClr val="C00000"/>
                </a:solidFill>
              </a:rPr>
              <a:t>соответствующих нормативным требованиям</a:t>
            </a:r>
            <a:r>
              <a:rPr lang="ru-RU" sz="1600" dirty="0"/>
              <a:t>, в</a:t>
            </a:r>
            <a:r>
              <a:rPr lang="en-US" sz="1600" dirty="0"/>
              <a:t> </a:t>
            </a:r>
            <a:r>
              <a:rPr lang="ru-RU" sz="1600" dirty="0"/>
              <a:t>их общей протяжённости до</a:t>
            </a:r>
            <a:r>
              <a:rPr lang="en-US" sz="1600" dirty="0"/>
              <a:t> </a:t>
            </a:r>
            <a:r>
              <a:rPr lang="ru-RU" sz="1600" dirty="0"/>
              <a:t>85 процентов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применение </a:t>
            </a:r>
            <a:r>
              <a:rPr lang="ru-RU" sz="1600" b="1" dirty="0">
                <a:solidFill>
                  <a:srgbClr val="C00000"/>
                </a:solidFill>
              </a:rPr>
              <a:t>новых механизмов развития и</a:t>
            </a:r>
            <a:r>
              <a:rPr lang="en-US" sz="1600" b="1" dirty="0">
                <a:solidFill>
                  <a:srgbClr val="C00000"/>
                </a:solidFill>
              </a:rPr>
              <a:t> </a:t>
            </a:r>
            <a:r>
              <a:rPr lang="ru-RU" sz="1600" b="1" dirty="0">
                <a:solidFill>
                  <a:srgbClr val="C00000"/>
                </a:solidFill>
              </a:rPr>
              <a:t>эксплуатации дорожной сети</a:t>
            </a:r>
            <a:r>
              <a:rPr lang="ru-RU" sz="1600" dirty="0"/>
              <a:t>, включая использование инфраструктурной ипотеки, контрактов жизненного цикла, наилучших технологий и</a:t>
            </a:r>
            <a:r>
              <a:rPr lang="en-US" sz="1600" dirty="0"/>
              <a:t> </a:t>
            </a:r>
            <a:r>
              <a:rPr lang="ru-RU" sz="1600" dirty="0" smtClean="0"/>
              <a:t>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6571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/>
            </a:r>
            <a:br>
              <a:rPr lang="en-US" sz="2000" b="0" dirty="0"/>
            </a:br>
            <a:r>
              <a:rPr lang="ru-RU" sz="2000" dirty="0" smtClean="0"/>
              <a:t>Стратегия </a:t>
            </a:r>
            <a:r>
              <a:rPr lang="ru-RU" sz="2000" dirty="0"/>
              <a:t>развития промышленности по обработке, утилизации и обезвреживанию отходов производства и потребления на период до 2030 года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6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523874" y="4745762"/>
            <a:ext cx="92536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Технология укрепления грунтов комплексными минеральными вяжущими позволит</a:t>
            </a:r>
          </a:p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ократить количество этих отходов.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Золы-уноса и гранулированные доменные шлаки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могут и должны применяться в качестве местных материалов для композиции вяжущего. Именно таким подходом пользуются наши коллеги в развитых странах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874" y="2483604"/>
            <a:ext cx="903763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свыше </a:t>
            </a:r>
            <a:r>
              <a:rPr lang="ru-RU" b="1" dirty="0">
                <a:solidFill>
                  <a:srgbClr val="C00000"/>
                </a:solidFill>
              </a:rPr>
              <a:t>97 %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 общего количества отходов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–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отходы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промышленности (</a:t>
            </a:r>
            <a:r>
              <a:rPr lang="ru-RU" dirty="0" smtClean="0"/>
              <a:t>62 </a:t>
            </a:r>
            <a:r>
              <a:rPr lang="ru-RU" dirty="0"/>
              <a:t>% отходов образуется при добыче топливно-энергетических полезных ископаемых, 31 % – при добыче прочих полезных </a:t>
            </a:r>
            <a:r>
              <a:rPr lang="ru-RU" dirty="0" smtClean="0"/>
              <a:t>ископаемых)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Каждый год образуется </a:t>
            </a:r>
            <a:r>
              <a:rPr lang="ru-RU" dirty="0"/>
              <a:t>уже более </a:t>
            </a:r>
            <a:r>
              <a:rPr lang="ru-RU" b="1" dirty="0" smtClean="0"/>
              <a:t>5,5 </a:t>
            </a:r>
            <a:r>
              <a:rPr lang="ru-RU" b="1" dirty="0"/>
              <a:t>млрд. тонн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различных отходов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добыча </a:t>
            </a:r>
            <a:r>
              <a:rPr lang="ru-RU" b="1" dirty="0">
                <a:solidFill>
                  <a:srgbClr val="C00000"/>
                </a:solidFill>
              </a:rPr>
              <a:t>полезных ископаемых (итого) </a:t>
            </a:r>
            <a:r>
              <a:rPr lang="ru-RU" dirty="0"/>
              <a:t>– 4</a:t>
            </a:r>
            <a:r>
              <a:rPr lang="en-US" dirty="0"/>
              <a:t>’807 </a:t>
            </a:r>
            <a:r>
              <a:rPr lang="ru-RU" dirty="0"/>
              <a:t>млн. </a:t>
            </a:r>
            <a:r>
              <a:rPr lang="ru-RU" dirty="0" smtClean="0"/>
              <a:t>т</a:t>
            </a:r>
            <a:endParaRPr lang="ru-RU" i="1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металлургическое производство и производство готовых металлических изделий </a:t>
            </a:r>
            <a:r>
              <a:rPr lang="ru-RU" dirty="0"/>
              <a:t>	</a:t>
            </a:r>
            <a:r>
              <a:rPr lang="ru-RU" dirty="0" smtClean="0"/>
              <a:t>- 168 </a:t>
            </a:r>
            <a:r>
              <a:rPr lang="ru-RU" dirty="0" err="1" smtClean="0"/>
              <a:t>млн.т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76274" y="1493168"/>
            <a:ext cx="9253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Стратегия ориентирована на решение стратегических задач в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сфере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промыш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ленной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политики, в частности - в области переработки отходов производства и потребления, и развития соответствующего промышленного комплекса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5624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7</a:t>
            </a:fld>
            <a:endParaRPr lang="de-DE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23875" y="188639"/>
            <a:ext cx="8858250" cy="851907"/>
          </a:xfrm>
        </p:spPr>
        <p:txBody>
          <a:bodyPr/>
          <a:lstStyle/>
          <a:p>
            <a:r>
              <a:rPr lang="ru-RU" dirty="0" smtClean="0"/>
              <a:t>Видение ситуации в РФ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3875" y="1268760"/>
            <a:ext cx="8857617" cy="515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Нормативная база устарела 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актуализации существующих стандартов и Сводов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качества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проектных решений, касающихся технологии укрепления грунта. 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Непопулярность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незнание» к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проектных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организаций, так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служб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Заказчика, сложившаяся практика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устаревших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Существующие предложения на рынке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продуктов: «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волшебные таблетки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«универсальные решения для любого типа грунта».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Экономия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всех стадиях подготовки и выполнения строительных проектов – от изысканий, до выполнения строительных работ на объекте и контроле качества выполнения работ.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специализированных продуктов для технологий укрепления грунта, грамотного подхода к выбору материалов. Количество специализированных грунтовых лабораторий и их приборное оснащение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удручают.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решения проблем и задач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de-DE" smtClean="0"/>
              <a:t>8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523875" y="1196752"/>
            <a:ext cx="8857617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Заказчик: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ТЗ на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предпроектные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изыскания закладывать как можно более полный объем работ по отбору и исследованию свойств грунтов с учетом не только физико-механических показателей, но так же с определением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рН-фактора,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хлоридов и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сульфатов, подбор материалов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стабилизации или укрепления и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подтверждение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испытаниями.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Проектные организации: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расчете конструкций закладывать требования к укрепленному слою, а не к материалам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 дозировками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отсылками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ГОСТ). Часто встречаем: укрепить 10% цемента по ГОСТ 10178-85. А по этому ГОСТу сегодня в России выпускаются только цементы марок ПЦ 500-Д0-Н, которые хороши для мостовых бетонов, но никак не для укрепления грунтов. Высокая активность данного цемента вместе с передозировкой 10% делает грунт сверхпрочным, а значит хрупким. Система разваливается, давая множество трещин. Так же необходимо отображать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весь процесс в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ПОС.</a:t>
            </a:r>
            <a:endParaRPr lang="en-US" sz="1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Генподрядчики и субподрядчики: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оценивать предложенные в проектной документации решения, и при возникновении сомнений в предложенных решениях более активно обсуждать все вопросы с Заказчиком.</a:t>
            </a:r>
            <a:endParaRPr lang="en-US" sz="1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Заказчики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подрядные организации: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качества выполнения строительных работ и вопросам приемки. 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Производители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поставщики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специализированной техники и </a:t>
            </a:r>
            <a:r>
              <a:rPr 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материалов: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проактивное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вопросах предоставления необходимой информации для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 документации</a:t>
            </a:r>
            <a:r>
              <a:rPr lang="en-US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обучения по применению решений и технологий.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Производственная линия на базе ООО «Холсим (Рус) СМ» в г. Коломна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9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233889"/>
              </p:ext>
            </p:extLst>
          </p:nvPr>
        </p:nvGraphicFramePr>
        <p:xfrm>
          <a:off x="6614132" y="1412776"/>
          <a:ext cx="2767360" cy="391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Acrobat Document" r:id="rId3" imgW="5667139" imgH="8010279" progId="AcroExch.Document.DC">
                  <p:embed/>
                </p:oleObj>
              </mc:Choice>
              <mc:Fallback>
                <p:oleObj name="Acrobat Document" r:id="rId3" imgW="5667139" imgH="8010279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4132" y="1412776"/>
                        <a:ext cx="2767360" cy="391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C:\Users\aruzhits\Desktop\Special products LH\Road binders\Blending station\Blending station_Shurovo\Photo\20120112_16161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31" r="5043"/>
          <a:stretch/>
        </p:blipFill>
        <p:spPr bwMode="auto">
          <a:xfrm>
            <a:off x="416496" y="1340768"/>
            <a:ext cx="5901717" cy="4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6556" y="5673442"/>
            <a:ext cx="8964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Испытательная лаборатория (грунты, асфальт) в г. Москва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Мобильная лаборатория для контроля качества выполнения работ</a:t>
            </a:r>
            <a:endParaRPr lang="en-US" sz="2000" dirty="0" err="1" smtClean="0"/>
          </a:p>
        </p:txBody>
      </p:sp>
      <p:sp>
        <p:nvSpPr>
          <p:cNvPr id="5" name="Rounded Rectangle 4"/>
          <p:cNvSpPr/>
          <p:nvPr/>
        </p:nvSpPr>
        <p:spPr>
          <a:xfrm>
            <a:off x="128464" y="6021288"/>
            <a:ext cx="864096" cy="288032"/>
          </a:xfrm>
          <a:prstGeom prst="roundRect">
            <a:avLst/>
          </a:prstGeom>
          <a:solidFill>
            <a:srgbClr val="C0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ru-RU" sz="1000" b="1" dirty="0" smtClean="0">
                <a:solidFill>
                  <a:schemeClr val="bg1"/>
                </a:solidFill>
              </a:rPr>
              <a:t>2019 год</a:t>
            </a:r>
            <a:endParaRPr lang="en-US" sz="1000" b="1" dirty="0" err="1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464" y="1484784"/>
            <a:ext cx="864096" cy="288032"/>
          </a:xfrm>
          <a:prstGeom prst="roundRect">
            <a:avLst/>
          </a:prstGeom>
          <a:solidFill>
            <a:srgbClr val="C0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ru-RU" sz="1000" b="1" dirty="0" smtClean="0">
                <a:solidFill>
                  <a:schemeClr val="bg1"/>
                </a:solidFill>
              </a:rPr>
              <a:t>2018 год</a:t>
            </a:r>
            <a:endParaRPr lang="en-US" sz="10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H_PowerPoint_2015-07-01">
  <a:themeElements>
    <a:clrScheme name="LH PPT">
      <a:dk1>
        <a:srgbClr val="5F5046"/>
      </a:dk1>
      <a:lt1>
        <a:sysClr val="window" lastClr="FFFFFF"/>
      </a:lt1>
      <a:dk2>
        <a:srgbClr val="877873"/>
      </a:dk2>
      <a:lt2>
        <a:srgbClr val="D9D9D9"/>
      </a:lt2>
      <a:accent1>
        <a:srgbClr val="AA1E2D"/>
      </a:accent1>
      <a:accent2>
        <a:srgbClr val="E6280F"/>
      </a:accent2>
      <a:accent3>
        <a:srgbClr val="00694B"/>
      </a:accent3>
      <a:accent4>
        <a:srgbClr val="00965F"/>
      </a:accent4>
      <a:accent5>
        <a:srgbClr val="006982"/>
      </a:accent5>
      <a:accent6>
        <a:srgbClr val="0096C3"/>
      </a:accent6>
      <a:hlink>
        <a:srgbClr val="5F5046"/>
      </a:hlink>
      <a:folHlink>
        <a:srgbClr val="5F50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marL="180975" indent="-180975" algn="ctr">
          <a:buClr>
            <a:schemeClr val="accent1"/>
          </a:buClr>
          <a:buFont typeface="Arial" panose="020B0604020202020204" pitchFamily="34" charset="0"/>
          <a:buChar char="•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LH PPT">
      <a:dk1>
        <a:srgbClr val="5F5046"/>
      </a:dk1>
      <a:lt1>
        <a:sysClr val="window" lastClr="FFFFFF"/>
      </a:lt1>
      <a:dk2>
        <a:srgbClr val="877873"/>
      </a:dk2>
      <a:lt2>
        <a:srgbClr val="D9D9D9"/>
      </a:lt2>
      <a:accent1>
        <a:srgbClr val="AA1E2D"/>
      </a:accent1>
      <a:accent2>
        <a:srgbClr val="E6280F"/>
      </a:accent2>
      <a:accent3>
        <a:srgbClr val="00694B"/>
      </a:accent3>
      <a:accent4>
        <a:srgbClr val="00965F"/>
      </a:accent4>
      <a:accent5>
        <a:srgbClr val="006982"/>
      </a:accent5>
      <a:accent6>
        <a:srgbClr val="0096C3"/>
      </a:accent6>
      <a:hlink>
        <a:srgbClr val="5F5046"/>
      </a:hlink>
      <a:folHlink>
        <a:srgbClr val="5F50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H PPT">
      <a:dk1>
        <a:srgbClr val="5F5046"/>
      </a:dk1>
      <a:lt1>
        <a:sysClr val="window" lastClr="FFFFFF"/>
      </a:lt1>
      <a:dk2>
        <a:srgbClr val="877873"/>
      </a:dk2>
      <a:lt2>
        <a:srgbClr val="D9D9D9"/>
      </a:lt2>
      <a:accent1>
        <a:srgbClr val="AA1E2D"/>
      </a:accent1>
      <a:accent2>
        <a:srgbClr val="E6280F"/>
      </a:accent2>
      <a:accent3>
        <a:srgbClr val="00694B"/>
      </a:accent3>
      <a:accent4>
        <a:srgbClr val="00965F"/>
      </a:accent4>
      <a:accent5>
        <a:srgbClr val="006982"/>
      </a:accent5>
      <a:accent6>
        <a:srgbClr val="0096C3"/>
      </a:accent6>
      <a:hlink>
        <a:srgbClr val="5F5046"/>
      </a:hlink>
      <a:folHlink>
        <a:srgbClr val="5F50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LH_PowerPoint_2015-07-01</Template>
  <TotalTime>1118</TotalTime>
  <Words>1017</Words>
  <Application>Microsoft Office PowerPoint</Application>
  <PresentationFormat>A4 Paper (210x297 mm)</PresentationFormat>
  <Paragraphs>138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Webdings</vt:lpstr>
      <vt:lpstr>Wingdings</vt:lpstr>
      <vt:lpstr>LH_PowerPoint_2015-07-01</vt:lpstr>
      <vt:lpstr>think-cell Slide</vt:lpstr>
      <vt:lpstr>Acrobat Document</vt:lpstr>
      <vt:lpstr>Укрепление грунта комплексными минеральными вяжущими как обоснованное решение для увеличения межремонтных сроков автомобильных дорог  IV МЕЖДУНАРОДНЫЙ ФОРУМ ИННОВАЦИИ В ДОРОЖНОМ СТРОИТЕЛЬСТВЕ, 31 мая 2018 года  Агарышев Олег Александрович Руководитель инфраструктурных проектов, дорожные одежды ЛафаржХолсим Россия </vt:lpstr>
      <vt:lpstr>Цели обработки грунта</vt:lpstr>
      <vt:lpstr>ФЦП Развитие транспортной системы России  (от 20 декабря 2017 года N 1596)</vt:lpstr>
      <vt:lpstr>Постановление Правительства РФ от 30 мая 2017г. №658</vt:lpstr>
      <vt:lpstr>Указ «О национальных целях и стратегических задачах развития РФ до 2024 года»</vt:lpstr>
      <vt:lpstr> Стратегия развития промышленности по обработке, утилизации и обезвреживанию отходов производства и потребления на период до 2030 года </vt:lpstr>
      <vt:lpstr>Видение ситуации в РФ</vt:lpstr>
      <vt:lpstr>Пути решения проблем и задач</vt:lpstr>
      <vt:lpstr>Производственная линия на базе ООО «Холсим (Рус) СМ» в г. Коломна</vt:lpstr>
      <vt:lpstr>Продуктовая линейка минеральных вяжущих Doromix ТУ ХХХХ-001-00281298-2018</vt:lpstr>
      <vt:lpstr>Дальнейшие шаги для развития технологии укрепления грунта в России в сотрудничестве с «Ассоциацией бетонных дорог»</vt:lpstr>
      <vt:lpstr>PowerPoint Presentation</vt:lpstr>
    </vt:vector>
  </TitlesOfParts>
  <Company>Lafarge 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Sample Slide Title Headline (36 pt)</dc:title>
  <dc:creator>Denis Ermilov</dc:creator>
  <cp:lastModifiedBy>Oleg Agaryshev</cp:lastModifiedBy>
  <cp:revision>283</cp:revision>
  <dcterms:created xsi:type="dcterms:W3CDTF">2015-08-10T15:58:45Z</dcterms:created>
  <dcterms:modified xsi:type="dcterms:W3CDTF">2018-05-31T05:27:51Z</dcterms:modified>
</cp:coreProperties>
</file>