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 ContentType="image/tiff"/>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0"/>
  </p:notesMasterIdLst>
  <p:handoutMasterIdLst>
    <p:handoutMasterId r:id="rId31"/>
  </p:handoutMasterIdLst>
  <p:sldIdLst>
    <p:sldId id="256" r:id="rId2"/>
    <p:sldId id="258" r:id="rId3"/>
    <p:sldId id="260" r:id="rId4"/>
    <p:sldId id="259" r:id="rId5"/>
    <p:sldId id="288" r:id="rId6"/>
    <p:sldId id="283" r:id="rId7"/>
    <p:sldId id="285" r:id="rId8"/>
    <p:sldId id="263" r:id="rId9"/>
    <p:sldId id="266" r:id="rId10"/>
    <p:sldId id="290" r:id="rId11"/>
    <p:sldId id="291" r:id="rId12"/>
    <p:sldId id="292" r:id="rId13"/>
    <p:sldId id="295" r:id="rId14"/>
    <p:sldId id="276" r:id="rId15"/>
    <p:sldId id="297" r:id="rId16"/>
    <p:sldId id="289" r:id="rId17"/>
    <p:sldId id="278" r:id="rId18"/>
    <p:sldId id="298" r:id="rId19"/>
    <p:sldId id="293" r:id="rId20"/>
    <p:sldId id="299" r:id="rId21"/>
    <p:sldId id="269" r:id="rId22"/>
    <p:sldId id="270" r:id="rId23"/>
    <p:sldId id="268" r:id="rId24"/>
    <p:sldId id="305" r:id="rId25"/>
    <p:sldId id="274" r:id="rId26"/>
    <p:sldId id="304" r:id="rId27"/>
    <p:sldId id="303" r:id="rId28"/>
    <p:sldId id="302" r:id="rId29"/>
  </p:sldIdLst>
  <p:sldSz cx="9144000" cy="6858000" type="screen4x3"/>
  <p:notesSz cx="6797675" cy="9874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40" autoAdjust="0"/>
    <p:restoredTop sz="93867" autoAdjust="0"/>
  </p:normalViewPr>
  <p:slideViewPr>
    <p:cSldViewPr snapToGrid="0">
      <p:cViewPr varScale="1">
        <p:scale>
          <a:sx n="81" d="100"/>
          <a:sy n="81" d="100"/>
        </p:scale>
        <p:origin x="1051"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image" Target="../media/image1.emf"/><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9CBB8017-C6D6-4553-85EC-2D5BB8C8107F}"/>
              </a:ext>
            </a:extLst>
          </p:cNvPr>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endParaRPr lang="ru-RU"/>
          </a:p>
        </p:txBody>
      </p:sp>
      <p:sp>
        <p:nvSpPr>
          <p:cNvPr id="3" name="Дата 2">
            <a:extLst>
              <a:ext uri="{FF2B5EF4-FFF2-40B4-BE49-F238E27FC236}">
                <a16:creationId xmlns:a16="http://schemas.microsoft.com/office/drawing/2014/main" id="{EE8DEECD-88B5-4B82-8840-9BC686C71649}"/>
              </a:ext>
            </a:extLst>
          </p:cNvPr>
          <p:cNvSpPr>
            <a:spLocks noGrp="1"/>
          </p:cNvSpPr>
          <p:nvPr>
            <p:ph type="dt" sz="quarter" idx="1"/>
          </p:nvPr>
        </p:nvSpPr>
        <p:spPr>
          <a:xfrm>
            <a:off x="3849688" y="0"/>
            <a:ext cx="2946400" cy="495300"/>
          </a:xfrm>
          <a:prstGeom prst="rect">
            <a:avLst/>
          </a:prstGeom>
        </p:spPr>
        <p:txBody>
          <a:bodyPr vert="horz" lIns="91440" tIns="45720" rIns="91440" bIns="45720" rtlCol="0"/>
          <a:lstStyle>
            <a:lvl1pPr algn="r">
              <a:defRPr sz="1200"/>
            </a:lvl1pPr>
          </a:lstStyle>
          <a:p>
            <a:fld id="{50C433D4-6211-4218-A928-22B4FA48B18A}" type="datetimeFigureOut">
              <a:rPr lang="ru-RU" smtClean="0"/>
              <a:t>30.05.2018</a:t>
            </a:fld>
            <a:endParaRPr lang="ru-RU"/>
          </a:p>
        </p:txBody>
      </p:sp>
      <p:sp>
        <p:nvSpPr>
          <p:cNvPr id="4" name="Нижний колонтитул 3">
            <a:extLst>
              <a:ext uri="{FF2B5EF4-FFF2-40B4-BE49-F238E27FC236}">
                <a16:creationId xmlns:a16="http://schemas.microsoft.com/office/drawing/2014/main" id="{A077EFDB-25BF-4731-BE02-6F456C094FD2}"/>
              </a:ext>
            </a:extLst>
          </p:cNvPr>
          <p:cNvSpPr>
            <a:spLocks noGrp="1"/>
          </p:cNvSpPr>
          <p:nvPr>
            <p:ph type="ftr" sz="quarter" idx="2"/>
          </p:nvPr>
        </p:nvSpPr>
        <p:spPr>
          <a:xfrm>
            <a:off x="0" y="9378950"/>
            <a:ext cx="2946400" cy="4953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a:extLst>
              <a:ext uri="{FF2B5EF4-FFF2-40B4-BE49-F238E27FC236}">
                <a16:creationId xmlns:a16="http://schemas.microsoft.com/office/drawing/2014/main" id="{C65F0F9A-BC5D-4C01-BCEF-D8554B889D5C}"/>
              </a:ext>
            </a:extLst>
          </p:cNvPr>
          <p:cNvSpPr>
            <a:spLocks noGrp="1"/>
          </p:cNvSpPr>
          <p:nvPr>
            <p:ph type="sldNum" sz="quarter" idx="3"/>
          </p:nvPr>
        </p:nvSpPr>
        <p:spPr>
          <a:xfrm>
            <a:off x="3849688" y="9378950"/>
            <a:ext cx="2946400" cy="495300"/>
          </a:xfrm>
          <a:prstGeom prst="rect">
            <a:avLst/>
          </a:prstGeom>
        </p:spPr>
        <p:txBody>
          <a:bodyPr vert="horz" lIns="91440" tIns="45720" rIns="91440" bIns="45720" rtlCol="0" anchor="b"/>
          <a:lstStyle>
            <a:lvl1pPr algn="r">
              <a:defRPr sz="1200"/>
            </a:lvl1pPr>
          </a:lstStyle>
          <a:p>
            <a:fld id="{A60681ED-773B-4506-B4EC-4D18FD814E6E}" type="slidenum">
              <a:rPr lang="ru-RU" smtClean="0"/>
              <a:t>‹#›</a:t>
            </a:fld>
            <a:endParaRPr lang="ru-RU"/>
          </a:p>
        </p:txBody>
      </p:sp>
    </p:spTree>
    <p:extLst>
      <p:ext uri="{BB962C8B-B14F-4D97-AF65-F5344CB8AC3E}">
        <p14:creationId xmlns:p14="http://schemas.microsoft.com/office/powerpoint/2010/main" val="38221833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49688" y="0"/>
            <a:ext cx="2946400" cy="495300"/>
          </a:xfrm>
          <a:prstGeom prst="rect">
            <a:avLst/>
          </a:prstGeom>
        </p:spPr>
        <p:txBody>
          <a:bodyPr vert="horz" lIns="91440" tIns="45720" rIns="91440" bIns="45720" rtlCol="0"/>
          <a:lstStyle>
            <a:lvl1pPr algn="r">
              <a:defRPr sz="1200"/>
            </a:lvl1pPr>
          </a:lstStyle>
          <a:p>
            <a:fld id="{00CA7673-07CD-4770-A2B9-589A2E5782A4}" type="datetimeFigureOut">
              <a:rPr lang="ru-RU" smtClean="0"/>
              <a:t>30.05.2018</a:t>
            </a:fld>
            <a:endParaRPr lang="ru-RU"/>
          </a:p>
        </p:txBody>
      </p:sp>
      <p:sp>
        <p:nvSpPr>
          <p:cNvPr id="4" name="Образ слайда 3"/>
          <p:cNvSpPr>
            <a:spLocks noGrp="1" noRot="1" noChangeAspect="1"/>
          </p:cNvSpPr>
          <p:nvPr>
            <p:ph type="sldImg" idx="2"/>
          </p:nvPr>
        </p:nvSpPr>
        <p:spPr>
          <a:xfrm>
            <a:off x="1177925" y="1235075"/>
            <a:ext cx="4441825" cy="3332163"/>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450" y="4751388"/>
            <a:ext cx="5438775" cy="3889375"/>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378950"/>
            <a:ext cx="2946400" cy="4953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49688" y="9378950"/>
            <a:ext cx="2946400" cy="495300"/>
          </a:xfrm>
          <a:prstGeom prst="rect">
            <a:avLst/>
          </a:prstGeom>
        </p:spPr>
        <p:txBody>
          <a:bodyPr vert="horz" lIns="91440" tIns="45720" rIns="91440" bIns="45720" rtlCol="0" anchor="b"/>
          <a:lstStyle>
            <a:lvl1pPr algn="r">
              <a:defRPr sz="1200"/>
            </a:lvl1pPr>
          </a:lstStyle>
          <a:p>
            <a:fld id="{4F254366-BCCA-463A-9688-D70C901ECC76}" type="slidenum">
              <a:rPr lang="ru-RU" smtClean="0"/>
              <a:t>‹#›</a:t>
            </a:fld>
            <a:endParaRPr lang="ru-RU"/>
          </a:p>
        </p:txBody>
      </p:sp>
    </p:spTree>
    <p:extLst>
      <p:ext uri="{BB962C8B-B14F-4D97-AF65-F5344CB8AC3E}">
        <p14:creationId xmlns:p14="http://schemas.microsoft.com/office/powerpoint/2010/main" val="821419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F254366-BCCA-463A-9688-D70C901ECC76}" type="slidenum">
              <a:rPr lang="ru-RU" smtClean="0"/>
              <a:t>2</a:t>
            </a:fld>
            <a:endParaRPr lang="ru-RU"/>
          </a:p>
        </p:txBody>
      </p:sp>
    </p:spTree>
    <p:extLst>
      <p:ext uri="{BB962C8B-B14F-4D97-AF65-F5344CB8AC3E}">
        <p14:creationId xmlns:p14="http://schemas.microsoft.com/office/powerpoint/2010/main" val="1650475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F254366-BCCA-463A-9688-D70C901ECC76}" type="slidenum">
              <a:rPr lang="ru-RU" smtClean="0"/>
              <a:t>6</a:t>
            </a:fld>
            <a:endParaRPr lang="ru-RU"/>
          </a:p>
        </p:txBody>
      </p:sp>
    </p:spTree>
    <p:extLst>
      <p:ext uri="{BB962C8B-B14F-4D97-AF65-F5344CB8AC3E}">
        <p14:creationId xmlns:p14="http://schemas.microsoft.com/office/powerpoint/2010/main" val="231702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F254366-BCCA-463A-9688-D70C901ECC76}" type="slidenum">
              <a:rPr lang="ru-RU" smtClean="0"/>
              <a:t>7</a:t>
            </a:fld>
            <a:endParaRPr lang="ru-RU"/>
          </a:p>
        </p:txBody>
      </p:sp>
    </p:spTree>
    <p:extLst>
      <p:ext uri="{BB962C8B-B14F-4D97-AF65-F5344CB8AC3E}">
        <p14:creationId xmlns:p14="http://schemas.microsoft.com/office/powerpoint/2010/main" val="2730096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F254366-BCCA-463A-9688-D70C901ECC76}" type="slidenum">
              <a:rPr lang="ru-RU" smtClean="0"/>
              <a:t>15</a:t>
            </a:fld>
            <a:endParaRPr lang="ru-RU"/>
          </a:p>
        </p:txBody>
      </p:sp>
    </p:spTree>
    <p:extLst>
      <p:ext uri="{BB962C8B-B14F-4D97-AF65-F5344CB8AC3E}">
        <p14:creationId xmlns:p14="http://schemas.microsoft.com/office/powerpoint/2010/main" val="2752187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F254366-BCCA-463A-9688-D70C901ECC76}" type="slidenum">
              <a:rPr lang="ru-RU" smtClean="0"/>
              <a:t>16</a:t>
            </a:fld>
            <a:endParaRPr lang="ru-RU"/>
          </a:p>
        </p:txBody>
      </p:sp>
    </p:spTree>
    <p:extLst>
      <p:ext uri="{BB962C8B-B14F-4D97-AF65-F5344CB8AC3E}">
        <p14:creationId xmlns:p14="http://schemas.microsoft.com/office/powerpoint/2010/main" val="498443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F254366-BCCA-463A-9688-D70C901ECC76}" type="slidenum">
              <a:rPr lang="ru-RU" smtClean="0"/>
              <a:t>18</a:t>
            </a:fld>
            <a:endParaRPr lang="ru-RU"/>
          </a:p>
        </p:txBody>
      </p:sp>
    </p:spTree>
    <p:extLst>
      <p:ext uri="{BB962C8B-B14F-4D97-AF65-F5344CB8AC3E}">
        <p14:creationId xmlns:p14="http://schemas.microsoft.com/office/powerpoint/2010/main" val="3609810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F254366-BCCA-463A-9688-D70C901ECC76}" type="slidenum">
              <a:rPr lang="ru-RU" smtClean="0"/>
              <a:t>19</a:t>
            </a:fld>
            <a:endParaRPr lang="ru-RU"/>
          </a:p>
        </p:txBody>
      </p:sp>
    </p:spTree>
    <p:extLst>
      <p:ext uri="{BB962C8B-B14F-4D97-AF65-F5344CB8AC3E}">
        <p14:creationId xmlns:p14="http://schemas.microsoft.com/office/powerpoint/2010/main" val="2212617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F254366-BCCA-463A-9688-D70C901ECC76}" type="slidenum">
              <a:rPr lang="ru-RU" smtClean="0"/>
              <a:t>20</a:t>
            </a:fld>
            <a:endParaRPr lang="ru-RU"/>
          </a:p>
        </p:txBody>
      </p:sp>
    </p:spTree>
    <p:extLst>
      <p:ext uri="{BB962C8B-B14F-4D97-AF65-F5344CB8AC3E}">
        <p14:creationId xmlns:p14="http://schemas.microsoft.com/office/powerpoint/2010/main" val="281719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F254366-BCCA-463A-9688-D70C901ECC76}" type="slidenum">
              <a:rPr lang="ru-RU" smtClean="0"/>
              <a:t>22</a:t>
            </a:fld>
            <a:endParaRPr lang="ru-RU"/>
          </a:p>
        </p:txBody>
      </p:sp>
    </p:spTree>
    <p:extLst>
      <p:ext uri="{BB962C8B-B14F-4D97-AF65-F5344CB8AC3E}">
        <p14:creationId xmlns:p14="http://schemas.microsoft.com/office/powerpoint/2010/main" val="1498717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grpSp>
        <p:nvGrpSpPr>
          <p:cNvPr id="16" name="Group 15"/>
          <p:cNvGrpSpPr/>
          <p:nvPr/>
        </p:nvGrpSpPr>
        <p:grpSpPr>
          <a:xfrm>
            <a:off x="4334933" y="1169931"/>
            <a:ext cx="4814835"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normAutofit/>
          </a:bodyPr>
          <a:lstStyle>
            <a:lvl1pPr algn="l">
              <a:defRPr sz="4400">
                <a:effectLst/>
              </a:defRPr>
            </a:lvl1pPr>
          </a:lstStyle>
          <a:p>
            <a:r>
              <a:rPr lang="ru-RU"/>
              <a:t>Образец заголовка</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8C76C17-17F8-4FDB-962B-486332A79971}" type="datetimeFigureOut">
              <a:rPr lang="ru-RU" smtClean="0"/>
              <a:t>30.05.2018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46682B2-F66E-4F0F-8D22-5D7455E06E70}" type="slidenum">
              <a:rPr lang="ru-RU" smtClean="0"/>
              <a:t>‹#›</a:t>
            </a:fld>
            <a:endParaRPr lang="ru-RU"/>
          </a:p>
        </p:txBody>
      </p:sp>
    </p:spTree>
    <p:extLst>
      <p:ext uri="{BB962C8B-B14F-4D97-AF65-F5344CB8AC3E}">
        <p14:creationId xmlns:p14="http://schemas.microsoft.com/office/powerpoint/2010/main" val="4046006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ru-RU"/>
              <a:t>Образец заголовка</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Date Placeholder 2"/>
          <p:cNvSpPr>
            <a:spLocks noGrp="1"/>
          </p:cNvSpPr>
          <p:nvPr>
            <p:ph type="dt" sz="half" idx="10"/>
          </p:nvPr>
        </p:nvSpPr>
        <p:spPr/>
        <p:txBody>
          <a:bodyPr/>
          <a:lstStyle/>
          <a:p>
            <a:fld id="{B8C76C17-17F8-4FDB-962B-486332A79971}" type="datetimeFigureOut">
              <a:rPr lang="ru-RU" smtClean="0"/>
              <a:t>30.05.2018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446682B2-F66E-4F0F-8D22-5D7455E06E70}" type="slidenum">
              <a:rPr lang="ru-RU" smtClean="0"/>
              <a:t>‹#›</a:t>
            </a:fld>
            <a:endParaRPr lang="ru-RU"/>
          </a:p>
        </p:txBody>
      </p:sp>
    </p:spTree>
    <p:extLst>
      <p:ext uri="{BB962C8B-B14F-4D97-AF65-F5344CB8AC3E}">
        <p14:creationId xmlns:p14="http://schemas.microsoft.com/office/powerpoint/2010/main" val="1889293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nchor="ctr">
            <a:normAutofit/>
          </a:bodyPr>
          <a:lstStyle>
            <a:lvl1pPr algn="l">
              <a:defRPr sz="2800" b="0" cap="all"/>
            </a:lvl1pPr>
          </a:lstStyle>
          <a:p>
            <a:r>
              <a:rPr lang="ru-RU"/>
              <a:t>Образец заголовка</a:t>
            </a:r>
            <a:endParaRPr lang="en-US" dirty="0"/>
          </a:p>
        </p:txBody>
      </p:sp>
      <p:sp>
        <p:nvSpPr>
          <p:cNvPr id="3" name="Text Placeholder 2"/>
          <p:cNvSpPr>
            <a:spLocks noGrp="1"/>
          </p:cNvSpPr>
          <p:nvPr>
            <p:ph type="body" idx="1"/>
          </p:nvPr>
        </p:nvSpPr>
        <p:spPr>
          <a:xfrm>
            <a:off x="533400" y="4114800"/>
            <a:ext cx="6383552"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8C76C17-17F8-4FDB-962B-486332A79971}" type="datetimeFigureOut">
              <a:rPr lang="ru-RU" smtClean="0"/>
              <a:t>30.05.2018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46682B2-F66E-4F0F-8D22-5D7455E06E70}" type="slidenum">
              <a:rPr lang="ru-RU" smtClean="0"/>
              <a:t>‹#›</a:t>
            </a:fld>
            <a:endParaRPr lang="ru-RU"/>
          </a:p>
        </p:txBody>
      </p:sp>
    </p:spTree>
    <p:extLst>
      <p:ext uri="{BB962C8B-B14F-4D97-AF65-F5344CB8AC3E}">
        <p14:creationId xmlns:p14="http://schemas.microsoft.com/office/powerpoint/2010/main" val="851205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56283" y="533400"/>
            <a:ext cx="6859787" cy="2895600"/>
          </a:xfrm>
        </p:spPr>
        <p:txBody>
          <a:bodyPr anchor="ctr">
            <a:normAutofit/>
          </a:bodyPr>
          <a:lstStyle>
            <a:lvl1pPr algn="l">
              <a:defRPr sz="2800" b="0" cap="all">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8C76C17-17F8-4FDB-962B-486332A79971}" type="datetimeFigureOut">
              <a:rPr lang="ru-RU" smtClean="0"/>
              <a:t>30.05.2018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46682B2-F66E-4F0F-8D22-5D7455E06E70}" type="slidenum">
              <a:rPr lang="ru-RU" smtClean="0"/>
              <a:t>‹#›</a:t>
            </a:fld>
            <a:endParaRPr lang="ru-RU"/>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9884401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ru-RU"/>
              <a:t>Образец заголовка</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8C76C17-17F8-4FDB-962B-486332A79971}" type="datetimeFigureOut">
              <a:rPr lang="ru-RU" smtClean="0"/>
              <a:t>30.05.2018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46682B2-F66E-4F0F-8D22-5D7455E06E70}" type="slidenum">
              <a:rPr lang="ru-RU" smtClean="0"/>
              <a:t>‹#›</a:t>
            </a:fld>
            <a:endParaRPr lang="ru-RU"/>
          </a:p>
        </p:txBody>
      </p:sp>
    </p:spTree>
    <p:extLst>
      <p:ext uri="{BB962C8B-B14F-4D97-AF65-F5344CB8AC3E}">
        <p14:creationId xmlns:p14="http://schemas.microsoft.com/office/powerpoint/2010/main" val="722452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856284" y="533400"/>
            <a:ext cx="6859786" cy="2895600"/>
          </a:xfrm>
        </p:spPr>
        <p:txBody>
          <a:bodyPr anchor="ctr">
            <a:normAutofit/>
          </a:bodyPr>
          <a:lstStyle>
            <a:lvl1pPr algn="l">
              <a:defRPr sz="2800" b="0" cap="all">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533400" y="3886200"/>
            <a:ext cx="6382361"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ru-RU"/>
              <a:t>Образец текста</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8C76C17-17F8-4FDB-962B-486332A79971}" type="datetimeFigureOut">
              <a:rPr lang="ru-RU" smtClean="0"/>
              <a:t>30.05.2018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46682B2-F66E-4F0F-8D22-5D7455E06E70}" type="slidenum">
              <a:rPr lang="ru-RU" smtClean="0"/>
              <a:t>‹#›</a:t>
            </a:fld>
            <a:endParaRPr lang="ru-RU"/>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1427239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vert="horz" lIns="91440" tIns="45720" rIns="91440" bIns="45720" rtlCol="0" anchor="ctr">
            <a:normAutofit/>
          </a:bodyPr>
          <a:lstStyle>
            <a:lvl1pPr>
              <a:defRPr lang="en-US" sz="2800" b="0" dirty="0"/>
            </a:lvl1pPr>
          </a:lstStyle>
          <a:p>
            <a:pPr marL="0" lvl="0"/>
            <a:r>
              <a:rPr lang="ru-RU"/>
              <a:t>Образец заголовка</a:t>
            </a:r>
            <a:endParaRPr lang="en-US" dirty="0"/>
          </a:p>
        </p:txBody>
      </p:sp>
      <p:sp>
        <p:nvSpPr>
          <p:cNvPr id="10" name="Text Placeholder 9"/>
          <p:cNvSpPr>
            <a:spLocks noGrp="1"/>
          </p:cNvSpPr>
          <p:nvPr>
            <p:ph type="body" sz="quarter" idx="13"/>
          </p:nvPr>
        </p:nvSpPr>
        <p:spPr>
          <a:xfrm>
            <a:off x="533400" y="3928534"/>
            <a:ext cx="6382361"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ru-RU"/>
              <a:t>Образец текста</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8C76C17-17F8-4FDB-962B-486332A79971}" type="datetimeFigureOut">
              <a:rPr lang="ru-RU" smtClean="0"/>
              <a:t>30.05.2018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46682B2-F66E-4F0F-8D22-5D7455E06E70}" type="slidenum">
              <a:rPr lang="ru-RU" smtClean="0"/>
              <a:t>‹#›</a:t>
            </a:fld>
            <a:endParaRPr lang="ru-RU"/>
          </a:p>
        </p:txBody>
      </p:sp>
    </p:spTree>
    <p:extLst>
      <p:ext uri="{BB962C8B-B14F-4D97-AF65-F5344CB8AC3E}">
        <p14:creationId xmlns:p14="http://schemas.microsoft.com/office/powerpoint/2010/main" val="40517516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lgn="l">
              <a:defRPr sz="2800"/>
            </a:lvl1pPr>
          </a:lstStyle>
          <a:p>
            <a:r>
              <a:rPr lang="ru-RU"/>
              <a:t>Образец заголовка</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8C76C17-17F8-4FDB-962B-486332A79971}" type="datetimeFigureOut">
              <a:rPr lang="ru-RU" smtClean="0"/>
              <a:t>30.05.2018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46682B2-F66E-4F0F-8D22-5D7455E06E70}" type="slidenum">
              <a:rPr lang="ru-RU" smtClean="0"/>
              <a:t>‹#›</a:t>
            </a:fld>
            <a:endParaRPr lang="ru-RU"/>
          </a:p>
        </p:txBody>
      </p:sp>
    </p:spTree>
    <p:extLst>
      <p:ext uri="{BB962C8B-B14F-4D97-AF65-F5344CB8AC3E}">
        <p14:creationId xmlns:p14="http://schemas.microsoft.com/office/powerpoint/2010/main" val="13145041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normAutofit/>
          </a:bodyPr>
          <a:lstStyle>
            <a:lvl1pPr>
              <a:defRPr sz="2800"/>
            </a:lvl1pPr>
          </a:lstStyle>
          <a:p>
            <a:r>
              <a:rPr lang="ru-RU"/>
              <a:t>Образец заголовка</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8C76C17-17F8-4FDB-962B-486332A79971}" type="datetimeFigureOut">
              <a:rPr lang="ru-RU" smtClean="0"/>
              <a:t>30.05.2018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46682B2-F66E-4F0F-8D22-5D7455E06E70}" type="slidenum">
              <a:rPr lang="ru-RU" smtClean="0"/>
              <a:t>‹#›</a:t>
            </a:fld>
            <a:endParaRPr lang="ru-RU"/>
          </a:p>
        </p:txBody>
      </p:sp>
    </p:spTree>
    <p:extLst>
      <p:ext uri="{BB962C8B-B14F-4D97-AF65-F5344CB8AC3E}">
        <p14:creationId xmlns:p14="http://schemas.microsoft.com/office/powerpoint/2010/main" val="211712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ru-RU"/>
              <a:t>Образец заголовка</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8C76C17-17F8-4FDB-962B-486332A79971}" type="datetimeFigureOut">
              <a:rPr lang="ru-RU" smtClean="0"/>
              <a:t>30.05.2018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46682B2-F66E-4F0F-8D22-5D7455E06E70}" type="slidenum">
              <a:rPr lang="ru-RU" smtClean="0"/>
              <a:t>‹#›</a:t>
            </a:fld>
            <a:endParaRPr lang="ru-RU"/>
          </a:p>
        </p:txBody>
      </p:sp>
    </p:spTree>
    <p:extLst>
      <p:ext uri="{BB962C8B-B14F-4D97-AF65-F5344CB8AC3E}">
        <p14:creationId xmlns:p14="http://schemas.microsoft.com/office/powerpoint/2010/main" val="1722717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normAutofit/>
          </a:bodyPr>
          <a:lstStyle>
            <a:lvl1pPr algn="l">
              <a:defRPr sz="3200" b="0" cap="all"/>
            </a:lvl1pPr>
          </a:lstStyle>
          <a:p>
            <a:r>
              <a:rPr lang="ru-RU"/>
              <a:t>Образец заголовка</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8C76C17-17F8-4FDB-962B-486332A79971}" type="datetimeFigureOut">
              <a:rPr lang="ru-RU" smtClean="0"/>
              <a:t>30.05.2018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46682B2-F66E-4F0F-8D22-5D7455E06E70}" type="slidenum">
              <a:rPr lang="ru-RU" smtClean="0"/>
              <a:t>‹#›</a:t>
            </a:fld>
            <a:endParaRPr lang="ru-RU"/>
          </a:p>
        </p:txBody>
      </p:sp>
    </p:spTree>
    <p:extLst>
      <p:ext uri="{BB962C8B-B14F-4D97-AF65-F5344CB8AC3E}">
        <p14:creationId xmlns:p14="http://schemas.microsoft.com/office/powerpoint/2010/main" val="3897267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ru-RU"/>
              <a:t>Образец заголовка</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B8C76C17-17F8-4FDB-962B-486332A79971}" type="datetimeFigureOut">
              <a:rPr lang="ru-RU" smtClean="0"/>
              <a:t>30.05.2018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46682B2-F66E-4F0F-8D22-5D7455E06E70}" type="slidenum">
              <a:rPr lang="ru-RU" smtClean="0"/>
              <a:t>‹#›</a:t>
            </a:fld>
            <a:endParaRPr lang="ru-RU"/>
          </a:p>
        </p:txBody>
      </p:sp>
    </p:spTree>
    <p:extLst>
      <p:ext uri="{BB962C8B-B14F-4D97-AF65-F5344CB8AC3E}">
        <p14:creationId xmlns:p14="http://schemas.microsoft.com/office/powerpoint/2010/main" val="2309529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ru-RU"/>
              <a:t>Образец заголовка</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8C76C17-17F8-4FDB-962B-486332A79971}" type="datetimeFigureOut">
              <a:rPr lang="ru-RU" smtClean="0"/>
              <a:t>30.05.2018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446682B2-F66E-4F0F-8D22-5D7455E06E70}" type="slidenum">
              <a:rPr lang="ru-RU" smtClean="0"/>
              <a:t>‹#›</a:t>
            </a:fld>
            <a:endParaRPr lang="ru-RU"/>
          </a:p>
        </p:txBody>
      </p:sp>
    </p:spTree>
    <p:extLst>
      <p:ext uri="{BB962C8B-B14F-4D97-AF65-F5344CB8AC3E}">
        <p14:creationId xmlns:p14="http://schemas.microsoft.com/office/powerpoint/2010/main" val="4069647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8C76C17-17F8-4FDB-962B-486332A79971}" type="datetimeFigureOut">
              <a:rPr lang="ru-RU" smtClean="0"/>
              <a:t>30.05.2018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446682B2-F66E-4F0F-8D22-5D7455E06E70}" type="slidenum">
              <a:rPr lang="ru-RU" smtClean="0"/>
              <a:t>‹#›</a:t>
            </a:fld>
            <a:endParaRPr lang="ru-RU"/>
          </a:p>
        </p:txBody>
      </p:sp>
    </p:spTree>
    <p:extLst>
      <p:ext uri="{BB962C8B-B14F-4D97-AF65-F5344CB8AC3E}">
        <p14:creationId xmlns:p14="http://schemas.microsoft.com/office/powerpoint/2010/main" val="1888787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C76C17-17F8-4FDB-962B-486332A79971}" type="datetimeFigureOut">
              <a:rPr lang="ru-RU" smtClean="0"/>
              <a:t>30.05.2018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446682B2-F66E-4F0F-8D22-5D7455E06E70}" type="slidenum">
              <a:rPr lang="ru-RU" smtClean="0"/>
              <a:t>‹#›</a:t>
            </a:fld>
            <a:endParaRPr lang="ru-RU"/>
          </a:p>
        </p:txBody>
      </p:sp>
    </p:spTree>
    <p:extLst>
      <p:ext uri="{BB962C8B-B14F-4D97-AF65-F5344CB8AC3E}">
        <p14:creationId xmlns:p14="http://schemas.microsoft.com/office/powerpoint/2010/main" val="3034000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normAutofit/>
          </a:bodyPr>
          <a:lstStyle>
            <a:lvl1pPr algn="l">
              <a:defRPr sz="2000" b="0"/>
            </a:lvl1pPr>
          </a:lstStyle>
          <a:p>
            <a:r>
              <a:rPr lang="ru-RU"/>
              <a:t>Образец заголовка</a:t>
            </a:r>
            <a:endParaRPr lang="en-US" dirty="0"/>
          </a:p>
        </p:txBody>
      </p:sp>
      <p:sp>
        <p:nvSpPr>
          <p:cNvPr id="3" name="Content Placeholder 2"/>
          <p:cNvSpPr>
            <a:spLocks noGrp="1"/>
          </p:cNvSpPr>
          <p:nvPr>
            <p:ph idx="1"/>
          </p:nvPr>
        </p:nvSpPr>
        <p:spPr>
          <a:xfrm>
            <a:off x="533399" y="533400"/>
            <a:ext cx="4438755" cy="5486400"/>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8C76C17-17F8-4FDB-962B-486332A79971}" type="datetimeFigureOut">
              <a:rPr lang="ru-RU" smtClean="0"/>
              <a:t>30.05.2018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46682B2-F66E-4F0F-8D22-5D7455E06E70}" type="slidenum">
              <a:rPr lang="ru-RU" smtClean="0"/>
              <a:t>‹#›</a:t>
            </a:fld>
            <a:endParaRPr lang="ru-RU"/>
          </a:p>
        </p:txBody>
      </p:sp>
    </p:spTree>
    <p:extLst>
      <p:ext uri="{BB962C8B-B14F-4D97-AF65-F5344CB8AC3E}">
        <p14:creationId xmlns:p14="http://schemas.microsoft.com/office/powerpoint/2010/main" val="1834415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ru-RU"/>
              <a:t>Образец заголовка</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8C76C17-17F8-4FDB-962B-486332A79971}" type="datetimeFigureOut">
              <a:rPr lang="ru-RU" smtClean="0"/>
              <a:t>30.05.2018</a:t>
            </a:fld>
            <a:endParaRPr lang="ru-RU"/>
          </a:p>
        </p:txBody>
      </p:sp>
      <p:sp>
        <p:nvSpPr>
          <p:cNvPr id="6" name="Footer Placeholder 5"/>
          <p:cNvSpPr>
            <a:spLocks noGrp="1"/>
          </p:cNvSpPr>
          <p:nvPr>
            <p:ph type="ftr" sz="quarter" idx="11"/>
          </p:nvPr>
        </p:nvSpPr>
        <p:spPr>
          <a:xfrm>
            <a:off x="533400" y="6172200"/>
            <a:ext cx="5811724" cy="365125"/>
          </a:xfrm>
        </p:spPr>
        <p:txBody>
          <a:bodyPr/>
          <a:lstStyle/>
          <a:p>
            <a:endParaRPr lang="ru-RU"/>
          </a:p>
        </p:txBody>
      </p:sp>
      <p:sp>
        <p:nvSpPr>
          <p:cNvPr id="7" name="Slide Number Placeholder 6"/>
          <p:cNvSpPr>
            <a:spLocks noGrp="1"/>
          </p:cNvSpPr>
          <p:nvPr>
            <p:ph type="sldNum" sz="quarter" idx="12"/>
          </p:nvPr>
        </p:nvSpPr>
        <p:spPr/>
        <p:txBody>
          <a:bodyPr/>
          <a:lstStyle/>
          <a:p>
            <a:fld id="{446682B2-F66E-4F0F-8D22-5D7455E06E70}" type="slidenum">
              <a:rPr lang="ru-RU" smtClean="0"/>
              <a:t>‹#›</a:t>
            </a:fld>
            <a:endParaRPr lang="ru-RU"/>
          </a:p>
        </p:txBody>
      </p:sp>
    </p:spTree>
    <p:extLst>
      <p:ext uri="{BB962C8B-B14F-4D97-AF65-F5344CB8AC3E}">
        <p14:creationId xmlns:p14="http://schemas.microsoft.com/office/powerpoint/2010/main" val="3826015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31000">
              <a:schemeClr val="accent1">
                <a:lumMod val="20000"/>
                <a:lumOff val="80000"/>
              </a:schemeClr>
            </a:gs>
          </a:gsLst>
          <a:lin ang="612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6670675" y="3894667"/>
            <a:ext cx="2470456"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867" cy="1524000"/>
          </a:xfrm>
          <a:prstGeom prst="rect">
            <a:avLst/>
          </a:prstGeom>
          <a:effectLst/>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533400" y="533401"/>
            <a:ext cx="6554867" cy="3767670"/>
          </a:xfrm>
          <a:prstGeom prst="rect">
            <a:avLst/>
          </a:prstGeom>
        </p:spPr>
        <p:txBody>
          <a:bodyPr vert="horz" lIns="91440" tIns="45720" rIns="91440" bIns="45720" rtlCol="0"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430245" y="6172203"/>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8C76C17-17F8-4FDB-962B-486332A79971}" type="datetimeFigureOut">
              <a:rPr lang="ru-RU" smtClean="0"/>
              <a:t>30.05.2018</a:t>
            </a:fld>
            <a:endParaRPr lang="ru-RU"/>
          </a:p>
        </p:txBody>
      </p:sp>
      <p:sp>
        <p:nvSpPr>
          <p:cNvPr id="5" name="Footer Placeholder 4"/>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ru-RU"/>
          </a:p>
        </p:txBody>
      </p:sp>
      <p:sp>
        <p:nvSpPr>
          <p:cNvPr id="6" name="Slide Number Placeholder 5"/>
          <p:cNvSpPr>
            <a:spLocks noGrp="1"/>
          </p:cNvSpPr>
          <p:nvPr>
            <p:ph type="sldNum" sz="quarter" idx="4"/>
          </p:nvPr>
        </p:nvSpPr>
        <p:spPr>
          <a:xfrm>
            <a:off x="7774426" y="5578478"/>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fld id="{446682B2-F66E-4F0F-8D22-5D7455E06E70}" type="slidenum">
              <a:rPr lang="ru-RU" smtClean="0"/>
              <a:t>‹#›</a:t>
            </a:fld>
            <a:endParaRPr lang="ru-RU"/>
          </a:p>
        </p:txBody>
      </p:sp>
    </p:spTree>
    <p:extLst>
      <p:ext uri="{BB962C8B-B14F-4D97-AF65-F5344CB8AC3E}">
        <p14:creationId xmlns:p14="http://schemas.microsoft.com/office/powerpoint/2010/main" val="956339072"/>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5.emf"/><Relationship Id="rId18" Type="http://schemas.openxmlformats.org/officeDocument/2006/relationships/oleObject" Target="../embeddings/oleObject8.bin"/><Relationship Id="rId3" Type="http://schemas.openxmlformats.org/officeDocument/2006/relationships/notesSlide" Target="../notesSlides/notesSlide1.xml"/><Relationship Id="rId7" Type="http://schemas.openxmlformats.org/officeDocument/2006/relationships/image" Target="../media/image2.emf"/><Relationship Id="rId12" Type="http://schemas.openxmlformats.org/officeDocument/2006/relationships/oleObject" Target="../embeddings/oleObject5.bin"/><Relationship Id="rId17" Type="http://schemas.openxmlformats.org/officeDocument/2006/relationships/image" Target="../media/image7.emf"/><Relationship Id="rId2" Type="http://schemas.openxmlformats.org/officeDocument/2006/relationships/slideLayout" Target="../slideLayouts/slideLayout1.xml"/><Relationship Id="rId16" Type="http://schemas.openxmlformats.org/officeDocument/2006/relationships/oleObject" Target="../embeddings/oleObject7.bin"/><Relationship Id="rId20" Type="http://schemas.openxmlformats.org/officeDocument/2006/relationships/image" Target="../media/image9.jpg"/><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4.emf"/><Relationship Id="rId5" Type="http://schemas.openxmlformats.org/officeDocument/2006/relationships/image" Target="../media/image1.emf"/><Relationship Id="rId15" Type="http://schemas.openxmlformats.org/officeDocument/2006/relationships/image" Target="../media/image6.emf"/><Relationship Id="rId10" Type="http://schemas.openxmlformats.org/officeDocument/2006/relationships/oleObject" Target="../embeddings/oleObject4.bin"/><Relationship Id="rId19" Type="http://schemas.openxmlformats.org/officeDocument/2006/relationships/image" Target="../media/image8.emf"/><Relationship Id="rId4" Type="http://schemas.openxmlformats.org/officeDocument/2006/relationships/oleObject" Target="../embeddings/oleObject1.bin"/><Relationship Id="rId9" Type="http://schemas.openxmlformats.org/officeDocument/2006/relationships/image" Target="../media/image3.emf"/><Relationship Id="rId14" Type="http://schemas.openxmlformats.org/officeDocument/2006/relationships/oleObject" Target="../embeddings/oleObject6.bin"/></Relationships>
</file>

<file path=ppt/slides/_rels/slide20.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40.jp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09862E-48F9-45AC-8D44-67A0268A793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97986E7-0E3C-4F64-886E-935DDCB83AA7}"/>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29777" y="1420238"/>
            <a:ext cx="3311840" cy="4751961"/>
            <a:chOff x="9206969" y="2963333"/>
            <a:chExt cx="2981858" cy="3208867"/>
          </a:xfrm>
        </p:grpSpPr>
        <p:cxnSp>
          <p:nvCxnSpPr>
            <p:cNvPr id="11" name="Straight Connector 10">
              <a:extLst>
                <a:ext uri="{FF2B5EF4-FFF2-40B4-BE49-F238E27FC236}">
                  <a16:creationId xmlns:a16="http://schemas.microsoft.com/office/drawing/2014/main" id="{B903D17F-F79E-40E5-9563-A1CFFCC06A2A}"/>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1">
              <a:extLst>
                <a:ext uri="{FF2B5EF4-FFF2-40B4-BE49-F238E27FC236}">
                  <a16:creationId xmlns:a16="http://schemas.microsoft.com/office/drawing/2014/main" id="{CA5D5775-627F-4588-82B3-905EDF23138E}"/>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2">
              <a:extLst>
                <a:ext uri="{FF2B5EF4-FFF2-40B4-BE49-F238E27FC236}">
                  <a16:creationId xmlns:a16="http://schemas.microsoft.com/office/drawing/2014/main" id="{7D7F2A20-5DE4-4BC0-91EA-5FFE33A4D3A9}"/>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D536BA0-56C7-429C-B41E-B5724F0CD4C4}"/>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F15726F-71BE-4007-B9B6-0A1AA0D5201D}"/>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sp>
        <p:nvSpPr>
          <p:cNvPr id="2" name="Заголовок 1">
            <a:extLst>
              <a:ext uri="{FF2B5EF4-FFF2-40B4-BE49-F238E27FC236}">
                <a16:creationId xmlns:a16="http://schemas.microsoft.com/office/drawing/2014/main" id="{54CA0C06-34B1-4796-91C3-C0D349BCE984}"/>
              </a:ext>
            </a:extLst>
          </p:cNvPr>
          <p:cNvSpPr>
            <a:spLocks noGrp="1"/>
          </p:cNvSpPr>
          <p:nvPr>
            <p:ph type="ctrTitle"/>
          </p:nvPr>
        </p:nvSpPr>
        <p:spPr>
          <a:xfrm>
            <a:off x="418994" y="2797326"/>
            <a:ext cx="8306012" cy="1648084"/>
          </a:xfrm>
        </p:spPr>
        <p:txBody>
          <a:bodyPr>
            <a:noAutofit/>
          </a:bodyPr>
          <a:lstStyle/>
          <a:p>
            <a:pPr algn="ctr"/>
            <a:r>
              <a:rPr lang="ru-RU" sz="2400" b="1" dirty="0">
                <a:solidFill>
                  <a:schemeClr val="accent5"/>
                </a:solidFill>
                <a:latin typeface="Verdana" panose="020B0604030504040204" pitchFamily="34" charset="0"/>
                <a:ea typeface="Verdana" panose="020B0604030504040204" pitchFamily="34" charset="0"/>
                <a:cs typeface="Verdana" panose="020B0604030504040204" pitchFamily="34" charset="0"/>
              </a:rPr>
              <a:t>ПЕНОСТЕКОЛЬНЫЙ ЩЕБЕНЬ – ТЕПЛОИЗОЛЯЦИОННЫЙ МАТЕРИАЛ ДЛЯ ДОРОЖНОГО СТРОИТЕЛЬСТВА В СЛОЖНЫХ ГЕОКРИОЛОГИЧЕСКИХ УСЛОВИЯХ</a:t>
            </a:r>
          </a:p>
        </p:txBody>
      </p:sp>
      <p:sp>
        <p:nvSpPr>
          <p:cNvPr id="20" name="Подзаголовок 2">
            <a:extLst>
              <a:ext uri="{FF2B5EF4-FFF2-40B4-BE49-F238E27FC236}">
                <a16:creationId xmlns:a16="http://schemas.microsoft.com/office/drawing/2014/main" id="{B30B1C69-52BA-45B2-80A0-41E026799CA8}"/>
              </a:ext>
            </a:extLst>
          </p:cNvPr>
          <p:cNvSpPr txBox="1">
            <a:spLocks/>
          </p:cNvSpPr>
          <p:nvPr/>
        </p:nvSpPr>
        <p:spPr>
          <a:xfrm>
            <a:off x="2415209" y="6172198"/>
            <a:ext cx="4482548" cy="434189"/>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r>
              <a:rPr lang="ru-RU" dirty="0">
                <a:solidFill>
                  <a:schemeClr val="bg1"/>
                </a:solidFill>
                <a:latin typeface="Verdana" panose="020B0604030504040204" pitchFamily="34" charset="0"/>
                <a:ea typeface="Verdana" panose="020B0604030504040204" pitchFamily="34" charset="0"/>
                <a:cs typeface="Verdana" panose="020B0604030504040204" pitchFamily="34" charset="0"/>
              </a:rPr>
              <a:t>Сочи 2018</a:t>
            </a:r>
          </a:p>
        </p:txBody>
      </p:sp>
      <p:sp>
        <p:nvSpPr>
          <p:cNvPr id="21" name="Подзаголовок 2">
            <a:extLst>
              <a:ext uri="{FF2B5EF4-FFF2-40B4-BE49-F238E27FC236}">
                <a16:creationId xmlns:a16="http://schemas.microsoft.com/office/drawing/2014/main" id="{D0645D28-97DD-4DFA-BCCE-25F4C24330E9}"/>
              </a:ext>
            </a:extLst>
          </p:cNvPr>
          <p:cNvSpPr txBox="1">
            <a:spLocks/>
          </p:cNvSpPr>
          <p:nvPr/>
        </p:nvSpPr>
        <p:spPr>
          <a:xfrm>
            <a:off x="149087" y="168822"/>
            <a:ext cx="8776252" cy="477146"/>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r>
              <a:rPr lang="ru-RU" dirty="0">
                <a:solidFill>
                  <a:schemeClr val="bg1"/>
                </a:solidFill>
                <a:latin typeface="Verdana" panose="020B0604030504040204" pitchFamily="34" charset="0"/>
                <a:ea typeface="Verdana" panose="020B0604030504040204" pitchFamily="34" charset="0"/>
                <a:cs typeface="Verdana" panose="020B0604030504040204" pitchFamily="34" charset="0"/>
              </a:rPr>
              <a:t>ООО «</a:t>
            </a:r>
            <a:r>
              <a:rPr lang="ru-RU" dirty="0" err="1">
                <a:solidFill>
                  <a:schemeClr val="bg1"/>
                </a:solidFill>
                <a:latin typeface="Verdana" panose="020B0604030504040204" pitchFamily="34" charset="0"/>
                <a:ea typeface="Verdana" panose="020B0604030504040204" pitchFamily="34" charset="0"/>
                <a:cs typeface="Verdana" panose="020B0604030504040204" pitchFamily="34" charset="0"/>
              </a:rPr>
              <a:t>АйСиЭм</a:t>
            </a:r>
            <a:r>
              <a:rPr lang="ru-RU"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dirty="0" err="1">
                <a:solidFill>
                  <a:schemeClr val="bg1"/>
                </a:solidFill>
                <a:latin typeface="Verdana" panose="020B0604030504040204" pitchFamily="34" charset="0"/>
                <a:ea typeface="Verdana" panose="020B0604030504040204" pitchFamily="34" charset="0"/>
                <a:cs typeface="Verdana" panose="020B0604030504040204" pitchFamily="34" charset="0"/>
              </a:rPr>
              <a:t>Гласс</a:t>
            </a:r>
            <a:r>
              <a:rPr lang="ru-RU" dirty="0">
                <a:solidFill>
                  <a:schemeClr val="bg1"/>
                </a:solidFill>
                <a:latin typeface="Verdana" panose="020B0604030504040204" pitchFamily="34" charset="0"/>
                <a:ea typeface="Verdana" panose="020B0604030504040204" pitchFamily="34" charset="0"/>
                <a:cs typeface="Verdana" panose="020B0604030504040204" pitchFamily="34" charset="0"/>
              </a:rPr>
              <a:t> Калуга»</a:t>
            </a:r>
          </a:p>
        </p:txBody>
      </p:sp>
    </p:spTree>
    <p:extLst>
      <p:ext uri="{BB962C8B-B14F-4D97-AF65-F5344CB8AC3E}">
        <p14:creationId xmlns:p14="http://schemas.microsoft.com/office/powerpoint/2010/main" val="727426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09862E-48F9-45AC-8D44-67A0268A793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97986E7-0E3C-4F64-886E-935DDCB83AA7}"/>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29777" y="1420238"/>
            <a:ext cx="3311840" cy="4751961"/>
            <a:chOff x="9206969" y="2963333"/>
            <a:chExt cx="2981858" cy="3208867"/>
          </a:xfrm>
        </p:grpSpPr>
        <p:cxnSp>
          <p:nvCxnSpPr>
            <p:cNvPr id="11" name="Straight Connector 10">
              <a:extLst>
                <a:ext uri="{FF2B5EF4-FFF2-40B4-BE49-F238E27FC236}">
                  <a16:creationId xmlns:a16="http://schemas.microsoft.com/office/drawing/2014/main" id="{B903D17F-F79E-40E5-9563-A1CFFCC06A2A}"/>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1">
              <a:extLst>
                <a:ext uri="{FF2B5EF4-FFF2-40B4-BE49-F238E27FC236}">
                  <a16:creationId xmlns:a16="http://schemas.microsoft.com/office/drawing/2014/main" id="{CA5D5775-627F-4588-82B3-905EDF23138E}"/>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2">
              <a:extLst>
                <a:ext uri="{FF2B5EF4-FFF2-40B4-BE49-F238E27FC236}">
                  <a16:creationId xmlns:a16="http://schemas.microsoft.com/office/drawing/2014/main" id="{7D7F2A20-5DE4-4BC0-91EA-5FFE33A4D3A9}"/>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D536BA0-56C7-429C-B41E-B5724F0CD4C4}"/>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F15726F-71BE-4007-B9B6-0A1AA0D5201D}"/>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sp>
        <p:nvSpPr>
          <p:cNvPr id="13" name="Заголовок 1">
            <a:extLst>
              <a:ext uri="{FF2B5EF4-FFF2-40B4-BE49-F238E27FC236}">
                <a16:creationId xmlns:a16="http://schemas.microsoft.com/office/drawing/2014/main" id="{2B02427A-9837-43BD-8910-4A97C11E69A3}"/>
              </a:ext>
            </a:extLst>
          </p:cNvPr>
          <p:cNvSpPr>
            <a:spLocks noGrp="1"/>
          </p:cNvSpPr>
          <p:nvPr>
            <p:ph type="ctrTitle"/>
          </p:nvPr>
        </p:nvSpPr>
        <p:spPr>
          <a:xfrm>
            <a:off x="282473" y="129772"/>
            <a:ext cx="8579053" cy="491427"/>
          </a:xfrm>
        </p:spPr>
        <p:txBody>
          <a:bodyPr>
            <a:noAutofit/>
          </a:bodyPr>
          <a:lstStyle/>
          <a:p>
            <a:pPr algn="ctr"/>
            <a:r>
              <a:rPr lang="ru-RU" sz="24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Типовая конструкция №2 в Условиях ММГ</a:t>
            </a:r>
          </a:p>
        </p:txBody>
      </p:sp>
      <p:sp>
        <p:nvSpPr>
          <p:cNvPr id="20" name="Подзаголовок 2">
            <a:extLst>
              <a:ext uri="{FF2B5EF4-FFF2-40B4-BE49-F238E27FC236}">
                <a16:creationId xmlns:a16="http://schemas.microsoft.com/office/drawing/2014/main" id="{A8834FCA-835B-4C27-87E5-5F5162C0BA30}"/>
              </a:ext>
            </a:extLst>
          </p:cNvPr>
          <p:cNvSpPr txBox="1">
            <a:spLocks/>
          </p:cNvSpPr>
          <p:nvPr/>
        </p:nvSpPr>
        <p:spPr>
          <a:xfrm>
            <a:off x="282473" y="4293680"/>
            <a:ext cx="8668565" cy="498470"/>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r>
              <a:rPr lang="ru-RU" sz="1200" b="1" dirty="0">
                <a:solidFill>
                  <a:schemeClr val="bg1"/>
                </a:solidFill>
                <a:latin typeface="Verdana" panose="020B0604030504040204" pitchFamily="34" charset="0"/>
                <a:ea typeface="Verdana" panose="020B0604030504040204" pitchFamily="34" charset="0"/>
                <a:cs typeface="Verdana" panose="020B0604030504040204" pitchFamily="34" charset="0"/>
              </a:rPr>
              <a:t>Рис. 10. </a:t>
            </a:r>
            <a:r>
              <a:rPr lang="ru-RU" sz="1200" dirty="0">
                <a:solidFill>
                  <a:schemeClr val="bg1"/>
                </a:solidFill>
                <a:latin typeface="Verdana" panose="020B0604030504040204" pitchFamily="34" charset="0"/>
                <a:ea typeface="Verdana" panose="020B0604030504040204" pitchFamily="34" charset="0"/>
                <a:cs typeface="Verdana" panose="020B0604030504040204" pitchFamily="34" charset="0"/>
              </a:rPr>
              <a:t>Типовая конструкция №2 – дорожная конструкция с теплоизоляционным слоем из пеностекольного щебня в условиях распространения ММГ на подтопляемых участках</a:t>
            </a:r>
          </a:p>
        </p:txBody>
      </p:sp>
      <p:sp>
        <p:nvSpPr>
          <p:cNvPr id="21" name="Подзаголовок 2">
            <a:extLst>
              <a:ext uri="{FF2B5EF4-FFF2-40B4-BE49-F238E27FC236}">
                <a16:creationId xmlns:a16="http://schemas.microsoft.com/office/drawing/2014/main" id="{B23D824A-562C-45DE-A1C3-DA7CDC9F4AA1}"/>
              </a:ext>
            </a:extLst>
          </p:cNvPr>
          <p:cNvSpPr txBox="1">
            <a:spLocks/>
          </p:cNvSpPr>
          <p:nvPr/>
        </p:nvSpPr>
        <p:spPr>
          <a:xfrm>
            <a:off x="192961" y="4964306"/>
            <a:ext cx="8713319" cy="1756414"/>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indent="457200" algn="just">
              <a:lnSpc>
                <a:spcPct val="110000"/>
              </a:lnSpc>
              <a:spcBef>
                <a:spcPts val="0"/>
              </a:spcBef>
              <a:spcAft>
                <a:spcPts val="0"/>
              </a:spcAft>
            </a:pPr>
            <a:r>
              <a:rPr lang="ru-RU" sz="1600" b="1" dirty="0">
                <a:solidFill>
                  <a:schemeClr val="bg1"/>
                </a:solidFill>
                <a:latin typeface="Verdana" panose="020B0604030504040204" pitchFamily="34" charset="0"/>
                <a:ea typeface="Verdana" panose="020B0604030504040204" pitchFamily="34" charset="0"/>
                <a:cs typeface="Verdana" panose="020B0604030504040204" pitchFamily="34" charset="0"/>
              </a:rPr>
              <a:t>Примечание: </a:t>
            </a:r>
            <a:r>
              <a:rPr lang="ru-RU" sz="1600" dirty="0">
                <a:solidFill>
                  <a:schemeClr val="bg1"/>
                </a:solidFill>
                <a:latin typeface="Verdana" panose="020B0604030504040204" pitchFamily="34" charset="0"/>
                <a:ea typeface="Verdana" panose="020B0604030504040204" pitchFamily="34" charset="0"/>
                <a:cs typeface="Verdana" panose="020B0604030504040204" pitchFamily="34" charset="0"/>
              </a:rPr>
              <a:t>типовую конструкцию №2 (рис. 10) необходимо проектировать на участках, где возможно скапливание кратковременно и длительно стоящих вод вдоль насыпи. Слой из пеностекольного щебня должен проектироваться выше уровня кратковременно и длительно стоящих вод с уклоном в обе стороны от оси дороги к кювету, что не позволяет застаивающейся воде свободно мигрировать в теплоизоляционный слой. </a:t>
            </a:r>
          </a:p>
        </p:txBody>
      </p:sp>
      <p:pic>
        <p:nvPicPr>
          <p:cNvPr id="19" name="Рисунок 18" descr="C:\Users\Евгений\AppData\Local\Microsoft\Windows\INetCache\Content.Word\Типовая конструкция 4.jpg">
            <a:extLst>
              <a:ext uri="{FF2B5EF4-FFF2-40B4-BE49-F238E27FC236}">
                <a16:creationId xmlns:a16="http://schemas.microsoft.com/office/drawing/2014/main" id="{B24B2153-4071-448F-A2B6-C5F2DB43CA8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4326" y="651007"/>
            <a:ext cx="6875347" cy="3593077"/>
          </a:xfrm>
          <a:prstGeom prst="rect">
            <a:avLst/>
          </a:prstGeom>
          <a:noFill/>
          <a:ln>
            <a:noFill/>
          </a:ln>
        </p:spPr>
      </p:pic>
    </p:spTree>
    <p:extLst>
      <p:ext uri="{BB962C8B-B14F-4D97-AF65-F5344CB8AC3E}">
        <p14:creationId xmlns:p14="http://schemas.microsoft.com/office/powerpoint/2010/main" val="1044694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09862E-48F9-45AC-8D44-67A0268A793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97986E7-0E3C-4F64-886E-935DDCB83AA7}"/>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29777" y="1420238"/>
            <a:ext cx="3311840" cy="4751961"/>
            <a:chOff x="9206969" y="2963333"/>
            <a:chExt cx="2981858" cy="3208867"/>
          </a:xfrm>
        </p:grpSpPr>
        <p:cxnSp>
          <p:nvCxnSpPr>
            <p:cNvPr id="11" name="Straight Connector 10">
              <a:extLst>
                <a:ext uri="{FF2B5EF4-FFF2-40B4-BE49-F238E27FC236}">
                  <a16:creationId xmlns:a16="http://schemas.microsoft.com/office/drawing/2014/main" id="{B903D17F-F79E-40E5-9563-A1CFFCC06A2A}"/>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1">
              <a:extLst>
                <a:ext uri="{FF2B5EF4-FFF2-40B4-BE49-F238E27FC236}">
                  <a16:creationId xmlns:a16="http://schemas.microsoft.com/office/drawing/2014/main" id="{CA5D5775-627F-4588-82B3-905EDF23138E}"/>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2">
              <a:extLst>
                <a:ext uri="{FF2B5EF4-FFF2-40B4-BE49-F238E27FC236}">
                  <a16:creationId xmlns:a16="http://schemas.microsoft.com/office/drawing/2014/main" id="{7D7F2A20-5DE4-4BC0-91EA-5FFE33A4D3A9}"/>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D536BA0-56C7-429C-B41E-B5724F0CD4C4}"/>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F15726F-71BE-4007-B9B6-0A1AA0D5201D}"/>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sp>
        <p:nvSpPr>
          <p:cNvPr id="13" name="Заголовок 1">
            <a:extLst>
              <a:ext uri="{FF2B5EF4-FFF2-40B4-BE49-F238E27FC236}">
                <a16:creationId xmlns:a16="http://schemas.microsoft.com/office/drawing/2014/main" id="{2B02427A-9837-43BD-8910-4A97C11E69A3}"/>
              </a:ext>
            </a:extLst>
          </p:cNvPr>
          <p:cNvSpPr>
            <a:spLocks noGrp="1"/>
          </p:cNvSpPr>
          <p:nvPr>
            <p:ph type="ctrTitle"/>
          </p:nvPr>
        </p:nvSpPr>
        <p:spPr>
          <a:xfrm>
            <a:off x="282473" y="129772"/>
            <a:ext cx="8579053" cy="491427"/>
          </a:xfrm>
        </p:spPr>
        <p:txBody>
          <a:bodyPr>
            <a:noAutofit/>
          </a:bodyPr>
          <a:lstStyle/>
          <a:p>
            <a:pPr algn="ctr"/>
            <a:r>
              <a:rPr lang="ru-RU" sz="24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Типовая конструкция №3 в Условиях ММГ</a:t>
            </a:r>
          </a:p>
        </p:txBody>
      </p:sp>
      <p:sp>
        <p:nvSpPr>
          <p:cNvPr id="20" name="Подзаголовок 2">
            <a:extLst>
              <a:ext uri="{FF2B5EF4-FFF2-40B4-BE49-F238E27FC236}">
                <a16:creationId xmlns:a16="http://schemas.microsoft.com/office/drawing/2014/main" id="{A8834FCA-835B-4C27-87E5-5F5162C0BA30}"/>
              </a:ext>
            </a:extLst>
          </p:cNvPr>
          <p:cNvSpPr txBox="1">
            <a:spLocks/>
          </p:cNvSpPr>
          <p:nvPr/>
        </p:nvSpPr>
        <p:spPr>
          <a:xfrm>
            <a:off x="237715" y="4356594"/>
            <a:ext cx="8668565" cy="498470"/>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r>
              <a:rPr lang="ru-RU" sz="1200" b="1" dirty="0">
                <a:solidFill>
                  <a:schemeClr val="bg1"/>
                </a:solidFill>
                <a:latin typeface="Verdana" panose="020B0604030504040204" pitchFamily="34" charset="0"/>
                <a:ea typeface="Verdana" panose="020B0604030504040204" pitchFamily="34" charset="0"/>
                <a:cs typeface="Verdana" panose="020B0604030504040204" pitchFamily="34" charset="0"/>
              </a:rPr>
              <a:t>Рис. 11. </a:t>
            </a:r>
            <a:r>
              <a:rPr lang="ru-RU" sz="1200" dirty="0">
                <a:solidFill>
                  <a:schemeClr val="bg1"/>
                </a:solidFill>
                <a:latin typeface="Verdana" panose="020B0604030504040204" pitchFamily="34" charset="0"/>
                <a:ea typeface="Verdana" panose="020B0604030504040204" pitchFamily="34" charset="0"/>
                <a:cs typeface="Verdana" panose="020B0604030504040204" pitchFamily="34" charset="0"/>
              </a:rPr>
              <a:t>Типовая конструкция №3 – дорожная конструкция с теплоизоляцией откосной части пеностекольным щебнем в условиях распространения ММГ</a:t>
            </a:r>
          </a:p>
        </p:txBody>
      </p:sp>
      <p:sp>
        <p:nvSpPr>
          <p:cNvPr id="21" name="Подзаголовок 2">
            <a:extLst>
              <a:ext uri="{FF2B5EF4-FFF2-40B4-BE49-F238E27FC236}">
                <a16:creationId xmlns:a16="http://schemas.microsoft.com/office/drawing/2014/main" id="{B23D824A-562C-45DE-A1C3-DA7CDC9F4AA1}"/>
              </a:ext>
            </a:extLst>
          </p:cNvPr>
          <p:cNvSpPr txBox="1">
            <a:spLocks/>
          </p:cNvSpPr>
          <p:nvPr/>
        </p:nvSpPr>
        <p:spPr>
          <a:xfrm>
            <a:off x="192961" y="5020728"/>
            <a:ext cx="8713319" cy="1756414"/>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indent="457200" algn="just">
              <a:lnSpc>
                <a:spcPct val="110000"/>
              </a:lnSpc>
              <a:spcBef>
                <a:spcPts val="0"/>
              </a:spcBef>
              <a:spcAft>
                <a:spcPts val="0"/>
              </a:spcAft>
            </a:pPr>
            <a:r>
              <a:rPr lang="ru-RU" sz="1600" b="1" dirty="0">
                <a:solidFill>
                  <a:schemeClr val="bg1"/>
                </a:solidFill>
                <a:latin typeface="Verdana" panose="020B0604030504040204" pitchFamily="34" charset="0"/>
                <a:ea typeface="Verdana" panose="020B0604030504040204" pitchFamily="34" charset="0"/>
                <a:cs typeface="Verdana" panose="020B0604030504040204" pitchFamily="34" charset="0"/>
              </a:rPr>
              <a:t>Примечание:</a:t>
            </a:r>
            <a:r>
              <a:rPr lang="ru-RU" sz="1600" dirty="0">
                <a:solidFill>
                  <a:schemeClr val="bg1"/>
                </a:solidFill>
                <a:latin typeface="Verdana" panose="020B0604030504040204" pitchFamily="34" charset="0"/>
                <a:ea typeface="Verdana" panose="020B0604030504040204" pitchFamily="34" charset="0"/>
                <a:cs typeface="Verdana" panose="020B0604030504040204" pitchFamily="34" charset="0"/>
              </a:rPr>
              <a:t> теплоизоляцию откосов пеностекольным щебнем проектируют с целью сохранения границы ММГ в откосной части и предотвращения осадки насыпей на оттаивающих мерзлых грунтах. Типовая конструкция №3 отображает техническое решение теплоизоляции откосной части, предусматривающее отсыпку пеностекольного щебня в объемный </a:t>
            </a:r>
            <a:r>
              <a:rPr lang="ru-RU" sz="1600" dirty="0" err="1">
                <a:solidFill>
                  <a:schemeClr val="bg1"/>
                </a:solidFill>
                <a:latin typeface="Verdana" panose="020B0604030504040204" pitchFamily="34" charset="0"/>
                <a:ea typeface="Verdana" panose="020B0604030504040204" pitchFamily="34" charset="0"/>
                <a:cs typeface="Verdana" panose="020B0604030504040204" pitchFamily="34" charset="0"/>
              </a:rPr>
              <a:t>геосотовый</a:t>
            </a:r>
            <a:r>
              <a:rPr lang="ru-RU" sz="1600" dirty="0">
                <a:solidFill>
                  <a:schemeClr val="bg1"/>
                </a:solidFill>
                <a:latin typeface="Verdana" panose="020B0604030504040204" pitchFamily="34" charset="0"/>
                <a:ea typeface="Verdana" panose="020B0604030504040204" pitchFamily="34" charset="0"/>
                <a:cs typeface="Verdana" panose="020B0604030504040204" pitchFamily="34" charset="0"/>
              </a:rPr>
              <a:t> материал (</a:t>
            </a:r>
            <a:r>
              <a:rPr lang="ru-RU" sz="1600" dirty="0" err="1">
                <a:solidFill>
                  <a:schemeClr val="bg1"/>
                </a:solidFill>
                <a:latin typeface="Verdana" panose="020B0604030504040204" pitchFamily="34" charset="0"/>
                <a:ea typeface="Verdana" panose="020B0604030504040204" pitchFamily="34" charset="0"/>
                <a:cs typeface="Verdana" panose="020B0604030504040204" pitchFamily="34" charset="0"/>
              </a:rPr>
              <a:t>георешетку</a:t>
            </a:r>
            <a:r>
              <a:rPr lang="ru-RU" sz="1600" dirty="0">
                <a:solidFill>
                  <a:schemeClr val="bg1"/>
                </a:solidFill>
                <a:latin typeface="Verdana" panose="020B0604030504040204" pitchFamily="34" charset="0"/>
                <a:ea typeface="Verdana" panose="020B0604030504040204" pitchFamily="34" charset="0"/>
                <a:cs typeface="Verdana" panose="020B0604030504040204" pitchFamily="34" charset="0"/>
              </a:rPr>
              <a:t>). </a:t>
            </a:r>
          </a:p>
        </p:txBody>
      </p:sp>
      <p:pic>
        <p:nvPicPr>
          <p:cNvPr id="18" name="Рисунок 17" descr="C:\Users\Евгений\AppData\Local\Microsoft\Windows\INetCache\Content.Word\Типовая конструкция 5.jpg">
            <a:extLst>
              <a:ext uri="{FF2B5EF4-FFF2-40B4-BE49-F238E27FC236}">
                <a16:creationId xmlns:a16="http://schemas.microsoft.com/office/drawing/2014/main" id="{BB644CBB-C293-4CAB-A0C6-CA9177D8BC4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1973" y="657092"/>
            <a:ext cx="6960048" cy="3629080"/>
          </a:xfrm>
          <a:prstGeom prst="rect">
            <a:avLst/>
          </a:prstGeom>
          <a:noFill/>
          <a:ln>
            <a:noFill/>
          </a:ln>
        </p:spPr>
      </p:pic>
    </p:spTree>
    <p:extLst>
      <p:ext uri="{BB962C8B-B14F-4D97-AF65-F5344CB8AC3E}">
        <p14:creationId xmlns:p14="http://schemas.microsoft.com/office/powerpoint/2010/main" val="4041959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09862E-48F9-45AC-8D44-67A0268A793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97986E7-0E3C-4F64-886E-935DDCB83AA7}"/>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29777" y="1420238"/>
            <a:ext cx="3311840" cy="4751961"/>
            <a:chOff x="9206969" y="2963333"/>
            <a:chExt cx="2981858" cy="3208867"/>
          </a:xfrm>
        </p:grpSpPr>
        <p:cxnSp>
          <p:nvCxnSpPr>
            <p:cNvPr id="11" name="Straight Connector 10">
              <a:extLst>
                <a:ext uri="{FF2B5EF4-FFF2-40B4-BE49-F238E27FC236}">
                  <a16:creationId xmlns:a16="http://schemas.microsoft.com/office/drawing/2014/main" id="{B903D17F-F79E-40E5-9563-A1CFFCC06A2A}"/>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1">
              <a:extLst>
                <a:ext uri="{FF2B5EF4-FFF2-40B4-BE49-F238E27FC236}">
                  <a16:creationId xmlns:a16="http://schemas.microsoft.com/office/drawing/2014/main" id="{CA5D5775-627F-4588-82B3-905EDF23138E}"/>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2">
              <a:extLst>
                <a:ext uri="{FF2B5EF4-FFF2-40B4-BE49-F238E27FC236}">
                  <a16:creationId xmlns:a16="http://schemas.microsoft.com/office/drawing/2014/main" id="{7D7F2A20-5DE4-4BC0-91EA-5FFE33A4D3A9}"/>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D536BA0-56C7-429C-B41E-B5724F0CD4C4}"/>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F15726F-71BE-4007-B9B6-0A1AA0D5201D}"/>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sp>
        <p:nvSpPr>
          <p:cNvPr id="13" name="Заголовок 1">
            <a:extLst>
              <a:ext uri="{FF2B5EF4-FFF2-40B4-BE49-F238E27FC236}">
                <a16:creationId xmlns:a16="http://schemas.microsoft.com/office/drawing/2014/main" id="{2B02427A-9837-43BD-8910-4A97C11E69A3}"/>
              </a:ext>
            </a:extLst>
          </p:cNvPr>
          <p:cNvSpPr>
            <a:spLocks noGrp="1"/>
          </p:cNvSpPr>
          <p:nvPr>
            <p:ph type="ctrTitle"/>
          </p:nvPr>
        </p:nvSpPr>
        <p:spPr>
          <a:xfrm>
            <a:off x="282473" y="129772"/>
            <a:ext cx="8579053" cy="491427"/>
          </a:xfrm>
        </p:spPr>
        <p:txBody>
          <a:bodyPr>
            <a:noAutofit/>
          </a:bodyPr>
          <a:lstStyle/>
          <a:p>
            <a:pPr algn="ctr"/>
            <a:r>
              <a:rPr lang="ru-RU" sz="24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Типовая конструкция №4 в Условиях ММГ</a:t>
            </a:r>
          </a:p>
        </p:txBody>
      </p:sp>
      <p:sp>
        <p:nvSpPr>
          <p:cNvPr id="20" name="Подзаголовок 2">
            <a:extLst>
              <a:ext uri="{FF2B5EF4-FFF2-40B4-BE49-F238E27FC236}">
                <a16:creationId xmlns:a16="http://schemas.microsoft.com/office/drawing/2014/main" id="{A8834FCA-835B-4C27-87E5-5F5162C0BA30}"/>
              </a:ext>
            </a:extLst>
          </p:cNvPr>
          <p:cNvSpPr txBox="1">
            <a:spLocks/>
          </p:cNvSpPr>
          <p:nvPr/>
        </p:nvSpPr>
        <p:spPr>
          <a:xfrm>
            <a:off x="192961" y="4235288"/>
            <a:ext cx="8668565" cy="650163"/>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r>
              <a:rPr lang="ru-RU" sz="1200" b="1" dirty="0">
                <a:solidFill>
                  <a:schemeClr val="bg1"/>
                </a:solidFill>
                <a:latin typeface="Verdana" panose="020B0604030504040204" pitchFamily="34" charset="0"/>
                <a:ea typeface="Verdana" panose="020B0604030504040204" pitchFamily="34" charset="0"/>
                <a:cs typeface="Verdana" panose="020B0604030504040204" pitchFamily="34" charset="0"/>
              </a:rPr>
              <a:t>Рис. 12. </a:t>
            </a:r>
            <a:r>
              <a:rPr lang="ru-RU" sz="1200" dirty="0">
                <a:solidFill>
                  <a:schemeClr val="bg1"/>
                </a:solidFill>
                <a:latin typeface="Verdana" panose="020B0604030504040204" pitchFamily="34" charset="0"/>
                <a:ea typeface="Verdana" panose="020B0604030504040204" pitchFamily="34" charset="0"/>
                <a:cs typeface="Verdana" panose="020B0604030504040204" pitchFamily="34" charset="0"/>
              </a:rPr>
              <a:t>Типовая конструкция №4 – дорожная конструкция с теплоизоляционным слоем из пеностекольного щебня в верхней части тела насыпи и теплоизоляцией откосной части в условиях распространения ММГ</a:t>
            </a:r>
          </a:p>
        </p:txBody>
      </p:sp>
      <p:sp>
        <p:nvSpPr>
          <p:cNvPr id="21" name="Подзаголовок 2">
            <a:extLst>
              <a:ext uri="{FF2B5EF4-FFF2-40B4-BE49-F238E27FC236}">
                <a16:creationId xmlns:a16="http://schemas.microsoft.com/office/drawing/2014/main" id="{B23D824A-562C-45DE-A1C3-DA7CDC9F4AA1}"/>
              </a:ext>
            </a:extLst>
          </p:cNvPr>
          <p:cNvSpPr txBox="1">
            <a:spLocks/>
          </p:cNvSpPr>
          <p:nvPr/>
        </p:nvSpPr>
        <p:spPr>
          <a:xfrm>
            <a:off x="192961" y="5013347"/>
            <a:ext cx="8668565" cy="1690301"/>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indent="457200" algn="just">
              <a:lnSpc>
                <a:spcPct val="110000"/>
              </a:lnSpc>
              <a:spcBef>
                <a:spcPts val="0"/>
              </a:spcBef>
              <a:spcAft>
                <a:spcPts val="0"/>
              </a:spcAft>
            </a:pPr>
            <a:r>
              <a:rPr lang="ru-RU" sz="1200" b="1" dirty="0">
                <a:solidFill>
                  <a:schemeClr val="bg1"/>
                </a:solidFill>
                <a:latin typeface="Verdana" panose="020B0604030504040204" pitchFamily="34" charset="0"/>
                <a:ea typeface="Verdana" panose="020B0604030504040204" pitchFamily="34" charset="0"/>
                <a:cs typeface="Verdana" panose="020B0604030504040204" pitchFamily="34" charset="0"/>
              </a:rPr>
              <a:t>Примечание:</a:t>
            </a:r>
            <a:r>
              <a:rPr lang="ru-RU" sz="1200" dirty="0">
                <a:solidFill>
                  <a:schemeClr val="bg1"/>
                </a:solidFill>
                <a:latin typeface="Verdana" panose="020B0604030504040204" pitchFamily="34" charset="0"/>
                <a:ea typeface="Verdana" panose="020B0604030504040204" pitchFamily="34" charset="0"/>
                <a:cs typeface="Verdana" panose="020B0604030504040204" pitchFamily="34" charset="0"/>
              </a:rPr>
              <a:t> типовая конструкция №4 (рис. 12) поясняет универсальное инженерное решение с устройством теплоизоляционного слоя в теле насыпи и теплоизоляцией откосной части. Расположение теплоизоляционного слоя в верхней части насыпи позволяет поднять границу ММГ в тело насыпи, тем самым придать всей конструкции жесткость. Благодаря теплоизолятору ледяное ядро жесткости сохраняется на протяжении всего года. Для отсыпки нижней части насыпи (все, что ниже теплоизолятора) возможно использовать любой мерзлый комковатый пылеватый грунт, распространенный в районе возведения объекта (</a:t>
            </a:r>
            <a:r>
              <a:rPr lang="ru-RU"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притрассовые</a:t>
            </a:r>
            <a:r>
              <a:rPr lang="ru-RU" sz="1200" dirty="0">
                <a:solidFill>
                  <a:schemeClr val="bg1"/>
                </a:solidFill>
                <a:latin typeface="Verdana" panose="020B0604030504040204" pitchFamily="34" charset="0"/>
                <a:ea typeface="Verdana" panose="020B0604030504040204" pitchFamily="34" charset="0"/>
                <a:cs typeface="Verdana" panose="020B0604030504040204" pitchFamily="34" charset="0"/>
              </a:rPr>
              <a:t> карьеры), так как он будет находиться в твердомерзлом состоянии на весь срок эксплуатации объекта.</a:t>
            </a:r>
          </a:p>
        </p:txBody>
      </p:sp>
      <p:pic>
        <p:nvPicPr>
          <p:cNvPr id="19" name="Рисунок 18" descr="C:\Users\Евгений\AppData\Local\Microsoft\Windows\INetCache\Content.Word\Типовая конструкция 6.jpg">
            <a:extLst>
              <a:ext uri="{FF2B5EF4-FFF2-40B4-BE49-F238E27FC236}">
                <a16:creationId xmlns:a16="http://schemas.microsoft.com/office/drawing/2014/main" id="{9773E661-69C0-44F6-B196-EBF0910CEFE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3806" y="647944"/>
            <a:ext cx="6805257" cy="3535805"/>
          </a:xfrm>
          <a:prstGeom prst="rect">
            <a:avLst/>
          </a:prstGeom>
          <a:noFill/>
          <a:ln>
            <a:noFill/>
          </a:ln>
        </p:spPr>
      </p:pic>
    </p:spTree>
    <p:extLst>
      <p:ext uri="{BB962C8B-B14F-4D97-AF65-F5344CB8AC3E}">
        <p14:creationId xmlns:p14="http://schemas.microsoft.com/office/powerpoint/2010/main" val="1899416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09862E-48F9-45AC-8D44-67A0268A793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97986E7-0E3C-4F64-886E-935DDCB83AA7}"/>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29777" y="1420238"/>
            <a:ext cx="3311840" cy="4751961"/>
            <a:chOff x="9206969" y="2963333"/>
            <a:chExt cx="2981858" cy="3208867"/>
          </a:xfrm>
        </p:grpSpPr>
        <p:cxnSp>
          <p:nvCxnSpPr>
            <p:cNvPr id="11" name="Straight Connector 10">
              <a:extLst>
                <a:ext uri="{FF2B5EF4-FFF2-40B4-BE49-F238E27FC236}">
                  <a16:creationId xmlns:a16="http://schemas.microsoft.com/office/drawing/2014/main" id="{B903D17F-F79E-40E5-9563-A1CFFCC06A2A}"/>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1">
              <a:extLst>
                <a:ext uri="{FF2B5EF4-FFF2-40B4-BE49-F238E27FC236}">
                  <a16:creationId xmlns:a16="http://schemas.microsoft.com/office/drawing/2014/main" id="{CA5D5775-627F-4588-82B3-905EDF23138E}"/>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2">
              <a:extLst>
                <a:ext uri="{FF2B5EF4-FFF2-40B4-BE49-F238E27FC236}">
                  <a16:creationId xmlns:a16="http://schemas.microsoft.com/office/drawing/2014/main" id="{7D7F2A20-5DE4-4BC0-91EA-5FFE33A4D3A9}"/>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D536BA0-56C7-429C-B41E-B5724F0CD4C4}"/>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F15726F-71BE-4007-B9B6-0A1AA0D5201D}"/>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sp>
        <p:nvSpPr>
          <p:cNvPr id="13" name="Заголовок 1">
            <a:extLst>
              <a:ext uri="{FF2B5EF4-FFF2-40B4-BE49-F238E27FC236}">
                <a16:creationId xmlns:a16="http://schemas.microsoft.com/office/drawing/2014/main" id="{2B02427A-9837-43BD-8910-4A97C11E69A3}"/>
              </a:ext>
            </a:extLst>
          </p:cNvPr>
          <p:cNvSpPr>
            <a:spLocks noGrp="1"/>
          </p:cNvSpPr>
          <p:nvPr>
            <p:ph type="ctrTitle"/>
          </p:nvPr>
        </p:nvSpPr>
        <p:spPr>
          <a:xfrm>
            <a:off x="282473" y="58652"/>
            <a:ext cx="8579053" cy="483661"/>
          </a:xfrm>
        </p:spPr>
        <p:txBody>
          <a:bodyPr>
            <a:noAutofit/>
          </a:bodyPr>
          <a:lstStyle/>
          <a:p>
            <a:pPr algn="ctr"/>
            <a:r>
              <a:rPr lang="ru-RU" sz="2400" dirty="0">
                <a:effectLst>
                  <a:outerShdw blurRad="38100" dist="38100" dir="2700000" algn="tl">
                    <a:srgbClr val="000000">
                      <a:alpha val="43137"/>
                    </a:srgbClr>
                  </a:outerShdw>
                </a:effectLst>
              </a:rPr>
              <a:t>Сравнение с ЭППС на ММГ (теплотехника)</a:t>
            </a:r>
          </a:p>
        </p:txBody>
      </p:sp>
      <p:pic>
        <p:nvPicPr>
          <p:cNvPr id="18" name="Рисунок 17">
            <a:extLst>
              <a:ext uri="{FF2B5EF4-FFF2-40B4-BE49-F238E27FC236}">
                <a16:creationId xmlns:a16="http://schemas.microsoft.com/office/drawing/2014/main" id="{646CD57A-14F6-4BE7-96A6-804B2EB6342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7539" y="906330"/>
            <a:ext cx="4891167" cy="2887430"/>
          </a:xfrm>
          <a:prstGeom prst="rect">
            <a:avLst/>
          </a:prstGeom>
          <a:noFill/>
          <a:ln>
            <a:noFill/>
          </a:ln>
        </p:spPr>
      </p:pic>
      <p:sp>
        <p:nvSpPr>
          <p:cNvPr id="2" name="Прямоугольник 1">
            <a:extLst>
              <a:ext uri="{FF2B5EF4-FFF2-40B4-BE49-F238E27FC236}">
                <a16:creationId xmlns:a16="http://schemas.microsoft.com/office/drawing/2014/main" id="{8978BBDB-632A-4921-81B2-328450281985}"/>
              </a:ext>
            </a:extLst>
          </p:cNvPr>
          <p:cNvSpPr/>
          <p:nvPr/>
        </p:nvSpPr>
        <p:spPr>
          <a:xfrm>
            <a:off x="4117539" y="3845048"/>
            <a:ext cx="4913185" cy="830997"/>
          </a:xfrm>
          <a:prstGeom prst="rect">
            <a:avLst/>
          </a:prstGeom>
        </p:spPr>
        <p:txBody>
          <a:bodyPr wrap="square">
            <a:spAutoFit/>
          </a:bodyPr>
          <a:lstStyle/>
          <a:p>
            <a:pPr algn="ctr"/>
            <a:r>
              <a:rPr lang="ru-RU" sz="1200" b="1" dirty="0">
                <a:solidFill>
                  <a:schemeClr val="bg1"/>
                </a:solidFill>
                <a:latin typeface="Verdana" panose="020B0604030504040204" pitchFamily="34" charset="0"/>
                <a:ea typeface="Verdana" panose="020B0604030504040204" pitchFamily="34" charset="0"/>
                <a:cs typeface="Verdana" panose="020B0604030504040204" pitchFamily="34" charset="0"/>
              </a:rPr>
              <a:t>Рис. 14. </a:t>
            </a:r>
            <a:r>
              <a:rPr lang="ru-RU" sz="1200" dirty="0">
                <a:solidFill>
                  <a:schemeClr val="bg1"/>
                </a:solidFill>
                <a:latin typeface="Verdana" panose="020B0604030504040204" pitchFamily="34" charset="0"/>
                <a:ea typeface="Verdana" panose="020B0604030504040204" pitchFamily="34" charset="0"/>
                <a:cs typeface="Verdana" panose="020B0604030504040204" pitchFamily="34" charset="0"/>
              </a:rPr>
              <a:t>Температурные поля: а – конструкция с плитами ЭППС толщиной 0,1 м, б - конструкция с пеностекольным щебнем в теле насыпи толщиной 0,25 м и на откосах толщиной 0,15 м</a:t>
            </a:r>
          </a:p>
        </p:txBody>
      </p:sp>
      <p:sp>
        <p:nvSpPr>
          <p:cNvPr id="3" name="Прямоугольник 2">
            <a:extLst>
              <a:ext uri="{FF2B5EF4-FFF2-40B4-BE49-F238E27FC236}">
                <a16:creationId xmlns:a16="http://schemas.microsoft.com/office/drawing/2014/main" id="{CAF0DE45-208D-4CFB-8574-2E3868412CAF}"/>
              </a:ext>
            </a:extLst>
          </p:cNvPr>
          <p:cNvSpPr/>
          <p:nvPr/>
        </p:nvSpPr>
        <p:spPr>
          <a:xfrm>
            <a:off x="113273" y="5032276"/>
            <a:ext cx="8885552" cy="1578894"/>
          </a:xfrm>
          <a:prstGeom prst="rect">
            <a:avLst/>
          </a:prstGeom>
        </p:spPr>
        <p:txBody>
          <a:bodyPr wrap="square">
            <a:spAutoFit/>
          </a:bodyPr>
          <a:lstStyle/>
          <a:p>
            <a:pPr indent="450215" algn="just">
              <a:lnSpc>
                <a:spcPct val="115000"/>
              </a:lnSpc>
              <a:spcAft>
                <a:spcPts val="0"/>
              </a:spcAft>
            </a:pPr>
            <a:r>
              <a:rPr lang="ru-RU" sz="1200" b="1" dirty="0">
                <a:solidFill>
                  <a:schemeClr val="bg1"/>
                </a:solidFill>
                <a:latin typeface="Verdana" panose="020B0604030504040204" pitchFamily="34" charset="0"/>
                <a:ea typeface="Verdana" panose="020B0604030504040204" pitchFamily="34" charset="0"/>
                <a:cs typeface="Verdana" panose="020B0604030504040204" pitchFamily="34" charset="0"/>
              </a:rPr>
              <a:t>Вывод:</a:t>
            </a:r>
            <a:r>
              <a:rPr lang="ru-RU" sz="1200" dirty="0">
                <a:solidFill>
                  <a:schemeClr val="bg1"/>
                </a:solidFill>
                <a:latin typeface="Verdana" panose="020B0604030504040204" pitchFamily="34" charset="0"/>
                <a:ea typeface="Verdana" panose="020B0604030504040204" pitchFamily="34" charset="0"/>
                <a:cs typeface="Verdana" panose="020B0604030504040204" pitchFamily="34" charset="0"/>
              </a:rPr>
              <a:t> результаты моделирования показали, что в конструкции с ЭППС толщиной 0,1 м на 31-е августа 10-го года эксплуатации граница ММГ поднялась к подошве насыпи (см. рис. 14а). Грунты насыпи подвержены промерзанию-оттаиванию, следовательно, морозному пучению и разжижению. В конструкции с пеностекольным щебнем в теле насыпи толщиной 0,25 м и на откосной части толщиной 0,15 м граница ММГ поднялась полностью в тело насыпи (см. рис. 14б). Весь грунт насыпи заморожен на протяжении всего срока эксплуатации, что делает его ядром жесткости для всей конструкции. Таким образом, для отсыпки насыпи можно использовать любой местный некондиционный грунт.</a:t>
            </a:r>
          </a:p>
        </p:txBody>
      </p:sp>
      <p:sp>
        <p:nvSpPr>
          <p:cNvPr id="19" name="Заголовок 1">
            <a:extLst>
              <a:ext uri="{FF2B5EF4-FFF2-40B4-BE49-F238E27FC236}">
                <a16:creationId xmlns:a16="http://schemas.microsoft.com/office/drawing/2014/main" id="{D6F09B0D-9898-411A-AB53-430B9779F917}"/>
              </a:ext>
            </a:extLst>
          </p:cNvPr>
          <p:cNvSpPr txBox="1">
            <a:spLocks/>
          </p:cNvSpPr>
          <p:nvPr/>
        </p:nvSpPr>
        <p:spPr>
          <a:xfrm>
            <a:off x="145172" y="561732"/>
            <a:ext cx="8853653" cy="28354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ru-RU" sz="1200" b="1" i="1" dirty="0">
                <a:solidFill>
                  <a:schemeClr val="bg1"/>
                </a:solidFill>
                <a:latin typeface="Verdana" panose="020B0604030504040204" pitchFamily="34" charset="0"/>
                <a:ea typeface="Verdana" panose="020B0604030504040204" pitchFamily="34" charset="0"/>
                <a:cs typeface="Verdana" panose="020B0604030504040204" pitchFamily="34" charset="0"/>
              </a:rPr>
              <a:t>Теплотехнический расчет конструкций на 31-е августа 10-го года в условиях г. Надым </a:t>
            </a:r>
            <a:r>
              <a:rPr lang="en-US" sz="1200" b="1" i="1"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ru-RU" sz="1200" b="1" i="1" dirty="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en-US" sz="1200" b="1" i="1" dirty="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ru-RU" sz="12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0" name="Прямоугольник 19">
            <a:extLst>
              <a:ext uri="{FF2B5EF4-FFF2-40B4-BE49-F238E27FC236}">
                <a16:creationId xmlns:a16="http://schemas.microsoft.com/office/drawing/2014/main" id="{0A5CAA3A-9C32-4B6A-9671-AF6AA4BD4142}"/>
              </a:ext>
            </a:extLst>
          </p:cNvPr>
          <p:cNvSpPr/>
          <p:nvPr/>
        </p:nvSpPr>
        <p:spPr>
          <a:xfrm>
            <a:off x="113276" y="3839392"/>
            <a:ext cx="4004263" cy="830997"/>
          </a:xfrm>
          <a:prstGeom prst="rect">
            <a:avLst/>
          </a:prstGeom>
        </p:spPr>
        <p:txBody>
          <a:bodyPr wrap="square">
            <a:spAutoFit/>
          </a:bodyPr>
          <a:lstStyle/>
          <a:p>
            <a:pPr algn="ctr"/>
            <a:r>
              <a:rPr lang="ru-RU" sz="1200" b="1" dirty="0">
                <a:solidFill>
                  <a:schemeClr val="bg1"/>
                </a:solidFill>
                <a:latin typeface="Verdana" panose="020B0604030504040204" pitchFamily="34" charset="0"/>
                <a:ea typeface="Verdana" panose="020B0604030504040204" pitchFamily="34" charset="0"/>
                <a:cs typeface="Verdana" panose="020B0604030504040204" pitchFamily="34" charset="0"/>
              </a:rPr>
              <a:t>Рис. 13. </a:t>
            </a:r>
            <a:r>
              <a:rPr lang="ru-RU" sz="1200" dirty="0">
                <a:solidFill>
                  <a:schemeClr val="bg1"/>
                </a:solidFill>
                <a:latin typeface="Verdana" panose="020B0604030504040204" pitchFamily="34" charset="0"/>
                <a:ea typeface="Verdana" panose="020B0604030504040204" pitchFamily="34" charset="0"/>
                <a:cs typeface="Verdana" panose="020B0604030504040204" pitchFamily="34" charset="0"/>
              </a:rPr>
              <a:t>а – конструкция с плитами ЭППС толщиной 0,1 м, б - конструкция с пеностекольным щебнем в теле насыпи толщиной 0,25 м и на откосах толщиной 0,15 м</a:t>
            </a:r>
          </a:p>
        </p:txBody>
      </p:sp>
      <p:pic>
        <p:nvPicPr>
          <p:cNvPr id="9" name="Рисунок 8" descr="Изображение выглядит как текст, карта&#10;&#10;Описание создано с очень высокой степенью достоверности">
            <a:extLst>
              <a:ext uri="{FF2B5EF4-FFF2-40B4-BE49-F238E27FC236}">
                <a16:creationId xmlns:a16="http://schemas.microsoft.com/office/drawing/2014/main" id="{F547F832-4BC7-4520-BDE3-2094D0EFC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179" y="898544"/>
            <a:ext cx="3813006" cy="2887430"/>
          </a:xfrm>
          <a:prstGeom prst="rect">
            <a:avLst/>
          </a:prstGeom>
        </p:spPr>
      </p:pic>
    </p:spTree>
    <p:extLst>
      <p:ext uri="{BB962C8B-B14F-4D97-AF65-F5344CB8AC3E}">
        <p14:creationId xmlns:p14="http://schemas.microsoft.com/office/powerpoint/2010/main" val="405552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09862E-48F9-45AC-8D44-67A0268A793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97986E7-0E3C-4F64-886E-935DDCB83AA7}"/>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29777" y="1420238"/>
            <a:ext cx="3311840" cy="4751961"/>
            <a:chOff x="9206969" y="2963333"/>
            <a:chExt cx="2981858" cy="3208867"/>
          </a:xfrm>
        </p:grpSpPr>
        <p:cxnSp>
          <p:nvCxnSpPr>
            <p:cNvPr id="11" name="Straight Connector 10">
              <a:extLst>
                <a:ext uri="{FF2B5EF4-FFF2-40B4-BE49-F238E27FC236}">
                  <a16:creationId xmlns:a16="http://schemas.microsoft.com/office/drawing/2014/main" id="{B903D17F-F79E-40E5-9563-A1CFFCC06A2A}"/>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1">
              <a:extLst>
                <a:ext uri="{FF2B5EF4-FFF2-40B4-BE49-F238E27FC236}">
                  <a16:creationId xmlns:a16="http://schemas.microsoft.com/office/drawing/2014/main" id="{CA5D5775-627F-4588-82B3-905EDF23138E}"/>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2">
              <a:extLst>
                <a:ext uri="{FF2B5EF4-FFF2-40B4-BE49-F238E27FC236}">
                  <a16:creationId xmlns:a16="http://schemas.microsoft.com/office/drawing/2014/main" id="{7D7F2A20-5DE4-4BC0-91EA-5FFE33A4D3A9}"/>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D536BA0-56C7-429C-B41E-B5724F0CD4C4}"/>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F15726F-71BE-4007-B9B6-0A1AA0D5201D}"/>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sp>
        <p:nvSpPr>
          <p:cNvPr id="13" name="Заголовок 1">
            <a:extLst>
              <a:ext uri="{FF2B5EF4-FFF2-40B4-BE49-F238E27FC236}">
                <a16:creationId xmlns:a16="http://schemas.microsoft.com/office/drawing/2014/main" id="{2B02427A-9837-43BD-8910-4A97C11E69A3}"/>
              </a:ext>
            </a:extLst>
          </p:cNvPr>
          <p:cNvSpPr>
            <a:spLocks noGrp="1"/>
          </p:cNvSpPr>
          <p:nvPr>
            <p:ph type="ctrTitle"/>
          </p:nvPr>
        </p:nvSpPr>
        <p:spPr>
          <a:xfrm>
            <a:off x="282473" y="129771"/>
            <a:ext cx="8579053" cy="550717"/>
          </a:xfrm>
        </p:spPr>
        <p:txBody>
          <a:bodyPr>
            <a:noAutofit/>
          </a:bodyPr>
          <a:lstStyle/>
          <a:p>
            <a:pPr algn="ctr"/>
            <a:r>
              <a:rPr lang="ru-RU" sz="24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Сравнение с ЭППС</a:t>
            </a:r>
          </a:p>
        </p:txBody>
      </p:sp>
      <p:sp>
        <p:nvSpPr>
          <p:cNvPr id="3" name="Прямоугольник 2">
            <a:extLst>
              <a:ext uri="{FF2B5EF4-FFF2-40B4-BE49-F238E27FC236}">
                <a16:creationId xmlns:a16="http://schemas.microsoft.com/office/drawing/2014/main" id="{40CD6692-B05E-43D1-A1CF-C3850ACF864E}"/>
              </a:ext>
            </a:extLst>
          </p:cNvPr>
          <p:cNvSpPr/>
          <p:nvPr/>
        </p:nvSpPr>
        <p:spPr>
          <a:xfrm>
            <a:off x="172719" y="708427"/>
            <a:ext cx="8823959" cy="5766130"/>
          </a:xfrm>
          <a:prstGeom prst="rect">
            <a:avLst/>
          </a:prstGeom>
        </p:spPr>
        <p:txBody>
          <a:bodyPr wrap="square">
            <a:spAutoFit/>
          </a:bodyPr>
          <a:lstStyle/>
          <a:p>
            <a:pPr indent="450215" algn="just">
              <a:lnSpc>
                <a:spcPct val="115000"/>
              </a:lnSpc>
              <a:spcBef>
                <a:spcPts val="1200"/>
              </a:spcBef>
              <a:spcAft>
                <a:spcPts val="0"/>
              </a:spcAft>
            </a:pPr>
            <a:r>
              <a:rPr lang="ru-RU" sz="1400" b="1" dirty="0">
                <a:solidFill>
                  <a:schemeClr val="bg1"/>
                </a:solidFill>
                <a:latin typeface="Verdana" panose="020B0604030504040204" pitchFamily="34" charset="0"/>
                <a:ea typeface="Verdana" panose="020B0604030504040204" pitchFamily="34" charset="0"/>
                <a:cs typeface="Verdana" panose="020B0604030504040204" pitchFamily="34" charset="0"/>
              </a:rPr>
              <a:t>Проведенный анализ литературы и многочисленные консультации с дорожными инженерами позволили выявить следующие недостатки использования ЭППС для устройства теплоизоляционных слоев:</a:t>
            </a:r>
          </a:p>
          <a:p>
            <a:pPr marL="342900" lvl="0" indent="-342900" algn="just">
              <a:lnSpc>
                <a:spcPct val="115000"/>
              </a:lnSpc>
              <a:spcAft>
                <a:spcPts val="0"/>
              </a:spcAft>
              <a:buFont typeface="+mj-lt"/>
              <a:buAutoNum type="arabicPeriod"/>
            </a:pPr>
            <a:r>
              <a:rPr lang="ru-RU" sz="1400" dirty="0">
                <a:solidFill>
                  <a:schemeClr val="bg1"/>
                </a:solidFill>
                <a:latin typeface="Verdana" panose="020B0604030504040204" pitchFamily="34" charset="0"/>
                <a:ea typeface="Verdana" panose="020B0604030504040204" pitchFamily="34" charset="0"/>
                <a:cs typeface="Verdana" panose="020B0604030504040204" pitchFamily="34" charset="0"/>
              </a:rPr>
              <a:t>Ручной труд по укладке слоя плит из ЭППС усложняет технологию и увеличивает сроки строительства. Устройство слоя из легких плит ЭППС требует безветренной погоды и обязательное придавливание грунтом в конце смены.</a:t>
            </a:r>
          </a:p>
          <a:p>
            <a:pPr marL="342900" lvl="0" indent="-342900" algn="just">
              <a:lnSpc>
                <a:spcPct val="115000"/>
              </a:lnSpc>
              <a:spcAft>
                <a:spcPts val="0"/>
              </a:spcAft>
              <a:buFont typeface="+mj-lt"/>
              <a:buAutoNum type="arabicPeriod"/>
            </a:pPr>
            <a:r>
              <a:rPr lang="ru-RU" sz="1400" dirty="0">
                <a:solidFill>
                  <a:schemeClr val="bg1"/>
                </a:solidFill>
                <a:latin typeface="Verdana" panose="020B0604030504040204" pitchFamily="34" charset="0"/>
                <a:ea typeface="Verdana" panose="020B0604030504040204" pitchFamily="34" charset="0"/>
                <a:cs typeface="Verdana" panose="020B0604030504040204" pitchFamily="34" charset="0"/>
              </a:rPr>
              <a:t>Необходимость устройства выравнивающих слоев из качественного песка без комковатых включений снизу и сверху плиточного слоя [18], что усложняет технологический процесс по укладке. </a:t>
            </a:r>
          </a:p>
          <a:p>
            <a:pPr marL="342900" lvl="0" indent="-342900" algn="just">
              <a:lnSpc>
                <a:spcPct val="115000"/>
              </a:lnSpc>
              <a:spcAft>
                <a:spcPts val="0"/>
              </a:spcAft>
              <a:buFont typeface="+mj-lt"/>
              <a:buAutoNum type="arabicPeriod"/>
            </a:pPr>
            <a:r>
              <a:rPr lang="ru-RU" sz="1400" dirty="0">
                <a:solidFill>
                  <a:schemeClr val="bg1"/>
                </a:solidFill>
                <a:latin typeface="Verdana" panose="020B0604030504040204" pitchFamily="34" charset="0"/>
                <a:ea typeface="Verdana" panose="020B0604030504040204" pitchFamily="34" charset="0"/>
                <a:cs typeface="Verdana" panose="020B0604030504040204" pitchFamily="34" charset="0"/>
              </a:rPr>
              <a:t>ЭППС является хрупким материалом, и поэтому он может ломаться при транспортировке, укладке и уплотнении вышележащих слоев насыпи.</a:t>
            </a:r>
          </a:p>
          <a:p>
            <a:pPr marL="342900" lvl="0" indent="-342900" algn="just">
              <a:lnSpc>
                <a:spcPct val="115000"/>
              </a:lnSpc>
              <a:spcAft>
                <a:spcPts val="0"/>
              </a:spcAft>
              <a:buFont typeface="+mj-lt"/>
              <a:buAutoNum type="arabicPeriod"/>
            </a:pPr>
            <a:r>
              <a:rPr lang="ru-RU" sz="1400" dirty="0">
                <a:solidFill>
                  <a:schemeClr val="bg1"/>
                </a:solidFill>
                <a:latin typeface="Verdana" panose="020B0604030504040204" pitchFamily="34" charset="0"/>
                <a:ea typeface="Verdana" panose="020B0604030504040204" pitchFamily="34" charset="0"/>
                <a:cs typeface="Verdana" panose="020B0604030504040204" pitchFamily="34" charset="0"/>
              </a:rPr>
              <a:t>Высокая вероятность нарушения целостности слоя из ЭППС при разравнивании и уплотнении первого слоя грунта, отсыпанного на плиты. Под давлением катков плиты разрушаются, разъезжаются в разные стороны, выступают за пределы насыпи и образуют зазоры на стыках плит. Целостность слоя нарушается и, соответственно, теряются теплоизоляционные характеристики слоя с образованием мостиков холода.</a:t>
            </a:r>
          </a:p>
          <a:p>
            <a:pPr marL="342900" lvl="0" indent="-342900" algn="just">
              <a:lnSpc>
                <a:spcPct val="115000"/>
              </a:lnSpc>
              <a:spcAft>
                <a:spcPts val="0"/>
              </a:spcAft>
              <a:buFont typeface="+mj-lt"/>
              <a:buAutoNum type="arabicPeriod"/>
            </a:pPr>
            <a:r>
              <a:rPr lang="ru-RU" sz="1400" dirty="0">
                <a:solidFill>
                  <a:schemeClr val="bg1"/>
                </a:solidFill>
                <a:latin typeface="Verdana" panose="020B0604030504040204" pitchFamily="34" charset="0"/>
                <a:ea typeface="Verdana" panose="020B0604030504040204" pitchFamily="34" charset="0"/>
                <a:cs typeface="Verdana" panose="020B0604030504040204" pitchFamily="34" charset="0"/>
              </a:rPr>
              <a:t>Возможность сжатия </a:t>
            </a:r>
            <a:r>
              <a:rPr lang="ru-RU" sz="1400" dirty="0" err="1">
                <a:solidFill>
                  <a:schemeClr val="bg1"/>
                </a:solidFill>
                <a:latin typeface="Verdana" panose="020B0604030504040204" pitchFamily="34" charset="0"/>
                <a:ea typeface="Verdana" panose="020B0604030504040204" pitchFamily="34" charset="0"/>
                <a:cs typeface="Verdana" panose="020B0604030504040204" pitchFamily="34" charset="0"/>
              </a:rPr>
              <a:t>малопрочных</a:t>
            </a:r>
            <a:r>
              <a:rPr lang="ru-RU" sz="1400" dirty="0">
                <a:solidFill>
                  <a:schemeClr val="bg1"/>
                </a:solidFill>
                <a:latin typeface="Verdana" panose="020B0604030504040204" pitchFamily="34" charset="0"/>
                <a:ea typeface="Verdana" panose="020B0604030504040204" pitchFamily="34" charset="0"/>
                <a:cs typeface="Verdana" panose="020B0604030504040204" pitchFamily="34" charset="0"/>
              </a:rPr>
              <a:t> плит из ЭППС от нагрузок как в процессе уплотнения вышележащих слоев насыпи, так и в процессе эксплуатации от нагрузки насыпи и техники с дальнейшей потерей теплоизоляционных характеристик [19].</a:t>
            </a:r>
          </a:p>
          <a:p>
            <a:pPr marL="342900" lvl="0" indent="-342900" algn="just">
              <a:lnSpc>
                <a:spcPct val="115000"/>
              </a:lnSpc>
              <a:spcAft>
                <a:spcPts val="0"/>
              </a:spcAft>
              <a:buFont typeface="+mj-lt"/>
              <a:buAutoNum type="arabicPeriod"/>
            </a:pPr>
            <a:r>
              <a:rPr lang="ru-RU" sz="1400" dirty="0">
                <a:solidFill>
                  <a:schemeClr val="bg1"/>
                </a:solidFill>
                <a:latin typeface="Verdana" panose="020B0604030504040204" pitchFamily="34" charset="0"/>
                <a:ea typeface="Verdana" panose="020B0604030504040204" pitchFamily="34" charset="0"/>
                <a:cs typeface="Verdana" panose="020B0604030504040204" pitchFamily="34" charset="0"/>
              </a:rPr>
              <a:t>Высокая вероятность застоя влаги на поверхности теплоизоляционного слоя, особенно при неправильной укладке. Вышележащие грунты переходят в водонасыщенное, текучее состояние, что приводит к резкому снижению несущей способности и устойчивости, снижая тем самым эффективность технического решения.</a:t>
            </a:r>
          </a:p>
        </p:txBody>
      </p:sp>
    </p:spTree>
    <p:extLst>
      <p:ext uri="{BB962C8B-B14F-4D97-AF65-F5344CB8AC3E}">
        <p14:creationId xmlns:p14="http://schemas.microsoft.com/office/powerpoint/2010/main" val="1341808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09862E-48F9-45AC-8D44-67A0268A793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97986E7-0E3C-4F64-886E-935DDCB83AA7}"/>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29777" y="1420238"/>
            <a:ext cx="3311840" cy="4751961"/>
            <a:chOff x="9206969" y="2963333"/>
            <a:chExt cx="2981858" cy="3208867"/>
          </a:xfrm>
        </p:grpSpPr>
        <p:cxnSp>
          <p:nvCxnSpPr>
            <p:cNvPr id="11" name="Straight Connector 10">
              <a:extLst>
                <a:ext uri="{FF2B5EF4-FFF2-40B4-BE49-F238E27FC236}">
                  <a16:creationId xmlns:a16="http://schemas.microsoft.com/office/drawing/2014/main" id="{B903D17F-F79E-40E5-9563-A1CFFCC06A2A}"/>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1">
              <a:extLst>
                <a:ext uri="{FF2B5EF4-FFF2-40B4-BE49-F238E27FC236}">
                  <a16:creationId xmlns:a16="http://schemas.microsoft.com/office/drawing/2014/main" id="{CA5D5775-627F-4588-82B3-905EDF23138E}"/>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2">
              <a:extLst>
                <a:ext uri="{FF2B5EF4-FFF2-40B4-BE49-F238E27FC236}">
                  <a16:creationId xmlns:a16="http://schemas.microsoft.com/office/drawing/2014/main" id="{7D7F2A20-5DE4-4BC0-91EA-5FFE33A4D3A9}"/>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D536BA0-56C7-429C-B41E-B5724F0CD4C4}"/>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F15726F-71BE-4007-B9B6-0A1AA0D5201D}"/>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sp>
        <p:nvSpPr>
          <p:cNvPr id="13" name="Заголовок 1">
            <a:extLst>
              <a:ext uri="{FF2B5EF4-FFF2-40B4-BE49-F238E27FC236}">
                <a16:creationId xmlns:a16="http://schemas.microsoft.com/office/drawing/2014/main" id="{2B02427A-9837-43BD-8910-4A97C11E69A3}"/>
              </a:ext>
            </a:extLst>
          </p:cNvPr>
          <p:cNvSpPr>
            <a:spLocks noGrp="1"/>
          </p:cNvSpPr>
          <p:nvPr>
            <p:ph type="ctrTitle"/>
          </p:nvPr>
        </p:nvSpPr>
        <p:spPr>
          <a:xfrm>
            <a:off x="282473" y="226757"/>
            <a:ext cx="8579053" cy="745237"/>
          </a:xfrm>
        </p:spPr>
        <p:txBody>
          <a:bodyPr>
            <a:noAutofit/>
          </a:bodyPr>
          <a:lstStyle/>
          <a:p>
            <a:pPr algn="ctr"/>
            <a:r>
              <a:rPr lang="ru-RU" sz="24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Преимущества дорожных конструкций с пеностекольным щебнем на ММГ</a:t>
            </a:r>
          </a:p>
        </p:txBody>
      </p:sp>
      <p:sp>
        <p:nvSpPr>
          <p:cNvPr id="22" name="Подзаголовок 2">
            <a:extLst>
              <a:ext uri="{FF2B5EF4-FFF2-40B4-BE49-F238E27FC236}">
                <a16:creationId xmlns:a16="http://schemas.microsoft.com/office/drawing/2014/main" id="{ED76B29E-5E1C-4E5D-A905-38BE8DE6549C}"/>
              </a:ext>
            </a:extLst>
          </p:cNvPr>
          <p:cNvSpPr txBox="1">
            <a:spLocks/>
          </p:cNvSpPr>
          <p:nvPr/>
        </p:nvSpPr>
        <p:spPr>
          <a:xfrm>
            <a:off x="282473" y="1420239"/>
            <a:ext cx="8579053" cy="4564925"/>
          </a:xfrm>
          <a:prstGeom prst="rect">
            <a:avLst/>
          </a:prstGeom>
        </p:spPr>
        <p:txBody>
          <a:bodyPr vert="horz" lIns="91440" tIns="45720" rIns="91440" bIns="45720" rtlCol="0" anchor="t">
            <a:normAutofit fontScale="92500" lnSpcReduction="20000"/>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indent="457200" algn="just">
              <a:spcBef>
                <a:spcPts val="0"/>
              </a:spcBef>
              <a:spcAft>
                <a:spcPts val="1200"/>
              </a:spcAft>
            </a:pPr>
            <a:r>
              <a:rPr lang="ru-RU" dirty="0">
                <a:solidFill>
                  <a:schemeClr val="bg1"/>
                </a:solidFill>
                <a:latin typeface="Verdana" panose="020B0604030504040204" pitchFamily="34" charset="0"/>
                <a:ea typeface="Verdana" panose="020B0604030504040204" pitchFamily="34" charset="0"/>
                <a:cs typeface="Verdana" panose="020B0604030504040204" pitchFamily="34" charset="0"/>
              </a:rPr>
              <a:t>1) Сохранение основания в твердомерзлом состоянии – </a:t>
            </a: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I</a:t>
            </a:r>
            <a:r>
              <a:rPr lang="ru-RU" dirty="0">
                <a:solidFill>
                  <a:schemeClr val="bg1"/>
                </a:solidFill>
                <a:latin typeface="Verdana" panose="020B0604030504040204" pitchFamily="34" charset="0"/>
                <a:ea typeface="Verdana" panose="020B0604030504040204" pitchFamily="34" charset="0"/>
                <a:cs typeface="Verdana" panose="020B0604030504040204" pitchFamily="34" charset="0"/>
              </a:rPr>
              <a:t>-й принцип проектирования на ММГ.</a:t>
            </a:r>
          </a:p>
          <a:p>
            <a:pPr indent="457200" algn="just">
              <a:spcBef>
                <a:spcPts val="0"/>
              </a:spcBef>
              <a:spcAft>
                <a:spcPts val="1200"/>
              </a:spcAft>
            </a:pPr>
            <a:r>
              <a:rPr lang="ru-RU" dirty="0">
                <a:solidFill>
                  <a:schemeClr val="bg1"/>
                </a:solidFill>
                <a:latin typeface="Verdana" panose="020B0604030504040204" pitchFamily="34" charset="0"/>
                <a:ea typeface="Verdana" panose="020B0604030504040204" pitchFamily="34" charset="0"/>
                <a:cs typeface="Verdana" panose="020B0604030504040204" pitchFamily="34" charset="0"/>
              </a:rPr>
              <a:t>2) Создание мерзлого ядра в теле насыпи и сохранение его на весь срок эксплуатации.</a:t>
            </a:r>
          </a:p>
          <a:p>
            <a:pPr indent="457200" algn="just">
              <a:spcBef>
                <a:spcPts val="0"/>
              </a:spcBef>
              <a:spcAft>
                <a:spcPts val="1200"/>
              </a:spcAft>
            </a:pPr>
            <a:r>
              <a:rPr lang="ru-RU" dirty="0">
                <a:solidFill>
                  <a:schemeClr val="bg1"/>
                </a:solidFill>
                <a:latin typeface="Verdana" panose="020B0604030504040204" pitchFamily="34" charset="0"/>
                <a:ea typeface="Verdana" panose="020B0604030504040204" pitchFamily="34" charset="0"/>
                <a:cs typeface="Verdana" panose="020B0604030504040204" pitchFamily="34" charset="0"/>
              </a:rPr>
              <a:t>3) Снижение высоты насыпи и уменьшение земляных работ в сравнении с конструкциями без теплоизоляционных слоев. Низкие насыпи позволяют снизить нагрузку на основание и уменьшить ширину насыпи по низу.</a:t>
            </a:r>
          </a:p>
          <a:p>
            <a:pPr indent="457200" algn="just">
              <a:spcBef>
                <a:spcPts val="0"/>
              </a:spcBef>
              <a:spcAft>
                <a:spcPts val="1200"/>
              </a:spcAft>
            </a:pPr>
            <a:r>
              <a:rPr lang="ru-RU" dirty="0">
                <a:solidFill>
                  <a:schemeClr val="bg1"/>
                </a:solidFill>
                <a:latin typeface="Verdana" panose="020B0604030504040204" pitchFamily="34" charset="0"/>
                <a:ea typeface="Verdana" panose="020B0604030504040204" pitchFamily="34" charset="0"/>
                <a:cs typeface="Verdana" panose="020B0604030504040204" pitchFamily="34" charset="0"/>
              </a:rPr>
              <a:t>4) Возможность использовать для отсыпки насыпи местные </a:t>
            </a:r>
            <a:r>
              <a:rPr lang="ru-RU" dirty="0" err="1">
                <a:solidFill>
                  <a:schemeClr val="bg1"/>
                </a:solidFill>
                <a:latin typeface="Verdana" panose="020B0604030504040204" pitchFamily="34" charset="0"/>
                <a:ea typeface="Verdana" panose="020B0604030504040204" pitchFamily="34" charset="0"/>
                <a:cs typeface="Verdana" panose="020B0604030504040204" pitchFamily="34" charset="0"/>
              </a:rPr>
              <a:t>мерзлокомковатые</a:t>
            </a:r>
            <a:r>
              <a:rPr lang="ru-RU" dirty="0">
                <a:solidFill>
                  <a:schemeClr val="bg1"/>
                </a:solidFill>
                <a:latin typeface="Verdana" panose="020B0604030504040204" pitchFamily="34" charset="0"/>
                <a:ea typeface="Verdana" panose="020B0604030504040204" pitchFamily="34" charset="0"/>
                <a:cs typeface="Verdana" panose="020B0604030504040204" pitchFamily="34" charset="0"/>
              </a:rPr>
              <a:t>, глинистые и пылеватые грунты.</a:t>
            </a:r>
          </a:p>
          <a:p>
            <a:pPr indent="457200" algn="just">
              <a:spcBef>
                <a:spcPts val="0"/>
              </a:spcBef>
              <a:spcAft>
                <a:spcPts val="1200"/>
              </a:spcAft>
            </a:pPr>
            <a:r>
              <a:rPr lang="ru-RU" dirty="0">
                <a:solidFill>
                  <a:schemeClr val="bg1"/>
                </a:solidFill>
                <a:latin typeface="Verdana" panose="020B0604030504040204" pitchFamily="34" charset="0"/>
                <a:ea typeface="Verdana" panose="020B0604030504040204" pitchFamily="34" charset="0"/>
                <a:cs typeface="Verdana" panose="020B0604030504040204" pitchFamily="34" charset="0"/>
              </a:rPr>
              <a:t>5) Механизация труда и простая технология устройства слоя в сравнении с ЭППС.</a:t>
            </a:r>
          </a:p>
          <a:p>
            <a:pPr indent="457200" algn="just">
              <a:spcBef>
                <a:spcPts val="0"/>
              </a:spcBef>
              <a:spcAft>
                <a:spcPts val="1200"/>
              </a:spcAft>
            </a:pPr>
            <a:r>
              <a:rPr lang="ru-RU" dirty="0">
                <a:solidFill>
                  <a:schemeClr val="bg1"/>
                </a:solidFill>
                <a:latin typeface="Verdana" panose="020B0604030504040204" pitchFamily="34" charset="0"/>
                <a:ea typeface="Verdana" panose="020B0604030504040204" pitchFamily="34" charset="0"/>
                <a:cs typeface="Verdana" panose="020B0604030504040204" pitchFamily="34" charset="0"/>
              </a:rPr>
              <a:t>6) Возможность «оздоровления» проблемных участков с признаками просадки насыпи на существующей сети автомобильных дорог.</a:t>
            </a:r>
          </a:p>
        </p:txBody>
      </p:sp>
    </p:spTree>
    <p:extLst>
      <p:ext uri="{BB962C8B-B14F-4D97-AF65-F5344CB8AC3E}">
        <p14:creationId xmlns:p14="http://schemas.microsoft.com/office/powerpoint/2010/main" val="4002101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09862E-48F9-45AC-8D44-67A0268A793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97986E7-0E3C-4F64-886E-935DDCB83AA7}"/>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29777" y="1420238"/>
            <a:ext cx="3311840" cy="4751961"/>
            <a:chOff x="9206969" y="2963333"/>
            <a:chExt cx="2981858" cy="3208867"/>
          </a:xfrm>
        </p:grpSpPr>
        <p:cxnSp>
          <p:nvCxnSpPr>
            <p:cNvPr id="11" name="Straight Connector 10">
              <a:extLst>
                <a:ext uri="{FF2B5EF4-FFF2-40B4-BE49-F238E27FC236}">
                  <a16:creationId xmlns:a16="http://schemas.microsoft.com/office/drawing/2014/main" id="{B903D17F-F79E-40E5-9563-A1CFFCC06A2A}"/>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1">
              <a:extLst>
                <a:ext uri="{FF2B5EF4-FFF2-40B4-BE49-F238E27FC236}">
                  <a16:creationId xmlns:a16="http://schemas.microsoft.com/office/drawing/2014/main" id="{CA5D5775-627F-4588-82B3-905EDF23138E}"/>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2">
              <a:extLst>
                <a:ext uri="{FF2B5EF4-FFF2-40B4-BE49-F238E27FC236}">
                  <a16:creationId xmlns:a16="http://schemas.microsoft.com/office/drawing/2014/main" id="{7D7F2A20-5DE4-4BC0-91EA-5FFE33A4D3A9}"/>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D536BA0-56C7-429C-B41E-B5724F0CD4C4}"/>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F15726F-71BE-4007-B9B6-0A1AA0D5201D}"/>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sp>
        <p:nvSpPr>
          <p:cNvPr id="13" name="Заголовок 1">
            <a:extLst>
              <a:ext uri="{FF2B5EF4-FFF2-40B4-BE49-F238E27FC236}">
                <a16:creationId xmlns:a16="http://schemas.microsoft.com/office/drawing/2014/main" id="{2B02427A-9837-43BD-8910-4A97C11E69A3}"/>
              </a:ext>
            </a:extLst>
          </p:cNvPr>
          <p:cNvSpPr>
            <a:spLocks noGrp="1"/>
          </p:cNvSpPr>
          <p:nvPr>
            <p:ph type="ctrTitle"/>
          </p:nvPr>
        </p:nvSpPr>
        <p:spPr>
          <a:xfrm>
            <a:off x="282473" y="129772"/>
            <a:ext cx="8579053" cy="745237"/>
          </a:xfrm>
        </p:spPr>
        <p:txBody>
          <a:bodyPr>
            <a:noAutofit/>
          </a:bodyPr>
          <a:lstStyle/>
          <a:p>
            <a:pPr algn="ctr"/>
            <a:r>
              <a:rPr lang="ru-RU" sz="24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Типовая конструкция №5 в Условиях сезонного промерзания</a:t>
            </a:r>
          </a:p>
        </p:txBody>
      </p:sp>
      <p:sp>
        <p:nvSpPr>
          <p:cNvPr id="19" name="Подзаголовок 2">
            <a:extLst>
              <a:ext uri="{FF2B5EF4-FFF2-40B4-BE49-F238E27FC236}">
                <a16:creationId xmlns:a16="http://schemas.microsoft.com/office/drawing/2014/main" id="{45565010-50D2-46AE-B3CB-CA114A37CBB0}"/>
              </a:ext>
            </a:extLst>
          </p:cNvPr>
          <p:cNvSpPr txBox="1">
            <a:spLocks/>
          </p:cNvSpPr>
          <p:nvPr/>
        </p:nvSpPr>
        <p:spPr>
          <a:xfrm>
            <a:off x="235332" y="4702882"/>
            <a:ext cx="8668565" cy="644233"/>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r>
              <a:rPr lang="ru-RU" sz="1200" b="1" dirty="0">
                <a:solidFill>
                  <a:schemeClr val="bg1"/>
                </a:solidFill>
                <a:latin typeface="Verdana" panose="020B0604030504040204" pitchFamily="34" charset="0"/>
                <a:ea typeface="Verdana" panose="020B0604030504040204" pitchFamily="34" charset="0"/>
                <a:cs typeface="Verdana" panose="020B0604030504040204" pitchFamily="34" charset="0"/>
              </a:rPr>
              <a:t>Рис. 15. </a:t>
            </a:r>
            <a:r>
              <a:rPr lang="ru-RU" sz="1200" dirty="0">
                <a:solidFill>
                  <a:schemeClr val="bg1"/>
                </a:solidFill>
                <a:latin typeface="Verdana" panose="020B0604030504040204" pitchFamily="34" charset="0"/>
                <a:ea typeface="Verdana" panose="020B0604030504040204" pitchFamily="34" charset="0"/>
                <a:cs typeface="Verdana" panose="020B0604030504040204" pitchFamily="34" charset="0"/>
              </a:rPr>
              <a:t>Типовая конструкция №5 – дорожная конструкция с дополнительным морозозащитным слоем основания дорожной одежды из пеностекольного щебня в условиях сезонного промерзания на </a:t>
            </a:r>
            <a:r>
              <a:rPr lang="ru-RU"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пучинистых</a:t>
            </a:r>
            <a:r>
              <a:rPr lang="ru-RU" sz="1200" dirty="0">
                <a:solidFill>
                  <a:schemeClr val="bg1"/>
                </a:solidFill>
                <a:latin typeface="Verdana" panose="020B0604030504040204" pitchFamily="34" charset="0"/>
                <a:ea typeface="Verdana" panose="020B0604030504040204" pitchFamily="34" charset="0"/>
                <a:cs typeface="Verdana" panose="020B0604030504040204" pitchFamily="34" charset="0"/>
              </a:rPr>
              <a:t> участках</a:t>
            </a:r>
          </a:p>
        </p:txBody>
      </p:sp>
      <p:sp>
        <p:nvSpPr>
          <p:cNvPr id="22" name="Подзаголовок 2">
            <a:extLst>
              <a:ext uri="{FF2B5EF4-FFF2-40B4-BE49-F238E27FC236}">
                <a16:creationId xmlns:a16="http://schemas.microsoft.com/office/drawing/2014/main" id="{ED76B29E-5E1C-4E5D-A905-38BE8DE6549C}"/>
              </a:ext>
            </a:extLst>
          </p:cNvPr>
          <p:cNvSpPr txBox="1">
            <a:spLocks/>
          </p:cNvSpPr>
          <p:nvPr/>
        </p:nvSpPr>
        <p:spPr>
          <a:xfrm>
            <a:off x="237716" y="5414398"/>
            <a:ext cx="8668565" cy="1384056"/>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indent="457200" algn="just">
              <a:spcBef>
                <a:spcPts val="0"/>
              </a:spcBef>
              <a:spcAft>
                <a:spcPts val="0"/>
              </a:spcAft>
            </a:pPr>
            <a:r>
              <a:rPr lang="ru-RU" sz="1400" b="1" dirty="0">
                <a:solidFill>
                  <a:schemeClr val="bg1"/>
                </a:solidFill>
                <a:latin typeface="Verdana" panose="020B0604030504040204" pitchFamily="34" charset="0"/>
                <a:ea typeface="Verdana" panose="020B0604030504040204" pitchFamily="34" charset="0"/>
                <a:cs typeface="Verdana" panose="020B0604030504040204" pitchFamily="34" charset="0"/>
              </a:rPr>
              <a:t>Примечание:</a:t>
            </a:r>
            <a:r>
              <a:rPr lang="ru-RU" sz="1400" dirty="0">
                <a:solidFill>
                  <a:schemeClr val="bg1"/>
                </a:solidFill>
                <a:latin typeface="Verdana" panose="020B0604030504040204" pitchFamily="34" charset="0"/>
                <a:ea typeface="Verdana" panose="020B0604030504040204" pitchFamily="34" charset="0"/>
                <a:cs typeface="Verdana" panose="020B0604030504040204" pitchFamily="34" charset="0"/>
              </a:rPr>
              <a:t> типовая конструкция №5 (рис. 15) поясняет принцип устройства дополнительного морозозащитного слоя основания дорожной одежды в условиях сезонного промерзания на </a:t>
            </a:r>
            <a:r>
              <a:rPr lang="ru-RU" sz="1400" dirty="0" err="1">
                <a:solidFill>
                  <a:schemeClr val="bg1"/>
                </a:solidFill>
                <a:latin typeface="Verdana" panose="020B0604030504040204" pitchFamily="34" charset="0"/>
                <a:ea typeface="Verdana" panose="020B0604030504040204" pitchFamily="34" charset="0"/>
                <a:cs typeface="Verdana" panose="020B0604030504040204" pitchFamily="34" charset="0"/>
              </a:rPr>
              <a:t>пучинистых</a:t>
            </a:r>
            <a:r>
              <a:rPr lang="ru-RU" sz="1400" dirty="0">
                <a:solidFill>
                  <a:schemeClr val="bg1"/>
                </a:solidFill>
                <a:latin typeface="Verdana" panose="020B0604030504040204" pitchFamily="34" charset="0"/>
                <a:ea typeface="Verdana" panose="020B0604030504040204" pitchFamily="34" charset="0"/>
                <a:cs typeface="Verdana" panose="020B0604030504040204" pitchFamily="34" charset="0"/>
              </a:rPr>
              <a:t> участках. Данная конструкция может использоваться как при новом строительстве, так и при реконструкции и ремонте, что благоприятно скажется на устранении проблемных </a:t>
            </a:r>
            <a:r>
              <a:rPr lang="ru-RU" sz="1400" dirty="0" err="1">
                <a:solidFill>
                  <a:schemeClr val="bg1"/>
                </a:solidFill>
                <a:latin typeface="Verdana" panose="020B0604030504040204" pitchFamily="34" charset="0"/>
                <a:ea typeface="Verdana" panose="020B0604030504040204" pitchFamily="34" charset="0"/>
                <a:cs typeface="Verdana" panose="020B0604030504040204" pitchFamily="34" charset="0"/>
              </a:rPr>
              <a:t>пучинистых</a:t>
            </a:r>
            <a:r>
              <a:rPr lang="ru-RU" sz="1400" dirty="0">
                <a:solidFill>
                  <a:schemeClr val="bg1"/>
                </a:solidFill>
                <a:latin typeface="Verdana" panose="020B0604030504040204" pitchFamily="34" charset="0"/>
                <a:ea typeface="Verdana" panose="020B0604030504040204" pitchFamily="34" charset="0"/>
                <a:cs typeface="Verdana" panose="020B0604030504040204" pitchFamily="34" charset="0"/>
              </a:rPr>
              <a:t> участков существующей сети автомобильных дорог.</a:t>
            </a:r>
          </a:p>
        </p:txBody>
      </p:sp>
      <p:pic>
        <p:nvPicPr>
          <p:cNvPr id="18" name="Рисунок 17" descr="C:\Users\Евгений\AppData\Local\Microsoft\Windows\INetCache\Content.Word\Типовая конструкция 1.jpg">
            <a:extLst>
              <a:ext uri="{FF2B5EF4-FFF2-40B4-BE49-F238E27FC236}">
                <a16:creationId xmlns:a16="http://schemas.microsoft.com/office/drawing/2014/main" id="{85A8C58C-0334-49FE-91F8-8ABF782C753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2249" y="883656"/>
            <a:ext cx="7419497" cy="3754296"/>
          </a:xfrm>
          <a:prstGeom prst="rect">
            <a:avLst/>
          </a:prstGeom>
          <a:noFill/>
          <a:ln>
            <a:noFill/>
          </a:ln>
        </p:spPr>
      </p:pic>
    </p:spTree>
    <p:extLst>
      <p:ext uri="{BB962C8B-B14F-4D97-AF65-F5344CB8AC3E}">
        <p14:creationId xmlns:p14="http://schemas.microsoft.com/office/powerpoint/2010/main" val="753922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09862E-48F9-45AC-8D44-67A0268A793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97986E7-0E3C-4F64-886E-935DDCB83AA7}"/>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29777" y="1420238"/>
            <a:ext cx="3311840" cy="4751961"/>
            <a:chOff x="9206969" y="2963333"/>
            <a:chExt cx="2981858" cy="3208867"/>
          </a:xfrm>
        </p:grpSpPr>
        <p:cxnSp>
          <p:nvCxnSpPr>
            <p:cNvPr id="11" name="Straight Connector 10">
              <a:extLst>
                <a:ext uri="{FF2B5EF4-FFF2-40B4-BE49-F238E27FC236}">
                  <a16:creationId xmlns:a16="http://schemas.microsoft.com/office/drawing/2014/main" id="{B903D17F-F79E-40E5-9563-A1CFFCC06A2A}"/>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1">
              <a:extLst>
                <a:ext uri="{FF2B5EF4-FFF2-40B4-BE49-F238E27FC236}">
                  <a16:creationId xmlns:a16="http://schemas.microsoft.com/office/drawing/2014/main" id="{CA5D5775-627F-4588-82B3-905EDF23138E}"/>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2">
              <a:extLst>
                <a:ext uri="{FF2B5EF4-FFF2-40B4-BE49-F238E27FC236}">
                  <a16:creationId xmlns:a16="http://schemas.microsoft.com/office/drawing/2014/main" id="{7D7F2A20-5DE4-4BC0-91EA-5FFE33A4D3A9}"/>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D536BA0-56C7-429C-B41E-B5724F0CD4C4}"/>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F15726F-71BE-4007-B9B6-0A1AA0D5201D}"/>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sp>
        <p:nvSpPr>
          <p:cNvPr id="13" name="Заголовок 1">
            <a:extLst>
              <a:ext uri="{FF2B5EF4-FFF2-40B4-BE49-F238E27FC236}">
                <a16:creationId xmlns:a16="http://schemas.microsoft.com/office/drawing/2014/main" id="{2B02427A-9837-43BD-8910-4A97C11E69A3}"/>
              </a:ext>
            </a:extLst>
          </p:cNvPr>
          <p:cNvSpPr>
            <a:spLocks noGrp="1"/>
          </p:cNvSpPr>
          <p:nvPr>
            <p:ph type="ctrTitle"/>
          </p:nvPr>
        </p:nvSpPr>
        <p:spPr>
          <a:xfrm>
            <a:off x="282473" y="129772"/>
            <a:ext cx="8579053" cy="822192"/>
          </a:xfrm>
        </p:spPr>
        <p:txBody>
          <a:bodyPr>
            <a:noAutofit/>
          </a:bodyPr>
          <a:lstStyle/>
          <a:p>
            <a:pPr algn="ctr"/>
            <a:r>
              <a:rPr lang="ru-RU" sz="24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Сравнение с традиционной конструкцией в условиях промерзания (теплотехника)</a:t>
            </a:r>
          </a:p>
        </p:txBody>
      </p:sp>
      <p:pic>
        <p:nvPicPr>
          <p:cNvPr id="3" name="Рисунок 2" descr="Изображение выглядит как объект&#10;&#10;Описание создано с высокой степенью достоверности">
            <a:extLst>
              <a:ext uri="{FF2B5EF4-FFF2-40B4-BE49-F238E27FC236}">
                <a16:creationId xmlns:a16="http://schemas.microsoft.com/office/drawing/2014/main" id="{8181D869-139C-4C23-A2BE-E2A8F98B81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172" y="1303867"/>
            <a:ext cx="4117539" cy="2694119"/>
          </a:xfrm>
          <a:prstGeom prst="rect">
            <a:avLst/>
          </a:prstGeom>
        </p:spPr>
      </p:pic>
      <p:pic>
        <p:nvPicPr>
          <p:cNvPr id="19" name="Рисунок 18">
            <a:extLst>
              <a:ext uri="{FF2B5EF4-FFF2-40B4-BE49-F238E27FC236}">
                <a16:creationId xmlns:a16="http://schemas.microsoft.com/office/drawing/2014/main" id="{D34F1BAF-FD4B-4436-8F46-09BA64317F2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6825" y="1305539"/>
            <a:ext cx="4572000" cy="2702081"/>
          </a:xfrm>
          <a:prstGeom prst="rect">
            <a:avLst/>
          </a:prstGeom>
          <a:noFill/>
          <a:ln>
            <a:noFill/>
          </a:ln>
        </p:spPr>
      </p:pic>
      <p:sp>
        <p:nvSpPr>
          <p:cNvPr id="2" name="Прямоугольник 1">
            <a:extLst>
              <a:ext uri="{FF2B5EF4-FFF2-40B4-BE49-F238E27FC236}">
                <a16:creationId xmlns:a16="http://schemas.microsoft.com/office/drawing/2014/main" id="{192CE23E-6BCF-49E8-96F5-8FDD2A762481}"/>
              </a:ext>
            </a:extLst>
          </p:cNvPr>
          <p:cNvSpPr/>
          <p:nvPr/>
        </p:nvSpPr>
        <p:spPr>
          <a:xfrm>
            <a:off x="4426824" y="4034829"/>
            <a:ext cx="4560831" cy="830997"/>
          </a:xfrm>
          <a:prstGeom prst="rect">
            <a:avLst/>
          </a:prstGeom>
        </p:spPr>
        <p:txBody>
          <a:bodyPr wrap="square">
            <a:spAutoFit/>
          </a:bodyPr>
          <a:lstStyle/>
          <a:p>
            <a:pPr algn="ctr"/>
            <a:r>
              <a:rPr lang="ru-RU" sz="1200" dirty="0">
                <a:solidFill>
                  <a:schemeClr val="bg1"/>
                </a:solidFill>
                <a:latin typeface="Verdana" panose="020B0604030504040204" pitchFamily="34" charset="0"/>
                <a:ea typeface="Verdana" panose="020B0604030504040204" pitchFamily="34" charset="0"/>
                <a:cs typeface="Verdana" panose="020B0604030504040204" pitchFamily="34" charset="0"/>
              </a:rPr>
              <a:t>Рис. 17. Температурные поля: а – конструкция с морозозащитным слоем из крупного песка толщиной 0,30 м, б – конструкция с морозозащитным слоем из пеностекольного щебня толщиной 0,25 м</a:t>
            </a:r>
            <a:endParaRPr lang="ru-RU" sz="12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4" name="Прямоугольник 3">
            <a:extLst>
              <a:ext uri="{FF2B5EF4-FFF2-40B4-BE49-F238E27FC236}">
                <a16:creationId xmlns:a16="http://schemas.microsoft.com/office/drawing/2014/main" id="{8A4A1032-D858-48ED-99FD-CF04B804541B}"/>
              </a:ext>
            </a:extLst>
          </p:cNvPr>
          <p:cNvSpPr/>
          <p:nvPr/>
        </p:nvSpPr>
        <p:spPr>
          <a:xfrm>
            <a:off x="134002" y="4983429"/>
            <a:ext cx="8853653" cy="1791260"/>
          </a:xfrm>
          <a:prstGeom prst="rect">
            <a:avLst/>
          </a:prstGeom>
        </p:spPr>
        <p:txBody>
          <a:bodyPr wrap="square">
            <a:spAutoFit/>
          </a:bodyPr>
          <a:lstStyle/>
          <a:p>
            <a:pPr indent="450215" algn="just">
              <a:lnSpc>
                <a:spcPct val="115000"/>
              </a:lnSpc>
              <a:spcAft>
                <a:spcPts val="0"/>
              </a:spcAft>
            </a:pPr>
            <a:r>
              <a:rPr lang="ru-RU" sz="1200" b="1" dirty="0">
                <a:solidFill>
                  <a:schemeClr val="bg1"/>
                </a:solidFill>
                <a:latin typeface="Verdana" panose="020B0604030504040204" pitchFamily="34" charset="0"/>
                <a:ea typeface="Verdana" panose="020B0604030504040204" pitchFamily="34" charset="0"/>
                <a:cs typeface="Verdana" panose="020B0604030504040204" pitchFamily="34" charset="0"/>
              </a:rPr>
              <a:t>Вывод:</a:t>
            </a:r>
            <a:r>
              <a:rPr lang="ru-RU" sz="1200" dirty="0">
                <a:solidFill>
                  <a:schemeClr val="bg1"/>
                </a:solidFill>
                <a:latin typeface="Verdana" panose="020B0604030504040204" pitchFamily="34" charset="0"/>
                <a:ea typeface="Verdana" panose="020B0604030504040204" pitchFamily="34" charset="0"/>
                <a:cs typeface="Verdana" panose="020B0604030504040204" pitchFamily="34" charset="0"/>
              </a:rPr>
              <a:t> результаты моделирования показали, что глубина промерзания в дорожной конструкции с морозозащитным слоем из песка крупного толщиной 0,3 м составила </a:t>
            </a:r>
            <a:r>
              <a:rPr lang="ru-RU" sz="1200" b="1" dirty="0">
                <a:solidFill>
                  <a:schemeClr val="bg1"/>
                </a:solidFill>
                <a:latin typeface="Verdana" panose="020B0604030504040204" pitchFamily="34" charset="0"/>
                <a:ea typeface="Verdana" panose="020B0604030504040204" pitchFamily="34" charset="0"/>
                <a:cs typeface="Verdana" panose="020B0604030504040204" pitchFamily="34" charset="0"/>
              </a:rPr>
              <a:t>2,6 м</a:t>
            </a:r>
            <a:r>
              <a:rPr lang="ru-RU" sz="1200" dirty="0">
                <a:solidFill>
                  <a:schemeClr val="bg1"/>
                </a:solidFill>
                <a:latin typeface="Verdana" panose="020B0604030504040204" pitchFamily="34" charset="0"/>
                <a:ea typeface="Verdana" panose="020B0604030504040204" pitchFamily="34" charset="0"/>
                <a:cs typeface="Verdana" panose="020B0604030504040204" pitchFamily="34" charset="0"/>
              </a:rPr>
              <a:t> от низа дорожной одежды на 28 февраля 2-го года эксплуатации (см. рис. 17а). Грунт насыпи промерзает полностью и дополнительно фронт промерзания распространяется в естественное основание на глубину 1,4 м (см. рис. 17а). Соответственно, при неблагоприятных гидрогеологических условиях неизбежно будут протекать процессы морозного пучения, вызывающие разрушение дорожных конструкций. В дорожной конструкции с морозозащитным слоем из пеностекольного щебня толщиной 0,25 м глубина промерзания составила </a:t>
            </a:r>
            <a:r>
              <a:rPr lang="ru-RU" sz="1200" b="1" dirty="0">
                <a:solidFill>
                  <a:schemeClr val="bg1"/>
                </a:solidFill>
                <a:latin typeface="Verdana" panose="020B0604030504040204" pitchFamily="34" charset="0"/>
                <a:ea typeface="Verdana" panose="020B0604030504040204" pitchFamily="34" charset="0"/>
                <a:cs typeface="Verdana" panose="020B0604030504040204" pitchFamily="34" charset="0"/>
              </a:rPr>
              <a:t>0,2 м </a:t>
            </a:r>
            <a:r>
              <a:rPr lang="ru-RU" sz="1200" dirty="0">
                <a:solidFill>
                  <a:schemeClr val="bg1"/>
                </a:solidFill>
                <a:latin typeface="Verdana" panose="020B0604030504040204" pitchFamily="34" charset="0"/>
                <a:ea typeface="Verdana" panose="020B0604030504040204" pitchFamily="34" charset="0"/>
                <a:cs typeface="Verdana" panose="020B0604030504040204" pitchFamily="34" charset="0"/>
              </a:rPr>
              <a:t>(см. рис. 17б).</a:t>
            </a:r>
            <a:endParaRPr lang="ru-RU" sz="12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8" name="Заголовок 1">
            <a:extLst>
              <a:ext uri="{FF2B5EF4-FFF2-40B4-BE49-F238E27FC236}">
                <a16:creationId xmlns:a16="http://schemas.microsoft.com/office/drawing/2014/main" id="{60EBBC20-124F-4FCF-B15D-0E62C181DA26}"/>
              </a:ext>
            </a:extLst>
          </p:cNvPr>
          <p:cNvSpPr txBox="1">
            <a:spLocks/>
          </p:cNvSpPr>
          <p:nvPr/>
        </p:nvSpPr>
        <p:spPr>
          <a:xfrm>
            <a:off x="145172" y="839877"/>
            <a:ext cx="8853653" cy="3575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ru-RU" sz="1200" b="1" i="1" dirty="0">
                <a:solidFill>
                  <a:schemeClr val="bg1"/>
                </a:solidFill>
                <a:latin typeface="Verdana" panose="020B0604030504040204" pitchFamily="34" charset="0"/>
                <a:ea typeface="Verdana" panose="020B0604030504040204" pitchFamily="34" charset="0"/>
                <a:cs typeface="Verdana" panose="020B0604030504040204" pitchFamily="34" charset="0"/>
              </a:rPr>
              <a:t>Теплотехнический расчет конструкций на 28 февраля 2-го года в условиях г. Тюмень </a:t>
            </a:r>
            <a:r>
              <a:rPr lang="en-US" sz="1200" b="1" i="1"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ru-RU" sz="1200" b="1" i="1" dirty="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en-US" sz="1200" b="1" i="1" dirty="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ru-RU" sz="12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1" name="Прямоугольник 20">
            <a:extLst>
              <a:ext uri="{FF2B5EF4-FFF2-40B4-BE49-F238E27FC236}">
                <a16:creationId xmlns:a16="http://schemas.microsoft.com/office/drawing/2014/main" id="{57F58DA3-975F-4100-AC28-13705438F4E5}"/>
              </a:ext>
            </a:extLst>
          </p:cNvPr>
          <p:cNvSpPr/>
          <p:nvPr/>
        </p:nvSpPr>
        <p:spPr>
          <a:xfrm>
            <a:off x="156344" y="4053249"/>
            <a:ext cx="4105352" cy="830997"/>
          </a:xfrm>
          <a:prstGeom prst="rect">
            <a:avLst/>
          </a:prstGeom>
        </p:spPr>
        <p:txBody>
          <a:bodyPr wrap="square">
            <a:spAutoFit/>
          </a:bodyPr>
          <a:lstStyle/>
          <a:p>
            <a:pPr algn="ctr"/>
            <a:r>
              <a:rPr lang="ru-RU" sz="1200" dirty="0">
                <a:solidFill>
                  <a:schemeClr val="bg1"/>
                </a:solidFill>
                <a:latin typeface="Verdana" panose="020B0604030504040204" pitchFamily="34" charset="0"/>
                <a:ea typeface="Verdana" panose="020B0604030504040204" pitchFamily="34" charset="0"/>
                <a:cs typeface="Verdana" panose="020B0604030504040204" pitchFamily="34" charset="0"/>
              </a:rPr>
              <a:t>Рис. 16. а – конструкция с морозозащитным слоем из крупного песка толщиной 0,30 м, б – конструкция с морозозащитным слоем из пеностекольного щебня толщиной 0,25 м</a:t>
            </a:r>
          </a:p>
        </p:txBody>
      </p:sp>
    </p:spTree>
    <p:extLst>
      <p:ext uri="{BB962C8B-B14F-4D97-AF65-F5344CB8AC3E}">
        <p14:creationId xmlns:p14="http://schemas.microsoft.com/office/powerpoint/2010/main" val="1945164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09862E-48F9-45AC-8D44-67A0268A793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97986E7-0E3C-4F64-886E-935DDCB83AA7}"/>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29777" y="1420238"/>
            <a:ext cx="3311840" cy="4751961"/>
            <a:chOff x="9206969" y="2963333"/>
            <a:chExt cx="2981858" cy="3208867"/>
          </a:xfrm>
        </p:grpSpPr>
        <p:cxnSp>
          <p:nvCxnSpPr>
            <p:cNvPr id="11" name="Straight Connector 10">
              <a:extLst>
                <a:ext uri="{FF2B5EF4-FFF2-40B4-BE49-F238E27FC236}">
                  <a16:creationId xmlns:a16="http://schemas.microsoft.com/office/drawing/2014/main" id="{B903D17F-F79E-40E5-9563-A1CFFCC06A2A}"/>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1">
              <a:extLst>
                <a:ext uri="{FF2B5EF4-FFF2-40B4-BE49-F238E27FC236}">
                  <a16:creationId xmlns:a16="http://schemas.microsoft.com/office/drawing/2014/main" id="{CA5D5775-627F-4588-82B3-905EDF23138E}"/>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2">
              <a:extLst>
                <a:ext uri="{FF2B5EF4-FFF2-40B4-BE49-F238E27FC236}">
                  <a16:creationId xmlns:a16="http://schemas.microsoft.com/office/drawing/2014/main" id="{7D7F2A20-5DE4-4BC0-91EA-5FFE33A4D3A9}"/>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D536BA0-56C7-429C-B41E-B5724F0CD4C4}"/>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F15726F-71BE-4007-B9B6-0A1AA0D5201D}"/>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sp>
        <p:nvSpPr>
          <p:cNvPr id="13" name="Заголовок 1">
            <a:extLst>
              <a:ext uri="{FF2B5EF4-FFF2-40B4-BE49-F238E27FC236}">
                <a16:creationId xmlns:a16="http://schemas.microsoft.com/office/drawing/2014/main" id="{2B02427A-9837-43BD-8910-4A97C11E69A3}"/>
              </a:ext>
            </a:extLst>
          </p:cNvPr>
          <p:cNvSpPr>
            <a:spLocks noGrp="1"/>
          </p:cNvSpPr>
          <p:nvPr>
            <p:ph type="ctrTitle"/>
          </p:nvPr>
        </p:nvSpPr>
        <p:spPr>
          <a:xfrm>
            <a:off x="282473" y="226757"/>
            <a:ext cx="8579053" cy="1075719"/>
          </a:xfrm>
        </p:spPr>
        <p:txBody>
          <a:bodyPr>
            <a:noAutofit/>
          </a:bodyPr>
          <a:lstStyle/>
          <a:p>
            <a:pPr algn="ctr"/>
            <a:r>
              <a:rPr lang="ru-RU" sz="24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Преимущества дорожных конструкций с пеностекольным щебнем в условиях сезонного промерзания</a:t>
            </a:r>
          </a:p>
        </p:txBody>
      </p:sp>
      <p:sp>
        <p:nvSpPr>
          <p:cNvPr id="22" name="Подзаголовок 2">
            <a:extLst>
              <a:ext uri="{FF2B5EF4-FFF2-40B4-BE49-F238E27FC236}">
                <a16:creationId xmlns:a16="http://schemas.microsoft.com/office/drawing/2014/main" id="{ED76B29E-5E1C-4E5D-A905-38BE8DE6549C}"/>
              </a:ext>
            </a:extLst>
          </p:cNvPr>
          <p:cNvSpPr txBox="1">
            <a:spLocks/>
          </p:cNvSpPr>
          <p:nvPr/>
        </p:nvSpPr>
        <p:spPr>
          <a:xfrm>
            <a:off x="282473" y="1481199"/>
            <a:ext cx="8495767" cy="4751960"/>
          </a:xfrm>
          <a:prstGeom prst="rect">
            <a:avLst/>
          </a:prstGeom>
        </p:spPr>
        <p:txBody>
          <a:bodyPr vert="horz" lIns="91440" tIns="45720" rIns="91440" bIns="45720" rtlCol="0" anchor="t">
            <a:normAutofit lnSpcReduction="10000"/>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indent="457200" algn="just">
              <a:spcBef>
                <a:spcPts val="0"/>
              </a:spcBef>
              <a:spcAft>
                <a:spcPts val="1200"/>
              </a:spcAft>
            </a:pPr>
            <a:r>
              <a:rPr lang="ru-RU" dirty="0">
                <a:solidFill>
                  <a:schemeClr val="bg1"/>
                </a:solidFill>
                <a:latin typeface="Verdana" panose="020B0604030504040204" pitchFamily="34" charset="0"/>
                <a:ea typeface="Verdana" panose="020B0604030504040204" pitchFamily="34" charset="0"/>
                <a:cs typeface="Verdana" panose="020B0604030504040204" pitchFamily="34" charset="0"/>
              </a:rPr>
              <a:t>1. Снижение глубины промерзания и исключения морозного пучения в грунтах насыпи и естественного основания.</a:t>
            </a:r>
          </a:p>
          <a:p>
            <a:pPr indent="457200" algn="just">
              <a:spcBef>
                <a:spcPts val="0"/>
              </a:spcBef>
              <a:spcAft>
                <a:spcPts val="1200"/>
              </a:spcAft>
            </a:pPr>
            <a:r>
              <a:rPr lang="ru-RU" dirty="0">
                <a:solidFill>
                  <a:schemeClr val="bg1"/>
                </a:solidFill>
                <a:latin typeface="Verdana" panose="020B0604030504040204" pitchFamily="34" charset="0"/>
                <a:ea typeface="Verdana" panose="020B0604030504040204" pitchFamily="34" charset="0"/>
                <a:cs typeface="Verdana" panose="020B0604030504040204" pitchFamily="34" charset="0"/>
              </a:rPr>
              <a:t>2. Возможность использовать для отсыпки насыпи местные </a:t>
            </a:r>
            <a:r>
              <a:rPr lang="ru-RU" dirty="0" err="1">
                <a:solidFill>
                  <a:schemeClr val="bg1"/>
                </a:solidFill>
                <a:latin typeface="Verdana" panose="020B0604030504040204" pitchFamily="34" charset="0"/>
                <a:ea typeface="Verdana" panose="020B0604030504040204" pitchFamily="34" charset="0"/>
                <a:cs typeface="Verdana" panose="020B0604030504040204" pitchFamily="34" charset="0"/>
              </a:rPr>
              <a:t>пучинистые</a:t>
            </a:r>
            <a:r>
              <a:rPr lang="ru-RU" dirty="0">
                <a:solidFill>
                  <a:schemeClr val="bg1"/>
                </a:solidFill>
                <a:latin typeface="Verdana" panose="020B0604030504040204" pitchFamily="34" charset="0"/>
                <a:ea typeface="Verdana" panose="020B0604030504040204" pitchFamily="34" charset="0"/>
                <a:cs typeface="Verdana" panose="020B0604030504040204" pitchFamily="34" charset="0"/>
              </a:rPr>
              <a:t> грунты (глинистые и пылеватые).</a:t>
            </a:r>
          </a:p>
          <a:p>
            <a:pPr indent="457200" algn="just">
              <a:spcBef>
                <a:spcPts val="0"/>
              </a:spcBef>
              <a:spcAft>
                <a:spcPts val="1200"/>
              </a:spcAft>
            </a:pPr>
            <a:r>
              <a:rPr lang="ru-RU" dirty="0">
                <a:solidFill>
                  <a:schemeClr val="bg1"/>
                </a:solidFill>
                <a:latin typeface="Verdana" panose="020B0604030504040204" pitchFamily="34" charset="0"/>
                <a:ea typeface="Verdana" panose="020B0604030504040204" pitchFamily="34" charset="0"/>
                <a:cs typeface="Verdana" panose="020B0604030504040204" pitchFamily="34" charset="0"/>
              </a:rPr>
              <a:t>3. Снижение высоты насыпи и уменьшение земляных работ по условию расчета на морозоустойчивость (ОДН 218.046-01).</a:t>
            </a:r>
          </a:p>
          <a:p>
            <a:pPr indent="457200" algn="just">
              <a:spcBef>
                <a:spcPts val="0"/>
              </a:spcBef>
              <a:spcAft>
                <a:spcPts val="1200"/>
              </a:spcAft>
            </a:pPr>
            <a:r>
              <a:rPr lang="ru-RU" dirty="0">
                <a:solidFill>
                  <a:schemeClr val="bg1"/>
                </a:solidFill>
                <a:latin typeface="Verdana" panose="020B0604030504040204" pitchFamily="34" charset="0"/>
                <a:ea typeface="Verdana" panose="020B0604030504040204" pitchFamily="34" charset="0"/>
                <a:cs typeface="Verdana" panose="020B0604030504040204" pitchFamily="34" charset="0"/>
              </a:rPr>
              <a:t>4. Возможность прокладывать трассу по местности с высокой влажностью (высокий уровень грунтовых вод и застаивающихся вод вдоль насыпи).</a:t>
            </a:r>
          </a:p>
          <a:p>
            <a:pPr indent="457200" algn="just">
              <a:spcBef>
                <a:spcPts val="0"/>
              </a:spcBef>
              <a:spcAft>
                <a:spcPts val="1200"/>
              </a:spcAft>
            </a:pPr>
            <a:r>
              <a:rPr lang="ru-RU" dirty="0">
                <a:solidFill>
                  <a:schemeClr val="bg1"/>
                </a:solidFill>
                <a:latin typeface="Verdana" panose="020B0604030504040204" pitchFamily="34" charset="0"/>
                <a:ea typeface="Verdana" panose="020B0604030504040204" pitchFamily="34" charset="0"/>
                <a:cs typeface="Verdana" panose="020B0604030504040204" pitchFamily="34" charset="0"/>
              </a:rPr>
              <a:t>5. Возможность «оздоровления» проблемных участков с признаками морозного пучения на существующей сети автомобильных дорог.</a:t>
            </a:r>
          </a:p>
        </p:txBody>
      </p:sp>
    </p:spTree>
    <p:extLst>
      <p:ext uri="{BB962C8B-B14F-4D97-AF65-F5344CB8AC3E}">
        <p14:creationId xmlns:p14="http://schemas.microsoft.com/office/powerpoint/2010/main" val="2795432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09862E-48F9-45AC-8D44-67A0268A793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97986E7-0E3C-4F64-886E-935DDCB83AA7}"/>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29777" y="1420238"/>
            <a:ext cx="3311840" cy="4751961"/>
            <a:chOff x="9206969" y="2963333"/>
            <a:chExt cx="2981858" cy="3208867"/>
          </a:xfrm>
        </p:grpSpPr>
        <p:cxnSp>
          <p:nvCxnSpPr>
            <p:cNvPr id="11" name="Straight Connector 10">
              <a:extLst>
                <a:ext uri="{FF2B5EF4-FFF2-40B4-BE49-F238E27FC236}">
                  <a16:creationId xmlns:a16="http://schemas.microsoft.com/office/drawing/2014/main" id="{B903D17F-F79E-40E5-9563-A1CFFCC06A2A}"/>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1">
              <a:extLst>
                <a:ext uri="{FF2B5EF4-FFF2-40B4-BE49-F238E27FC236}">
                  <a16:creationId xmlns:a16="http://schemas.microsoft.com/office/drawing/2014/main" id="{CA5D5775-627F-4588-82B3-905EDF23138E}"/>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2">
              <a:extLst>
                <a:ext uri="{FF2B5EF4-FFF2-40B4-BE49-F238E27FC236}">
                  <a16:creationId xmlns:a16="http://schemas.microsoft.com/office/drawing/2014/main" id="{7D7F2A20-5DE4-4BC0-91EA-5FFE33A4D3A9}"/>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D536BA0-56C7-429C-B41E-B5724F0CD4C4}"/>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F15726F-71BE-4007-B9B6-0A1AA0D5201D}"/>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sp>
        <p:nvSpPr>
          <p:cNvPr id="13" name="Заголовок 1">
            <a:extLst>
              <a:ext uri="{FF2B5EF4-FFF2-40B4-BE49-F238E27FC236}">
                <a16:creationId xmlns:a16="http://schemas.microsoft.com/office/drawing/2014/main" id="{2B02427A-9837-43BD-8910-4A97C11E69A3}"/>
              </a:ext>
            </a:extLst>
          </p:cNvPr>
          <p:cNvSpPr>
            <a:spLocks noGrp="1"/>
          </p:cNvSpPr>
          <p:nvPr>
            <p:ph type="ctrTitle"/>
          </p:nvPr>
        </p:nvSpPr>
        <p:spPr>
          <a:xfrm>
            <a:off x="282473" y="129772"/>
            <a:ext cx="8579053" cy="745237"/>
          </a:xfrm>
        </p:spPr>
        <p:txBody>
          <a:bodyPr>
            <a:noAutofit/>
          </a:bodyPr>
          <a:lstStyle/>
          <a:p>
            <a:pPr algn="ctr"/>
            <a:r>
              <a:rPr lang="ru-RU" sz="24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Типовая конструкция №6 на слабых просадочных грунтах</a:t>
            </a:r>
          </a:p>
        </p:txBody>
      </p:sp>
      <p:sp>
        <p:nvSpPr>
          <p:cNvPr id="19" name="Подзаголовок 2">
            <a:extLst>
              <a:ext uri="{FF2B5EF4-FFF2-40B4-BE49-F238E27FC236}">
                <a16:creationId xmlns:a16="http://schemas.microsoft.com/office/drawing/2014/main" id="{45565010-50D2-46AE-B3CB-CA114A37CBB0}"/>
              </a:ext>
            </a:extLst>
          </p:cNvPr>
          <p:cNvSpPr txBox="1">
            <a:spLocks/>
          </p:cNvSpPr>
          <p:nvPr/>
        </p:nvSpPr>
        <p:spPr>
          <a:xfrm>
            <a:off x="237714" y="4620392"/>
            <a:ext cx="8668565" cy="569885"/>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r>
              <a:rPr lang="ru-RU" sz="1200" b="1" dirty="0">
                <a:solidFill>
                  <a:schemeClr val="bg1"/>
                </a:solidFill>
                <a:latin typeface="Verdana" panose="020B0604030504040204" pitchFamily="34" charset="0"/>
                <a:ea typeface="Verdana" panose="020B0604030504040204" pitchFamily="34" charset="0"/>
                <a:cs typeface="Verdana" panose="020B0604030504040204" pitchFamily="34" charset="0"/>
              </a:rPr>
              <a:t>Рис. 18. </a:t>
            </a:r>
            <a:r>
              <a:rPr lang="ru-RU" sz="1200" dirty="0">
                <a:solidFill>
                  <a:schemeClr val="bg1"/>
                </a:solidFill>
                <a:latin typeface="Verdana" panose="020B0604030504040204" pitchFamily="34" charset="0"/>
                <a:ea typeface="Verdana" panose="020B0604030504040204" pitchFamily="34" charset="0"/>
                <a:cs typeface="Verdana" panose="020B0604030504040204" pitchFamily="34" charset="0"/>
              </a:rPr>
              <a:t>Типовая конструкция №6 – облегченная дорожная конструкция на слабых просадочных и болотистых грунтах</a:t>
            </a:r>
          </a:p>
        </p:txBody>
      </p:sp>
      <p:sp>
        <p:nvSpPr>
          <p:cNvPr id="22" name="Подзаголовок 2">
            <a:extLst>
              <a:ext uri="{FF2B5EF4-FFF2-40B4-BE49-F238E27FC236}">
                <a16:creationId xmlns:a16="http://schemas.microsoft.com/office/drawing/2014/main" id="{ED76B29E-5E1C-4E5D-A905-38BE8DE6549C}"/>
              </a:ext>
            </a:extLst>
          </p:cNvPr>
          <p:cNvSpPr txBox="1">
            <a:spLocks/>
          </p:cNvSpPr>
          <p:nvPr/>
        </p:nvSpPr>
        <p:spPr>
          <a:xfrm>
            <a:off x="237715" y="5381365"/>
            <a:ext cx="8668565" cy="1248971"/>
          </a:xfrm>
          <a:prstGeom prst="rect">
            <a:avLst/>
          </a:prstGeom>
        </p:spPr>
        <p:txBody>
          <a:bodyPr vert="horz" lIns="91440" tIns="45720" rIns="91440" bIns="45720" rtlCol="0" anchor="t">
            <a:normAutofit fontScale="77500" lnSpcReduction="20000"/>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indent="457200" algn="just">
              <a:lnSpc>
                <a:spcPct val="120000"/>
              </a:lnSpc>
              <a:spcBef>
                <a:spcPts val="0"/>
              </a:spcBef>
              <a:spcAft>
                <a:spcPts val="0"/>
              </a:spcAft>
            </a:pPr>
            <a:r>
              <a:rPr lang="ru-RU" sz="1800" b="1" dirty="0">
                <a:solidFill>
                  <a:schemeClr val="bg1"/>
                </a:solidFill>
                <a:latin typeface="Verdana" panose="020B0604030504040204" pitchFamily="34" charset="0"/>
                <a:ea typeface="Verdana" panose="020B0604030504040204" pitchFamily="34" charset="0"/>
                <a:cs typeface="Verdana" panose="020B0604030504040204" pitchFamily="34" charset="0"/>
              </a:rPr>
              <a:t>Примечание: </a:t>
            </a:r>
            <a:r>
              <a:rPr lang="ru-RU" sz="1800" dirty="0">
                <a:solidFill>
                  <a:schemeClr val="bg1"/>
                </a:solidFill>
                <a:latin typeface="Verdana" panose="020B0604030504040204" pitchFamily="34" charset="0"/>
                <a:ea typeface="Verdana" panose="020B0604030504040204" pitchFamily="34" charset="0"/>
                <a:cs typeface="Verdana" panose="020B0604030504040204" pitchFamily="34" charset="0"/>
              </a:rPr>
              <a:t>Типовая конструкция №6 (рис. 18) поясняет принцип устройства облегченной дорожной насыпи на слабых просадочных и болотистых грунтах. В качестве облегчающего ядра может быть использован как пеностекольный щебень в чистом виде, так и смесь пеностекольного щебня с грунтом. Формирование ядра осуществляется послойной отсыпкой по 0,3 м и уплотнением.</a:t>
            </a:r>
          </a:p>
        </p:txBody>
      </p:sp>
      <p:pic>
        <p:nvPicPr>
          <p:cNvPr id="3" name="Рисунок 2" descr="Изображение выглядит как текст, карта&#10;&#10;Описание создано с очень высокой степенью достоверности">
            <a:extLst>
              <a:ext uri="{FF2B5EF4-FFF2-40B4-BE49-F238E27FC236}">
                <a16:creationId xmlns:a16="http://schemas.microsoft.com/office/drawing/2014/main" id="{B765039F-335E-4BA8-82CC-A3B2CC7458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647" y="947594"/>
            <a:ext cx="6862698" cy="3600212"/>
          </a:xfrm>
          <a:prstGeom prst="rect">
            <a:avLst/>
          </a:prstGeom>
        </p:spPr>
      </p:pic>
    </p:spTree>
    <p:extLst>
      <p:ext uri="{BB962C8B-B14F-4D97-AF65-F5344CB8AC3E}">
        <p14:creationId xmlns:p14="http://schemas.microsoft.com/office/powerpoint/2010/main" val="3801554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09862E-48F9-45AC-8D44-67A0268A793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97986E7-0E3C-4F64-886E-935DDCB83AA7}"/>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29777" y="1420238"/>
            <a:ext cx="3311840" cy="4751961"/>
            <a:chOff x="9206969" y="2963333"/>
            <a:chExt cx="2981858" cy="3208867"/>
          </a:xfrm>
        </p:grpSpPr>
        <p:cxnSp>
          <p:nvCxnSpPr>
            <p:cNvPr id="11" name="Straight Connector 10">
              <a:extLst>
                <a:ext uri="{FF2B5EF4-FFF2-40B4-BE49-F238E27FC236}">
                  <a16:creationId xmlns:a16="http://schemas.microsoft.com/office/drawing/2014/main" id="{B903D17F-F79E-40E5-9563-A1CFFCC06A2A}"/>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1">
              <a:extLst>
                <a:ext uri="{FF2B5EF4-FFF2-40B4-BE49-F238E27FC236}">
                  <a16:creationId xmlns:a16="http://schemas.microsoft.com/office/drawing/2014/main" id="{CA5D5775-627F-4588-82B3-905EDF23138E}"/>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2">
              <a:extLst>
                <a:ext uri="{FF2B5EF4-FFF2-40B4-BE49-F238E27FC236}">
                  <a16:creationId xmlns:a16="http://schemas.microsoft.com/office/drawing/2014/main" id="{7D7F2A20-5DE4-4BC0-91EA-5FFE33A4D3A9}"/>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D536BA0-56C7-429C-B41E-B5724F0CD4C4}"/>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F15726F-71BE-4007-B9B6-0A1AA0D5201D}"/>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sp>
        <p:nvSpPr>
          <p:cNvPr id="3" name="Подзаголовок 2">
            <a:extLst>
              <a:ext uri="{FF2B5EF4-FFF2-40B4-BE49-F238E27FC236}">
                <a16:creationId xmlns:a16="http://schemas.microsoft.com/office/drawing/2014/main" id="{218FB97F-3F21-4104-B825-A330858DE4CA}"/>
              </a:ext>
            </a:extLst>
          </p:cNvPr>
          <p:cNvSpPr>
            <a:spLocks noGrp="1"/>
          </p:cNvSpPr>
          <p:nvPr>
            <p:ph type="subTitle" idx="1"/>
          </p:nvPr>
        </p:nvSpPr>
        <p:spPr>
          <a:xfrm>
            <a:off x="210541" y="675562"/>
            <a:ext cx="4844504" cy="2793502"/>
          </a:xfrm>
        </p:spPr>
        <p:txBody>
          <a:bodyPr>
            <a:normAutofit/>
          </a:bodyPr>
          <a:lstStyle/>
          <a:p>
            <a:pPr indent="457200" algn="just"/>
            <a:r>
              <a:rPr lang="ru-RU" sz="1600" b="1" dirty="0">
                <a:solidFill>
                  <a:schemeClr val="bg1"/>
                </a:solidFill>
                <a:latin typeface="Verdana" panose="020B0604030504040204" pitchFamily="34" charset="0"/>
                <a:ea typeface="Verdana" panose="020B0604030504040204" pitchFamily="34" charset="0"/>
                <a:cs typeface="Verdana" panose="020B0604030504040204" pitchFamily="34" charset="0"/>
              </a:rPr>
              <a:t>Пеностекольный щебень </a:t>
            </a:r>
            <a:r>
              <a:rPr lang="ru-RU" sz="1600" dirty="0">
                <a:solidFill>
                  <a:schemeClr val="bg1"/>
                </a:solidFill>
                <a:latin typeface="Verdana" panose="020B0604030504040204" pitchFamily="34" charset="0"/>
                <a:ea typeface="Verdana" panose="020B0604030504040204" pitchFamily="34" charset="0"/>
                <a:cs typeface="Verdana" panose="020B0604030504040204" pitchFamily="34" charset="0"/>
              </a:rPr>
              <a:t>– теплоизоляционный материал в виде фракционного щебня из ячеистого стекла (по виду не окатанные остроугольные фрагменты), получаемый путем спекания тонкоизмельченного стекла и экологичного пенообразователя (глицерина) (рис. 1).</a:t>
            </a:r>
          </a:p>
          <a:p>
            <a:pPr indent="457200" algn="just"/>
            <a:r>
              <a:rPr lang="ru-RU" sz="1600" dirty="0">
                <a:solidFill>
                  <a:schemeClr val="bg1"/>
                </a:solidFill>
                <a:latin typeface="Verdana" panose="020B0604030504040204" pitchFamily="34" charset="0"/>
                <a:ea typeface="Verdana" panose="020B0604030504040204" pitchFamily="34" charset="0"/>
                <a:cs typeface="Verdana" panose="020B0604030504040204" pitchFamily="34" charset="0"/>
              </a:rPr>
              <a:t>Впервые способ получения пеностекла был разработан еще в 30-х годах XX века И.И. Китайгородским в СССР [1].</a:t>
            </a:r>
          </a:p>
        </p:txBody>
      </p:sp>
      <p:sp>
        <p:nvSpPr>
          <p:cNvPr id="13" name="Заголовок 1">
            <a:extLst>
              <a:ext uri="{FF2B5EF4-FFF2-40B4-BE49-F238E27FC236}">
                <a16:creationId xmlns:a16="http://schemas.microsoft.com/office/drawing/2014/main" id="{2B02427A-9837-43BD-8910-4A97C11E69A3}"/>
              </a:ext>
            </a:extLst>
          </p:cNvPr>
          <p:cNvSpPr>
            <a:spLocks noGrp="1"/>
          </p:cNvSpPr>
          <p:nvPr>
            <p:ph type="ctrTitle"/>
          </p:nvPr>
        </p:nvSpPr>
        <p:spPr>
          <a:xfrm>
            <a:off x="282473" y="129772"/>
            <a:ext cx="8579053" cy="491427"/>
          </a:xfrm>
        </p:spPr>
        <p:txBody>
          <a:bodyPr>
            <a:noAutofit/>
          </a:bodyPr>
          <a:lstStyle/>
          <a:p>
            <a:pPr algn="ctr"/>
            <a:r>
              <a:rPr lang="ru-RU" sz="24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Пеностекольный щебень</a:t>
            </a:r>
          </a:p>
        </p:txBody>
      </p:sp>
      <p:sp>
        <p:nvSpPr>
          <p:cNvPr id="18" name="Подзаголовок 2">
            <a:extLst>
              <a:ext uri="{FF2B5EF4-FFF2-40B4-BE49-F238E27FC236}">
                <a16:creationId xmlns:a16="http://schemas.microsoft.com/office/drawing/2014/main" id="{69FB29D2-839B-4D28-A177-CD9E52C28D89}"/>
              </a:ext>
            </a:extLst>
          </p:cNvPr>
          <p:cNvSpPr txBox="1">
            <a:spLocks/>
          </p:cNvSpPr>
          <p:nvPr/>
        </p:nvSpPr>
        <p:spPr>
          <a:xfrm>
            <a:off x="226832" y="3433248"/>
            <a:ext cx="4522785" cy="381024"/>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ru-RU" sz="1600" b="1" dirty="0">
                <a:solidFill>
                  <a:schemeClr val="bg1"/>
                </a:solidFill>
                <a:latin typeface="Verdana" panose="020B0604030504040204" pitchFamily="34" charset="0"/>
                <a:ea typeface="Verdana" panose="020B0604030504040204" pitchFamily="34" charset="0"/>
                <a:cs typeface="Verdana" panose="020B0604030504040204" pitchFamily="34" charset="0"/>
              </a:rPr>
              <a:t>Свойства пеностекольного щебня:</a:t>
            </a:r>
          </a:p>
          <a:p>
            <a:endParaRPr lang="ru-RU" sz="1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19" name="Объект 18">
            <a:extLst>
              <a:ext uri="{FF2B5EF4-FFF2-40B4-BE49-F238E27FC236}">
                <a16:creationId xmlns:a16="http://schemas.microsoft.com/office/drawing/2014/main" id="{0B0F9267-274A-4727-B1C7-733E2412925A}"/>
              </a:ext>
            </a:extLst>
          </p:cNvPr>
          <p:cNvGraphicFramePr>
            <a:graphicFrameLocks noChangeAspect="1"/>
          </p:cNvGraphicFramePr>
          <p:nvPr>
            <p:extLst>
              <p:ext uri="{D42A27DB-BD31-4B8C-83A1-F6EECF244321}">
                <p14:modId xmlns:p14="http://schemas.microsoft.com/office/powerpoint/2010/main" val="1124209645"/>
              </p:ext>
            </p:extLst>
          </p:nvPr>
        </p:nvGraphicFramePr>
        <p:xfrm>
          <a:off x="228249" y="3936971"/>
          <a:ext cx="565822" cy="562729"/>
        </p:xfrm>
        <a:graphic>
          <a:graphicData uri="http://schemas.openxmlformats.org/presentationml/2006/ole">
            <mc:AlternateContent xmlns:mc="http://schemas.openxmlformats.org/markup-compatibility/2006">
              <mc:Choice xmlns:v="urn:schemas-microsoft-com:vml" Requires="v">
                <p:oleObj spid="_x0000_s1603" name="CorelDRAW" r:id="rId4" imgW="289975" imgH="289505" progId="CorelDraw.Graphic.17">
                  <p:embed/>
                </p:oleObj>
              </mc:Choice>
              <mc:Fallback>
                <p:oleObj name="CorelDRAW" r:id="rId4" imgW="289975" imgH="289505" progId="CorelDraw.Graphic.17">
                  <p:embed/>
                  <p:pic>
                    <p:nvPicPr>
                      <p:cNvPr id="51" name="Объект 50">
                        <a:extLst>
                          <a:ext uri="{FF2B5EF4-FFF2-40B4-BE49-F238E27FC236}">
                            <a16:creationId xmlns:a16="http://schemas.microsoft.com/office/drawing/2014/main" id="{6EC61C40-CF74-4BAF-BD7E-21EB31793434}"/>
                          </a:ext>
                        </a:extLst>
                      </p:cNvPr>
                      <p:cNvPicPr/>
                      <p:nvPr/>
                    </p:nvPicPr>
                    <p:blipFill>
                      <a:blip r:embed="rId5"/>
                      <a:stretch>
                        <a:fillRect/>
                      </a:stretch>
                    </p:blipFill>
                    <p:spPr>
                      <a:xfrm>
                        <a:off x="228249" y="3936971"/>
                        <a:ext cx="565822" cy="562729"/>
                      </a:xfrm>
                      <a:prstGeom prst="rect">
                        <a:avLst/>
                      </a:prstGeom>
                    </p:spPr>
                  </p:pic>
                </p:oleObj>
              </mc:Fallback>
            </mc:AlternateContent>
          </a:graphicData>
        </a:graphic>
      </p:graphicFrame>
      <p:graphicFrame>
        <p:nvGraphicFramePr>
          <p:cNvPr id="20" name="Объект 19">
            <a:extLst>
              <a:ext uri="{FF2B5EF4-FFF2-40B4-BE49-F238E27FC236}">
                <a16:creationId xmlns:a16="http://schemas.microsoft.com/office/drawing/2014/main" id="{529E660F-F7C1-4A01-B215-FE1C830E324E}"/>
              </a:ext>
            </a:extLst>
          </p:cNvPr>
          <p:cNvGraphicFramePr>
            <a:graphicFrameLocks noChangeAspect="1"/>
          </p:cNvGraphicFramePr>
          <p:nvPr>
            <p:extLst>
              <p:ext uri="{D42A27DB-BD31-4B8C-83A1-F6EECF244321}">
                <p14:modId xmlns:p14="http://schemas.microsoft.com/office/powerpoint/2010/main" val="3984144386"/>
              </p:ext>
            </p:extLst>
          </p:nvPr>
        </p:nvGraphicFramePr>
        <p:xfrm>
          <a:off x="2713003" y="5325921"/>
          <a:ext cx="565822" cy="562795"/>
        </p:xfrm>
        <a:graphic>
          <a:graphicData uri="http://schemas.openxmlformats.org/presentationml/2006/ole">
            <mc:AlternateContent xmlns:mc="http://schemas.openxmlformats.org/markup-compatibility/2006">
              <mc:Choice xmlns:v="urn:schemas-microsoft-com:vml" Requires="v">
                <p:oleObj spid="_x0000_s1604" name="CorelDRAW" r:id="rId6" imgW="296192" imgH="295711" progId="CorelDraw.Graphic.17">
                  <p:embed/>
                </p:oleObj>
              </mc:Choice>
              <mc:Fallback>
                <p:oleObj name="CorelDRAW" r:id="rId6" imgW="296192" imgH="295711" progId="CorelDraw.Graphic.17">
                  <p:embed/>
                  <p:pic>
                    <p:nvPicPr>
                      <p:cNvPr id="52" name="Объект 51">
                        <a:extLst>
                          <a:ext uri="{FF2B5EF4-FFF2-40B4-BE49-F238E27FC236}">
                            <a16:creationId xmlns:a16="http://schemas.microsoft.com/office/drawing/2014/main" id="{0228DBB5-1C6D-4CB1-97C6-6E5D8D2B6648}"/>
                          </a:ext>
                        </a:extLst>
                      </p:cNvPr>
                      <p:cNvPicPr/>
                      <p:nvPr/>
                    </p:nvPicPr>
                    <p:blipFill>
                      <a:blip r:embed="rId7"/>
                      <a:stretch>
                        <a:fillRect/>
                      </a:stretch>
                    </p:blipFill>
                    <p:spPr>
                      <a:xfrm>
                        <a:off x="2713003" y="5325921"/>
                        <a:ext cx="565822" cy="562795"/>
                      </a:xfrm>
                      <a:prstGeom prst="rect">
                        <a:avLst/>
                      </a:prstGeom>
                    </p:spPr>
                  </p:pic>
                </p:oleObj>
              </mc:Fallback>
            </mc:AlternateContent>
          </a:graphicData>
        </a:graphic>
      </p:graphicFrame>
      <p:graphicFrame>
        <p:nvGraphicFramePr>
          <p:cNvPr id="21" name="Объект 20">
            <a:extLst>
              <a:ext uri="{FF2B5EF4-FFF2-40B4-BE49-F238E27FC236}">
                <a16:creationId xmlns:a16="http://schemas.microsoft.com/office/drawing/2014/main" id="{F7AA0BEE-86E0-4DDD-80FD-C9899B214926}"/>
              </a:ext>
            </a:extLst>
          </p:cNvPr>
          <p:cNvGraphicFramePr>
            <a:graphicFrameLocks noChangeAspect="1"/>
          </p:cNvGraphicFramePr>
          <p:nvPr>
            <p:extLst>
              <p:ext uri="{D42A27DB-BD31-4B8C-83A1-F6EECF244321}">
                <p14:modId xmlns:p14="http://schemas.microsoft.com/office/powerpoint/2010/main" val="1640279009"/>
              </p:ext>
            </p:extLst>
          </p:nvPr>
        </p:nvGraphicFramePr>
        <p:xfrm>
          <a:off x="228249" y="4624675"/>
          <a:ext cx="565822" cy="574897"/>
        </p:xfrm>
        <a:graphic>
          <a:graphicData uri="http://schemas.openxmlformats.org/presentationml/2006/ole">
            <mc:AlternateContent xmlns:mc="http://schemas.openxmlformats.org/markup-compatibility/2006">
              <mc:Choice xmlns:v="urn:schemas-microsoft-com:vml" Requires="v">
                <p:oleObj spid="_x0000_s1605" name="CorelDRAW" r:id="rId8" imgW="278430" imgH="277978" progId="CorelDraw.Graphic.17">
                  <p:embed/>
                </p:oleObj>
              </mc:Choice>
              <mc:Fallback>
                <p:oleObj name="CorelDRAW" r:id="rId8" imgW="278430" imgH="277978" progId="CorelDraw.Graphic.17">
                  <p:embed/>
                  <p:pic>
                    <p:nvPicPr>
                      <p:cNvPr id="53" name="Объект 52">
                        <a:extLst>
                          <a:ext uri="{FF2B5EF4-FFF2-40B4-BE49-F238E27FC236}">
                            <a16:creationId xmlns:a16="http://schemas.microsoft.com/office/drawing/2014/main" id="{BF799C6A-E475-479E-9A4B-3402F5C332B8}"/>
                          </a:ext>
                        </a:extLst>
                      </p:cNvPr>
                      <p:cNvPicPr/>
                      <p:nvPr/>
                    </p:nvPicPr>
                    <p:blipFill>
                      <a:blip r:embed="rId9"/>
                      <a:stretch>
                        <a:fillRect/>
                      </a:stretch>
                    </p:blipFill>
                    <p:spPr>
                      <a:xfrm>
                        <a:off x="228249" y="4624675"/>
                        <a:ext cx="565822" cy="574897"/>
                      </a:xfrm>
                      <a:prstGeom prst="rect">
                        <a:avLst/>
                      </a:prstGeom>
                    </p:spPr>
                  </p:pic>
                </p:oleObj>
              </mc:Fallback>
            </mc:AlternateContent>
          </a:graphicData>
        </a:graphic>
      </p:graphicFrame>
      <p:graphicFrame>
        <p:nvGraphicFramePr>
          <p:cNvPr id="22" name="Объект 21">
            <a:extLst>
              <a:ext uri="{FF2B5EF4-FFF2-40B4-BE49-F238E27FC236}">
                <a16:creationId xmlns:a16="http://schemas.microsoft.com/office/drawing/2014/main" id="{C7CD57A5-5B63-41AF-B9CC-92A6FCC4D27D}"/>
              </a:ext>
            </a:extLst>
          </p:cNvPr>
          <p:cNvGraphicFramePr>
            <a:graphicFrameLocks noChangeAspect="1"/>
          </p:cNvGraphicFramePr>
          <p:nvPr>
            <p:extLst>
              <p:ext uri="{D42A27DB-BD31-4B8C-83A1-F6EECF244321}">
                <p14:modId xmlns:p14="http://schemas.microsoft.com/office/powerpoint/2010/main" val="486276546"/>
              </p:ext>
            </p:extLst>
          </p:nvPr>
        </p:nvGraphicFramePr>
        <p:xfrm>
          <a:off x="238148" y="6002659"/>
          <a:ext cx="565822" cy="562728"/>
        </p:xfrm>
        <a:graphic>
          <a:graphicData uri="http://schemas.openxmlformats.org/presentationml/2006/ole">
            <mc:AlternateContent xmlns:mc="http://schemas.openxmlformats.org/markup-compatibility/2006">
              <mc:Choice xmlns:v="urn:schemas-microsoft-com:vml" Requires="v">
                <p:oleObj spid="_x0000_s1606" name="CorelDRAW" r:id="rId10" imgW="289975" imgH="289505" progId="CorelDraw.Graphic.17">
                  <p:embed/>
                </p:oleObj>
              </mc:Choice>
              <mc:Fallback>
                <p:oleObj name="CorelDRAW" r:id="rId10" imgW="289975" imgH="289505" progId="CorelDraw.Graphic.17">
                  <p:embed/>
                  <p:pic>
                    <p:nvPicPr>
                      <p:cNvPr id="54" name="Объект 53">
                        <a:extLst>
                          <a:ext uri="{FF2B5EF4-FFF2-40B4-BE49-F238E27FC236}">
                            <a16:creationId xmlns:a16="http://schemas.microsoft.com/office/drawing/2014/main" id="{087DFDDF-D444-4CEF-B614-DC2E5B8BFBDB}"/>
                          </a:ext>
                        </a:extLst>
                      </p:cNvPr>
                      <p:cNvPicPr/>
                      <p:nvPr/>
                    </p:nvPicPr>
                    <p:blipFill>
                      <a:blip r:embed="rId11"/>
                      <a:stretch>
                        <a:fillRect/>
                      </a:stretch>
                    </p:blipFill>
                    <p:spPr>
                      <a:xfrm>
                        <a:off x="238148" y="6002659"/>
                        <a:ext cx="565822" cy="562728"/>
                      </a:xfrm>
                      <a:prstGeom prst="rect">
                        <a:avLst/>
                      </a:prstGeom>
                    </p:spPr>
                  </p:pic>
                </p:oleObj>
              </mc:Fallback>
            </mc:AlternateContent>
          </a:graphicData>
        </a:graphic>
      </p:graphicFrame>
      <p:graphicFrame>
        <p:nvGraphicFramePr>
          <p:cNvPr id="23" name="Объект 22">
            <a:extLst>
              <a:ext uri="{FF2B5EF4-FFF2-40B4-BE49-F238E27FC236}">
                <a16:creationId xmlns:a16="http://schemas.microsoft.com/office/drawing/2014/main" id="{96025574-C1D5-4FD4-9BCD-3468FEB27ECB}"/>
              </a:ext>
            </a:extLst>
          </p:cNvPr>
          <p:cNvGraphicFramePr>
            <a:graphicFrameLocks noChangeAspect="1"/>
          </p:cNvGraphicFramePr>
          <p:nvPr>
            <p:extLst>
              <p:ext uri="{D42A27DB-BD31-4B8C-83A1-F6EECF244321}">
                <p14:modId xmlns:p14="http://schemas.microsoft.com/office/powerpoint/2010/main" val="1227632946"/>
              </p:ext>
            </p:extLst>
          </p:nvPr>
        </p:nvGraphicFramePr>
        <p:xfrm>
          <a:off x="228249" y="5312599"/>
          <a:ext cx="565822" cy="562728"/>
        </p:xfrm>
        <a:graphic>
          <a:graphicData uri="http://schemas.openxmlformats.org/presentationml/2006/ole">
            <mc:AlternateContent xmlns:mc="http://schemas.openxmlformats.org/markup-compatibility/2006">
              <mc:Choice xmlns:v="urn:schemas-microsoft-com:vml" Requires="v">
                <p:oleObj spid="_x0000_s1607" name="CorelDRAW" r:id="rId12" imgW="289975" imgH="289505" progId="CorelDraw.Graphic.17">
                  <p:embed/>
                </p:oleObj>
              </mc:Choice>
              <mc:Fallback>
                <p:oleObj name="CorelDRAW" r:id="rId12" imgW="289975" imgH="289505" progId="CorelDraw.Graphic.17">
                  <p:embed/>
                  <p:pic>
                    <p:nvPicPr>
                      <p:cNvPr id="55" name="Объект 54">
                        <a:extLst>
                          <a:ext uri="{FF2B5EF4-FFF2-40B4-BE49-F238E27FC236}">
                            <a16:creationId xmlns:a16="http://schemas.microsoft.com/office/drawing/2014/main" id="{DAD92996-38AE-4145-896F-879A429EA9F1}"/>
                          </a:ext>
                        </a:extLst>
                      </p:cNvPr>
                      <p:cNvPicPr/>
                      <p:nvPr/>
                    </p:nvPicPr>
                    <p:blipFill>
                      <a:blip r:embed="rId13"/>
                      <a:stretch>
                        <a:fillRect/>
                      </a:stretch>
                    </p:blipFill>
                    <p:spPr>
                      <a:xfrm>
                        <a:off x="228249" y="5312599"/>
                        <a:ext cx="565822" cy="562728"/>
                      </a:xfrm>
                      <a:prstGeom prst="rect">
                        <a:avLst/>
                      </a:prstGeom>
                    </p:spPr>
                  </p:pic>
                </p:oleObj>
              </mc:Fallback>
            </mc:AlternateContent>
          </a:graphicData>
        </a:graphic>
      </p:graphicFrame>
      <p:graphicFrame>
        <p:nvGraphicFramePr>
          <p:cNvPr id="24" name="Объект 23">
            <a:extLst>
              <a:ext uri="{FF2B5EF4-FFF2-40B4-BE49-F238E27FC236}">
                <a16:creationId xmlns:a16="http://schemas.microsoft.com/office/drawing/2014/main" id="{AA84D8E9-7AE9-47FD-8069-478B4096450A}"/>
              </a:ext>
            </a:extLst>
          </p:cNvPr>
          <p:cNvGraphicFramePr>
            <a:graphicFrameLocks noChangeAspect="1"/>
          </p:cNvGraphicFramePr>
          <p:nvPr>
            <p:extLst>
              <p:ext uri="{D42A27DB-BD31-4B8C-83A1-F6EECF244321}">
                <p14:modId xmlns:p14="http://schemas.microsoft.com/office/powerpoint/2010/main" val="2279093165"/>
              </p:ext>
            </p:extLst>
          </p:nvPr>
        </p:nvGraphicFramePr>
        <p:xfrm>
          <a:off x="2710462" y="6011533"/>
          <a:ext cx="565822" cy="562730"/>
        </p:xfrm>
        <a:graphic>
          <a:graphicData uri="http://schemas.openxmlformats.org/presentationml/2006/ole">
            <mc:AlternateContent xmlns:mc="http://schemas.openxmlformats.org/markup-compatibility/2006">
              <mc:Choice xmlns:v="urn:schemas-microsoft-com:vml" Requires="v">
                <p:oleObj spid="_x0000_s1608" name="CorelDRAW" r:id="rId14" imgW="289975" imgH="289505" progId="CorelDraw.Graphic.17">
                  <p:embed/>
                </p:oleObj>
              </mc:Choice>
              <mc:Fallback>
                <p:oleObj name="CorelDRAW" r:id="rId14" imgW="289975" imgH="289505" progId="CorelDraw.Graphic.17">
                  <p:embed/>
                  <p:pic>
                    <p:nvPicPr>
                      <p:cNvPr id="56" name="Объект 55">
                        <a:extLst>
                          <a:ext uri="{FF2B5EF4-FFF2-40B4-BE49-F238E27FC236}">
                            <a16:creationId xmlns:a16="http://schemas.microsoft.com/office/drawing/2014/main" id="{B0C36290-30F3-4249-8270-D2E6AA40D031}"/>
                          </a:ext>
                        </a:extLst>
                      </p:cNvPr>
                      <p:cNvPicPr/>
                      <p:nvPr/>
                    </p:nvPicPr>
                    <p:blipFill>
                      <a:blip r:embed="rId15"/>
                      <a:stretch>
                        <a:fillRect/>
                      </a:stretch>
                    </p:blipFill>
                    <p:spPr>
                      <a:xfrm>
                        <a:off x="2710462" y="6011533"/>
                        <a:ext cx="565822" cy="562730"/>
                      </a:xfrm>
                      <a:prstGeom prst="rect">
                        <a:avLst/>
                      </a:prstGeom>
                    </p:spPr>
                  </p:pic>
                </p:oleObj>
              </mc:Fallback>
            </mc:AlternateContent>
          </a:graphicData>
        </a:graphic>
      </p:graphicFrame>
      <p:graphicFrame>
        <p:nvGraphicFramePr>
          <p:cNvPr id="25" name="Объект 24">
            <a:extLst>
              <a:ext uri="{FF2B5EF4-FFF2-40B4-BE49-F238E27FC236}">
                <a16:creationId xmlns:a16="http://schemas.microsoft.com/office/drawing/2014/main" id="{59F0AD90-85FD-476F-8CBA-165A0AA3B734}"/>
              </a:ext>
            </a:extLst>
          </p:cNvPr>
          <p:cNvGraphicFramePr>
            <a:graphicFrameLocks noChangeAspect="1"/>
          </p:cNvGraphicFramePr>
          <p:nvPr>
            <p:extLst>
              <p:ext uri="{D42A27DB-BD31-4B8C-83A1-F6EECF244321}">
                <p14:modId xmlns:p14="http://schemas.microsoft.com/office/powerpoint/2010/main" val="3543180211"/>
              </p:ext>
            </p:extLst>
          </p:nvPr>
        </p:nvGraphicFramePr>
        <p:xfrm>
          <a:off x="2713003" y="3966606"/>
          <a:ext cx="565822" cy="562730"/>
        </p:xfrm>
        <a:graphic>
          <a:graphicData uri="http://schemas.openxmlformats.org/presentationml/2006/ole">
            <mc:AlternateContent xmlns:mc="http://schemas.openxmlformats.org/markup-compatibility/2006">
              <mc:Choice xmlns:v="urn:schemas-microsoft-com:vml" Requires="v">
                <p:oleObj spid="_x0000_s1609" name="CorelDRAW" r:id="rId16" imgW="289975" imgH="289505" progId="CorelDraw.Graphic.17">
                  <p:embed/>
                </p:oleObj>
              </mc:Choice>
              <mc:Fallback>
                <p:oleObj name="CorelDRAW" r:id="rId16" imgW="289975" imgH="289505" progId="CorelDraw.Graphic.17">
                  <p:embed/>
                  <p:pic>
                    <p:nvPicPr>
                      <p:cNvPr id="57" name="Объект 56">
                        <a:extLst>
                          <a:ext uri="{FF2B5EF4-FFF2-40B4-BE49-F238E27FC236}">
                            <a16:creationId xmlns:a16="http://schemas.microsoft.com/office/drawing/2014/main" id="{FA532620-B461-455A-B544-7476776296BC}"/>
                          </a:ext>
                        </a:extLst>
                      </p:cNvPr>
                      <p:cNvPicPr/>
                      <p:nvPr/>
                    </p:nvPicPr>
                    <p:blipFill>
                      <a:blip r:embed="rId17"/>
                      <a:stretch>
                        <a:fillRect/>
                      </a:stretch>
                    </p:blipFill>
                    <p:spPr>
                      <a:xfrm>
                        <a:off x="2713003" y="3966606"/>
                        <a:ext cx="565822" cy="562730"/>
                      </a:xfrm>
                      <a:prstGeom prst="rect">
                        <a:avLst/>
                      </a:prstGeom>
                    </p:spPr>
                  </p:pic>
                </p:oleObj>
              </mc:Fallback>
            </mc:AlternateContent>
          </a:graphicData>
        </a:graphic>
      </p:graphicFrame>
      <p:graphicFrame>
        <p:nvGraphicFramePr>
          <p:cNvPr id="26" name="Объект 25">
            <a:extLst>
              <a:ext uri="{FF2B5EF4-FFF2-40B4-BE49-F238E27FC236}">
                <a16:creationId xmlns:a16="http://schemas.microsoft.com/office/drawing/2014/main" id="{29A70427-09DD-4897-B99C-96140508848E}"/>
              </a:ext>
            </a:extLst>
          </p:cNvPr>
          <p:cNvGraphicFramePr>
            <a:graphicFrameLocks noChangeAspect="1"/>
          </p:cNvGraphicFramePr>
          <p:nvPr>
            <p:extLst>
              <p:ext uri="{D42A27DB-BD31-4B8C-83A1-F6EECF244321}">
                <p14:modId xmlns:p14="http://schemas.microsoft.com/office/powerpoint/2010/main" val="3339490053"/>
              </p:ext>
            </p:extLst>
          </p:nvPr>
        </p:nvGraphicFramePr>
        <p:xfrm>
          <a:off x="2713003" y="4637575"/>
          <a:ext cx="565822" cy="562730"/>
        </p:xfrm>
        <a:graphic>
          <a:graphicData uri="http://schemas.openxmlformats.org/presentationml/2006/ole">
            <mc:AlternateContent xmlns:mc="http://schemas.openxmlformats.org/markup-compatibility/2006">
              <mc:Choice xmlns:v="urn:schemas-microsoft-com:vml" Requires="v">
                <p:oleObj spid="_x0000_s1610" name="CorelDRAW" r:id="rId18" imgW="289975" imgH="289505" progId="CorelDraw.Graphic.17">
                  <p:embed/>
                </p:oleObj>
              </mc:Choice>
              <mc:Fallback>
                <p:oleObj name="CorelDRAW" r:id="rId18" imgW="289975" imgH="289505" progId="CorelDraw.Graphic.17">
                  <p:embed/>
                  <p:pic>
                    <p:nvPicPr>
                      <p:cNvPr id="58" name="Объект 57">
                        <a:extLst>
                          <a:ext uri="{FF2B5EF4-FFF2-40B4-BE49-F238E27FC236}">
                            <a16:creationId xmlns:a16="http://schemas.microsoft.com/office/drawing/2014/main" id="{520657A6-DEEB-4A69-A335-87B0B397705A}"/>
                          </a:ext>
                        </a:extLst>
                      </p:cNvPr>
                      <p:cNvPicPr/>
                      <p:nvPr/>
                    </p:nvPicPr>
                    <p:blipFill>
                      <a:blip r:embed="rId19"/>
                      <a:stretch>
                        <a:fillRect/>
                      </a:stretch>
                    </p:blipFill>
                    <p:spPr>
                      <a:xfrm>
                        <a:off x="2713003" y="4637575"/>
                        <a:ext cx="565822" cy="562730"/>
                      </a:xfrm>
                      <a:prstGeom prst="rect">
                        <a:avLst/>
                      </a:prstGeom>
                    </p:spPr>
                  </p:pic>
                </p:oleObj>
              </mc:Fallback>
            </mc:AlternateContent>
          </a:graphicData>
        </a:graphic>
      </p:graphicFrame>
      <p:sp>
        <p:nvSpPr>
          <p:cNvPr id="27" name="TextBox 26">
            <a:extLst>
              <a:ext uri="{FF2B5EF4-FFF2-40B4-BE49-F238E27FC236}">
                <a16:creationId xmlns:a16="http://schemas.microsoft.com/office/drawing/2014/main" id="{4936D660-B247-4BAD-8814-7E04FF5AC3ED}"/>
              </a:ext>
            </a:extLst>
          </p:cNvPr>
          <p:cNvSpPr txBox="1"/>
          <p:nvPr/>
        </p:nvSpPr>
        <p:spPr>
          <a:xfrm>
            <a:off x="822960" y="3966606"/>
            <a:ext cx="1874366" cy="461665"/>
          </a:xfrm>
          <a:prstGeom prst="rect">
            <a:avLst/>
          </a:prstGeom>
          <a:noFill/>
        </p:spPr>
        <p:txBody>
          <a:bodyPr wrap="square" rtlCol="0">
            <a:spAutoFit/>
          </a:bodyPr>
          <a:lstStyle/>
          <a:p>
            <a:r>
              <a:rPr lang="ru-RU" sz="1200" b="1" dirty="0">
                <a:solidFill>
                  <a:schemeClr val="bg1"/>
                </a:solidFill>
                <a:latin typeface="Verdana" panose="020B0604030504040204" pitchFamily="34" charset="0"/>
                <a:ea typeface="Verdana" panose="020B0604030504040204" pitchFamily="34" charset="0"/>
                <a:cs typeface="Verdana" panose="020B0604030504040204" pitchFamily="34" charset="0"/>
              </a:rPr>
              <a:t>Низкая теплопроводность</a:t>
            </a:r>
          </a:p>
        </p:txBody>
      </p:sp>
      <p:sp>
        <p:nvSpPr>
          <p:cNvPr id="28" name="TextBox 27">
            <a:extLst>
              <a:ext uri="{FF2B5EF4-FFF2-40B4-BE49-F238E27FC236}">
                <a16:creationId xmlns:a16="http://schemas.microsoft.com/office/drawing/2014/main" id="{E9521AE0-9043-46E2-BC3B-FCBC3D87B9A4}"/>
              </a:ext>
            </a:extLst>
          </p:cNvPr>
          <p:cNvSpPr txBox="1"/>
          <p:nvPr/>
        </p:nvSpPr>
        <p:spPr>
          <a:xfrm>
            <a:off x="857761" y="4781380"/>
            <a:ext cx="1668726" cy="276999"/>
          </a:xfrm>
          <a:prstGeom prst="rect">
            <a:avLst/>
          </a:prstGeom>
          <a:noFill/>
        </p:spPr>
        <p:txBody>
          <a:bodyPr wrap="square" rtlCol="0">
            <a:spAutoFit/>
          </a:bodyPr>
          <a:lstStyle/>
          <a:p>
            <a:r>
              <a:rPr lang="ru-RU" sz="1200" b="1" dirty="0">
                <a:solidFill>
                  <a:schemeClr val="bg1"/>
                </a:solidFill>
                <a:latin typeface="Verdana" panose="020B0604030504040204" pitchFamily="34" charset="0"/>
                <a:ea typeface="Verdana" panose="020B0604030504040204" pitchFamily="34" charset="0"/>
                <a:cs typeface="Verdana" panose="020B0604030504040204" pitchFamily="34" charset="0"/>
              </a:rPr>
              <a:t>Негорючесть</a:t>
            </a:r>
          </a:p>
        </p:txBody>
      </p:sp>
      <p:sp>
        <p:nvSpPr>
          <p:cNvPr id="29" name="TextBox 28">
            <a:extLst>
              <a:ext uri="{FF2B5EF4-FFF2-40B4-BE49-F238E27FC236}">
                <a16:creationId xmlns:a16="http://schemas.microsoft.com/office/drawing/2014/main" id="{C96ED81C-6757-47CA-B9D4-5EC460ACA646}"/>
              </a:ext>
            </a:extLst>
          </p:cNvPr>
          <p:cNvSpPr txBox="1"/>
          <p:nvPr/>
        </p:nvSpPr>
        <p:spPr>
          <a:xfrm>
            <a:off x="822960" y="5366916"/>
            <a:ext cx="1703527" cy="461665"/>
          </a:xfrm>
          <a:prstGeom prst="rect">
            <a:avLst/>
          </a:prstGeom>
          <a:noFill/>
        </p:spPr>
        <p:txBody>
          <a:bodyPr wrap="square" rtlCol="0">
            <a:spAutoFit/>
          </a:bodyPr>
          <a:lstStyle/>
          <a:p>
            <a:r>
              <a:rPr lang="ru-RU" sz="1200" b="1" dirty="0" err="1">
                <a:solidFill>
                  <a:schemeClr val="bg1"/>
                </a:solidFill>
                <a:latin typeface="Verdana" panose="020B0604030504040204" pitchFamily="34" charset="0"/>
                <a:ea typeface="Verdana" panose="020B0604030504040204" pitchFamily="34" charset="0"/>
                <a:cs typeface="Verdana" panose="020B0604030504040204" pitchFamily="34" charset="0"/>
              </a:rPr>
              <a:t>Негигроскопич-ность</a:t>
            </a:r>
            <a:endParaRPr lang="ru-RU" sz="12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0" name="TextBox 29">
            <a:extLst>
              <a:ext uri="{FF2B5EF4-FFF2-40B4-BE49-F238E27FC236}">
                <a16:creationId xmlns:a16="http://schemas.microsoft.com/office/drawing/2014/main" id="{5FFF866B-F6E1-4DF9-A01B-E04809C0AE2F}"/>
              </a:ext>
            </a:extLst>
          </p:cNvPr>
          <p:cNvSpPr txBox="1"/>
          <p:nvPr/>
        </p:nvSpPr>
        <p:spPr>
          <a:xfrm>
            <a:off x="803970" y="5954284"/>
            <a:ext cx="2008968" cy="646331"/>
          </a:xfrm>
          <a:prstGeom prst="rect">
            <a:avLst/>
          </a:prstGeom>
          <a:noFill/>
        </p:spPr>
        <p:txBody>
          <a:bodyPr wrap="square" rtlCol="0">
            <a:spAutoFit/>
          </a:bodyPr>
          <a:lstStyle/>
          <a:p>
            <a:r>
              <a:rPr lang="ru-RU" sz="1200" b="1" dirty="0">
                <a:solidFill>
                  <a:schemeClr val="bg1"/>
                </a:solidFill>
                <a:latin typeface="Verdana" panose="020B0604030504040204" pitchFamily="34" charset="0"/>
                <a:ea typeface="Verdana" panose="020B0604030504040204" pitchFamily="34" charset="0"/>
                <a:cs typeface="Verdana" panose="020B0604030504040204" pitchFamily="34" charset="0"/>
              </a:rPr>
              <a:t>Высокая прочность</a:t>
            </a: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1200" b="1" dirty="0">
                <a:solidFill>
                  <a:schemeClr val="bg1"/>
                </a:solidFill>
                <a:latin typeface="Verdana" panose="020B0604030504040204" pitchFamily="34" charset="0"/>
                <a:ea typeface="Verdana" panose="020B0604030504040204" pitchFamily="34" charset="0"/>
                <a:cs typeface="Verdana" panose="020B0604030504040204" pitchFamily="34" charset="0"/>
              </a:rPr>
              <a:t>на сжатие при малом весе</a:t>
            </a:r>
          </a:p>
        </p:txBody>
      </p:sp>
      <p:sp>
        <p:nvSpPr>
          <p:cNvPr id="31" name="TextBox 30">
            <a:extLst>
              <a:ext uri="{FF2B5EF4-FFF2-40B4-BE49-F238E27FC236}">
                <a16:creationId xmlns:a16="http://schemas.microsoft.com/office/drawing/2014/main" id="{56D1397E-3B01-4F5F-A5F7-EF16A84F1E12}"/>
              </a:ext>
            </a:extLst>
          </p:cNvPr>
          <p:cNvSpPr txBox="1"/>
          <p:nvPr/>
        </p:nvSpPr>
        <p:spPr>
          <a:xfrm>
            <a:off x="3297496" y="4068711"/>
            <a:ext cx="1616974" cy="276999"/>
          </a:xfrm>
          <a:prstGeom prst="rect">
            <a:avLst/>
          </a:prstGeom>
          <a:noFill/>
        </p:spPr>
        <p:txBody>
          <a:bodyPr wrap="square" rtlCol="0">
            <a:spAutoFit/>
          </a:bodyPr>
          <a:lstStyle/>
          <a:p>
            <a:r>
              <a:rPr lang="ru-RU" sz="1200" b="1" dirty="0">
                <a:solidFill>
                  <a:schemeClr val="bg1"/>
                </a:solidFill>
                <a:latin typeface="Verdana" panose="020B0604030504040204" pitchFamily="34" charset="0"/>
                <a:ea typeface="Verdana" panose="020B0604030504040204" pitchFamily="34" charset="0"/>
                <a:cs typeface="Verdana" panose="020B0604030504040204" pitchFamily="34" charset="0"/>
              </a:rPr>
              <a:t>Долговечность</a:t>
            </a:r>
          </a:p>
        </p:txBody>
      </p:sp>
      <p:sp>
        <p:nvSpPr>
          <p:cNvPr id="32" name="TextBox 31">
            <a:extLst>
              <a:ext uri="{FF2B5EF4-FFF2-40B4-BE49-F238E27FC236}">
                <a16:creationId xmlns:a16="http://schemas.microsoft.com/office/drawing/2014/main" id="{D59D376D-FEC2-4851-8701-A461247780F6}"/>
              </a:ext>
            </a:extLst>
          </p:cNvPr>
          <p:cNvSpPr txBox="1"/>
          <p:nvPr/>
        </p:nvSpPr>
        <p:spPr>
          <a:xfrm>
            <a:off x="3314224" y="4780440"/>
            <a:ext cx="2096547" cy="276999"/>
          </a:xfrm>
          <a:prstGeom prst="rect">
            <a:avLst/>
          </a:prstGeom>
          <a:noFill/>
        </p:spPr>
        <p:txBody>
          <a:bodyPr wrap="square" rtlCol="0">
            <a:spAutoFit/>
          </a:bodyPr>
          <a:lstStyle/>
          <a:p>
            <a:r>
              <a:rPr lang="ru-RU" sz="1200" b="1" dirty="0">
                <a:solidFill>
                  <a:schemeClr val="bg1"/>
                </a:solidFill>
                <a:latin typeface="Verdana" panose="020B0604030504040204" pitchFamily="34" charset="0"/>
                <a:ea typeface="Verdana" panose="020B0604030504040204" pitchFamily="34" charset="0"/>
                <a:cs typeface="Verdana" panose="020B0604030504040204" pitchFamily="34" charset="0"/>
              </a:rPr>
              <a:t>Легкость монтажа</a:t>
            </a:r>
          </a:p>
        </p:txBody>
      </p:sp>
      <p:sp>
        <p:nvSpPr>
          <p:cNvPr id="33" name="TextBox 32">
            <a:extLst>
              <a:ext uri="{FF2B5EF4-FFF2-40B4-BE49-F238E27FC236}">
                <a16:creationId xmlns:a16="http://schemas.microsoft.com/office/drawing/2014/main" id="{6FB6B394-7559-4E42-B974-28EBF1ECF1E9}"/>
              </a:ext>
            </a:extLst>
          </p:cNvPr>
          <p:cNvSpPr txBox="1"/>
          <p:nvPr/>
        </p:nvSpPr>
        <p:spPr>
          <a:xfrm>
            <a:off x="3345023" y="5392517"/>
            <a:ext cx="1404594" cy="461665"/>
          </a:xfrm>
          <a:prstGeom prst="rect">
            <a:avLst/>
          </a:prstGeom>
          <a:noFill/>
        </p:spPr>
        <p:txBody>
          <a:bodyPr wrap="square" rtlCol="0">
            <a:spAutoFit/>
          </a:bodyPr>
          <a:lstStyle/>
          <a:p>
            <a:r>
              <a:rPr lang="ru-RU" sz="1200" b="1" dirty="0" err="1">
                <a:solidFill>
                  <a:schemeClr val="bg1"/>
                </a:solidFill>
                <a:latin typeface="Verdana" panose="020B0604030504040204" pitchFamily="34" charset="0"/>
                <a:ea typeface="Verdana" panose="020B0604030504040204" pitchFamily="34" charset="0"/>
                <a:cs typeface="Verdana" panose="020B0604030504040204" pitchFamily="34" charset="0"/>
              </a:rPr>
              <a:t>Морозоустой-чивость</a:t>
            </a:r>
            <a:endParaRPr lang="ru-RU" sz="12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4" name="TextBox 33">
            <a:extLst>
              <a:ext uri="{FF2B5EF4-FFF2-40B4-BE49-F238E27FC236}">
                <a16:creationId xmlns:a16="http://schemas.microsoft.com/office/drawing/2014/main" id="{74FC1FE8-FF24-4BC7-96F6-55A911037BAD}"/>
              </a:ext>
            </a:extLst>
          </p:cNvPr>
          <p:cNvSpPr txBox="1"/>
          <p:nvPr/>
        </p:nvSpPr>
        <p:spPr>
          <a:xfrm>
            <a:off x="3314225" y="6152773"/>
            <a:ext cx="1675990" cy="276999"/>
          </a:xfrm>
          <a:prstGeom prst="rect">
            <a:avLst/>
          </a:prstGeom>
          <a:noFill/>
        </p:spPr>
        <p:txBody>
          <a:bodyPr wrap="square" rtlCol="0">
            <a:spAutoFit/>
          </a:bodyPr>
          <a:lstStyle/>
          <a:p>
            <a:r>
              <a:rPr lang="ru-RU" sz="1200" b="1" dirty="0" err="1">
                <a:solidFill>
                  <a:schemeClr val="bg1"/>
                </a:solidFill>
                <a:latin typeface="Verdana" panose="020B0604030504040204" pitchFamily="34" charset="0"/>
                <a:ea typeface="Verdana" panose="020B0604030504040204" pitchFamily="34" charset="0"/>
                <a:cs typeface="Verdana" panose="020B0604030504040204" pitchFamily="34" charset="0"/>
              </a:rPr>
              <a:t>Экологичность</a:t>
            </a:r>
            <a:endParaRPr lang="ru-RU" sz="12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6" name="Подзаголовок 2">
            <a:extLst>
              <a:ext uri="{FF2B5EF4-FFF2-40B4-BE49-F238E27FC236}">
                <a16:creationId xmlns:a16="http://schemas.microsoft.com/office/drawing/2014/main" id="{F4687EAC-C5F2-42F0-8C44-E11DD6346978}"/>
              </a:ext>
            </a:extLst>
          </p:cNvPr>
          <p:cNvSpPr txBox="1">
            <a:spLocks/>
          </p:cNvSpPr>
          <p:nvPr/>
        </p:nvSpPr>
        <p:spPr>
          <a:xfrm>
            <a:off x="5123973" y="6006451"/>
            <a:ext cx="3816195" cy="794930"/>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r>
              <a:rPr lang="ru-RU" sz="1400" b="1" dirty="0">
                <a:solidFill>
                  <a:schemeClr val="bg1"/>
                </a:solidFill>
                <a:latin typeface="Verdana" panose="020B0604030504040204" pitchFamily="34" charset="0"/>
                <a:ea typeface="Verdana" panose="020B0604030504040204" pitchFamily="34" charset="0"/>
                <a:cs typeface="Verdana" panose="020B0604030504040204" pitchFamily="34" charset="0"/>
              </a:rPr>
              <a:t>Рис. 1. </a:t>
            </a:r>
            <a:r>
              <a:rPr lang="ru-RU" sz="1400" dirty="0">
                <a:solidFill>
                  <a:schemeClr val="bg1"/>
                </a:solidFill>
                <a:latin typeface="Verdana" panose="020B0604030504040204" pitchFamily="34" charset="0"/>
                <a:ea typeface="Verdana" panose="020B0604030504040204" pitchFamily="34" charset="0"/>
                <a:cs typeface="Verdana" panose="020B0604030504040204" pitchFamily="34" charset="0"/>
              </a:rPr>
              <a:t>а – внешний вид пеностекольного щебня, б – выгрузка из самосвала</a:t>
            </a:r>
            <a:endParaRPr lang="ru-RU" sz="1400" dirty="0">
              <a:solidFill>
                <a:schemeClr val="bg1"/>
              </a:solidFill>
              <a:highlight>
                <a:srgbClr val="FF0000"/>
              </a:highlight>
              <a:latin typeface="Verdana" panose="020B0604030504040204" pitchFamily="34" charset="0"/>
              <a:ea typeface="Verdana" panose="020B0604030504040204" pitchFamily="34" charset="0"/>
              <a:cs typeface="Verdana" panose="020B0604030504040204" pitchFamily="34" charset="0"/>
            </a:endParaRPr>
          </a:p>
        </p:txBody>
      </p:sp>
      <p:pic>
        <p:nvPicPr>
          <p:cNvPr id="5" name="Рисунок 4" descr="Изображение выглядит как природа, внешний, небо, скала&#10;&#10;Описание создано с очень высокой степенью достоверности">
            <a:extLst>
              <a:ext uri="{FF2B5EF4-FFF2-40B4-BE49-F238E27FC236}">
                <a16:creationId xmlns:a16="http://schemas.microsoft.com/office/drawing/2014/main" id="{BB5FE15B-93AA-4861-822E-B19ECB9EB53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226978" y="739629"/>
            <a:ext cx="3745089" cy="5202553"/>
          </a:xfrm>
          <a:prstGeom prst="rect">
            <a:avLst/>
          </a:prstGeom>
        </p:spPr>
      </p:pic>
    </p:spTree>
    <p:extLst>
      <p:ext uri="{BB962C8B-B14F-4D97-AF65-F5344CB8AC3E}">
        <p14:creationId xmlns:p14="http://schemas.microsoft.com/office/powerpoint/2010/main" val="2768675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09862E-48F9-45AC-8D44-67A0268A793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97986E7-0E3C-4F64-886E-935DDCB83AA7}"/>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29777" y="1420238"/>
            <a:ext cx="3311840" cy="4751961"/>
            <a:chOff x="9206969" y="2963333"/>
            <a:chExt cx="2981858" cy="3208867"/>
          </a:xfrm>
        </p:grpSpPr>
        <p:cxnSp>
          <p:nvCxnSpPr>
            <p:cNvPr id="11" name="Straight Connector 10">
              <a:extLst>
                <a:ext uri="{FF2B5EF4-FFF2-40B4-BE49-F238E27FC236}">
                  <a16:creationId xmlns:a16="http://schemas.microsoft.com/office/drawing/2014/main" id="{B903D17F-F79E-40E5-9563-A1CFFCC06A2A}"/>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1">
              <a:extLst>
                <a:ext uri="{FF2B5EF4-FFF2-40B4-BE49-F238E27FC236}">
                  <a16:creationId xmlns:a16="http://schemas.microsoft.com/office/drawing/2014/main" id="{CA5D5775-627F-4588-82B3-905EDF23138E}"/>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2">
              <a:extLst>
                <a:ext uri="{FF2B5EF4-FFF2-40B4-BE49-F238E27FC236}">
                  <a16:creationId xmlns:a16="http://schemas.microsoft.com/office/drawing/2014/main" id="{7D7F2A20-5DE4-4BC0-91EA-5FFE33A4D3A9}"/>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D536BA0-56C7-429C-B41E-B5724F0CD4C4}"/>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F15726F-71BE-4007-B9B6-0A1AA0D5201D}"/>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sp>
        <p:nvSpPr>
          <p:cNvPr id="13" name="Заголовок 1">
            <a:extLst>
              <a:ext uri="{FF2B5EF4-FFF2-40B4-BE49-F238E27FC236}">
                <a16:creationId xmlns:a16="http://schemas.microsoft.com/office/drawing/2014/main" id="{2B02427A-9837-43BD-8910-4A97C11E69A3}"/>
              </a:ext>
            </a:extLst>
          </p:cNvPr>
          <p:cNvSpPr>
            <a:spLocks noGrp="1"/>
          </p:cNvSpPr>
          <p:nvPr>
            <p:ph type="ctrTitle"/>
          </p:nvPr>
        </p:nvSpPr>
        <p:spPr>
          <a:xfrm>
            <a:off x="282473" y="129772"/>
            <a:ext cx="8579053" cy="745237"/>
          </a:xfrm>
        </p:spPr>
        <p:txBody>
          <a:bodyPr>
            <a:noAutofit/>
          </a:bodyPr>
          <a:lstStyle/>
          <a:p>
            <a:pPr algn="ctr"/>
            <a:r>
              <a:rPr lang="ru-RU" sz="2400" dirty="0">
                <a:effectLst>
                  <a:outerShdw blurRad="38100" dist="38100" dir="2700000" algn="tl">
                    <a:srgbClr val="000000">
                      <a:alpha val="43137"/>
                    </a:srgbClr>
                  </a:outerShdw>
                </a:effectLst>
              </a:rPr>
              <a:t>Типовая конструкция №7 – облегчение нагрузки на бетонное перекрытие</a:t>
            </a:r>
          </a:p>
        </p:txBody>
      </p:sp>
      <p:sp>
        <p:nvSpPr>
          <p:cNvPr id="19" name="Подзаголовок 2">
            <a:extLst>
              <a:ext uri="{FF2B5EF4-FFF2-40B4-BE49-F238E27FC236}">
                <a16:creationId xmlns:a16="http://schemas.microsoft.com/office/drawing/2014/main" id="{45565010-50D2-46AE-B3CB-CA114A37CBB0}"/>
              </a:ext>
            </a:extLst>
          </p:cNvPr>
          <p:cNvSpPr txBox="1">
            <a:spLocks/>
          </p:cNvSpPr>
          <p:nvPr/>
        </p:nvSpPr>
        <p:spPr>
          <a:xfrm>
            <a:off x="497433" y="4634988"/>
            <a:ext cx="8453605" cy="359583"/>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r>
              <a:rPr lang="ru-RU" sz="1200" b="1" dirty="0">
                <a:solidFill>
                  <a:schemeClr val="bg1"/>
                </a:solidFill>
                <a:latin typeface="Verdana" panose="020B0604030504040204" pitchFamily="34" charset="0"/>
                <a:ea typeface="Verdana" panose="020B0604030504040204" pitchFamily="34" charset="0"/>
                <a:cs typeface="Verdana" panose="020B0604030504040204" pitchFamily="34" charset="0"/>
              </a:rPr>
              <a:t>Рис. 19. </a:t>
            </a:r>
            <a:r>
              <a:rPr lang="ru-RU" sz="1200" dirty="0">
                <a:solidFill>
                  <a:schemeClr val="bg1"/>
                </a:solidFill>
                <a:latin typeface="Verdana" panose="020B0604030504040204" pitchFamily="34" charset="0"/>
                <a:ea typeface="Verdana" panose="020B0604030504040204" pitchFamily="34" charset="0"/>
                <a:cs typeface="Verdana" panose="020B0604030504040204" pitchFamily="34" charset="0"/>
              </a:rPr>
              <a:t>Типовая конструкция №7 – Конструкция </a:t>
            </a:r>
            <a:r>
              <a:rPr lang="ru-RU"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винчестерного</a:t>
            </a:r>
            <a:r>
              <a:rPr lang="ru-RU" sz="1200" dirty="0">
                <a:solidFill>
                  <a:schemeClr val="bg1"/>
                </a:solidFill>
                <a:latin typeface="Verdana" panose="020B0604030504040204" pitchFamily="34" charset="0"/>
                <a:ea typeface="Verdana" panose="020B0604030504040204" pitchFamily="34" charset="0"/>
                <a:cs typeface="Verdana" panose="020B0604030504040204" pitchFamily="34" charset="0"/>
              </a:rPr>
              <a:t> тоннеля</a:t>
            </a:r>
          </a:p>
        </p:txBody>
      </p:sp>
      <p:sp>
        <p:nvSpPr>
          <p:cNvPr id="22" name="Подзаголовок 2">
            <a:extLst>
              <a:ext uri="{FF2B5EF4-FFF2-40B4-BE49-F238E27FC236}">
                <a16:creationId xmlns:a16="http://schemas.microsoft.com/office/drawing/2014/main" id="{ED76B29E-5E1C-4E5D-A905-38BE8DE6549C}"/>
              </a:ext>
            </a:extLst>
          </p:cNvPr>
          <p:cNvSpPr txBox="1">
            <a:spLocks/>
          </p:cNvSpPr>
          <p:nvPr/>
        </p:nvSpPr>
        <p:spPr>
          <a:xfrm>
            <a:off x="282473" y="5218423"/>
            <a:ext cx="8668565" cy="1456811"/>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indent="457200" algn="just">
              <a:spcBef>
                <a:spcPts val="0"/>
              </a:spcBef>
            </a:pPr>
            <a:r>
              <a:rPr lang="ru-RU" sz="1600" b="1" dirty="0">
                <a:solidFill>
                  <a:schemeClr val="bg1"/>
                </a:solidFill>
                <a:latin typeface="Verdana" panose="020B0604030504040204" pitchFamily="34" charset="0"/>
                <a:ea typeface="Verdana" panose="020B0604030504040204" pitchFamily="34" charset="0"/>
                <a:cs typeface="Verdana" panose="020B0604030504040204" pitchFamily="34" charset="0"/>
              </a:rPr>
              <a:t>Примечание:</a:t>
            </a:r>
            <a:r>
              <a:rPr lang="ru-RU" sz="1600" dirty="0">
                <a:solidFill>
                  <a:schemeClr val="bg1"/>
                </a:solidFill>
                <a:latin typeface="Verdana" panose="020B0604030504040204" pitchFamily="34" charset="0"/>
                <a:ea typeface="Verdana" panose="020B0604030504040204" pitchFamily="34" charset="0"/>
                <a:cs typeface="Verdana" panose="020B0604030504040204" pitchFamily="34" charset="0"/>
              </a:rPr>
              <a:t> типовая конструкция №7 (рис. 19) отображает техническое решение по снижению нагрузки на бетонное перекрытие и опорную стенку </a:t>
            </a:r>
            <a:r>
              <a:rPr lang="ru-RU" sz="1600" dirty="0" err="1">
                <a:solidFill>
                  <a:schemeClr val="bg1"/>
                </a:solidFill>
                <a:latin typeface="Verdana" panose="020B0604030504040204" pitchFamily="34" charset="0"/>
                <a:ea typeface="Verdana" panose="020B0604030504040204" pitchFamily="34" charset="0"/>
                <a:cs typeface="Verdana" panose="020B0604030504040204" pitchFamily="34" charset="0"/>
              </a:rPr>
              <a:t>винчестерного</a:t>
            </a:r>
            <a:r>
              <a:rPr lang="ru-RU" sz="1600" dirty="0">
                <a:solidFill>
                  <a:schemeClr val="bg1"/>
                </a:solidFill>
                <a:latin typeface="Verdana" panose="020B0604030504040204" pitchFamily="34" charset="0"/>
                <a:ea typeface="Verdana" panose="020B0604030504040204" pitchFamily="34" charset="0"/>
                <a:cs typeface="Verdana" panose="020B0604030504040204" pitchFamily="34" charset="0"/>
              </a:rPr>
              <a:t> тоннеля. Пеностекольный щебень использован в качестве обратной засыпки на въезде-выезде из тоннеля поверх которой проложено дорожное полотно.</a:t>
            </a:r>
          </a:p>
        </p:txBody>
      </p:sp>
      <p:pic>
        <p:nvPicPr>
          <p:cNvPr id="18" name="Рисунок 17" descr="C:\Users\Коротков\AppData\Local\Microsoft\Windows\INetCache\Content.Word\2.tif">
            <a:extLst>
              <a:ext uri="{FF2B5EF4-FFF2-40B4-BE49-F238E27FC236}">
                <a16:creationId xmlns:a16="http://schemas.microsoft.com/office/drawing/2014/main" id="{3AB54E89-8CDC-422C-BDEE-4F1701834A2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7210" y="943983"/>
            <a:ext cx="4885611" cy="3620868"/>
          </a:xfrm>
          <a:prstGeom prst="rect">
            <a:avLst/>
          </a:prstGeom>
          <a:noFill/>
          <a:ln>
            <a:noFill/>
          </a:ln>
        </p:spPr>
      </p:pic>
    </p:spTree>
    <p:extLst>
      <p:ext uri="{BB962C8B-B14F-4D97-AF65-F5344CB8AC3E}">
        <p14:creationId xmlns:p14="http://schemas.microsoft.com/office/powerpoint/2010/main" val="3476142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09862E-48F9-45AC-8D44-67A0268A793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97986E7-0E3C-4F64-886E-935DDCB83AA7}"/>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29777" y="1420238"/>
            <a:ext cx="3311840" cy="4751961"/>
            <a:chOff x="9206969" y="2963333"/>
            <a:chExt cx="2981858" cy="3208867"/>
          </a:xfrm>
        </p:grpSpPr>
        <p:cxnSp>
          <p:nvCxnSpPr>
            <p:cNvPr id="11" name="Straight Connector 10">
              <a:extLst>
                <a:ext uri="{FF2B5EF4-FFF2-40B4-BE49-F238E27FC236}">
                  <a16:creationId xmlns:a16="http://schemas.microsoft.com/office/drawing/2014/main" id="{B903D17F-F79E-40E5-9563-A1CFFCC06A2A}"/>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1">
              <a:extLst>
                <a:ext uri="{FF2B5EF4-FFF2-40B4-BE49-F238E27FC236}">
                  <a16:creationId xmlns:a16="http://schemas.microsoft.com/office/drawing/2014/main" id="{CA5D5775-627F-4588-82B3-905EDF23138E}"/>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2">
              <a:extLst>
                <a:ext uri="{FF2B5EF4-FFF2-40B4-BE49-F238E27FC236}">
                  <a16:creationId xmlns:a16="http://schemas.microsoft.com/office/drawing/2014/main" id="{7D7F2A20-5DE4-4BC0-91EA-5FFE33A4D3A9}"/>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D536BA0-56C7-429C-B41E-B5724F0CD4C4}"/>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F15726F-71BE-4007-B9B6-0A1AA0D5201D}"/>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sp>
        <p:nvSpPr>
          <p:cNvPr id="22" name="Подзаголовок 2">
            <a:extLst>
              <a:ext uri="{FF2B5EF4-FFF2-40B4-BE49-F238E27FC236}">
                <a16:creationId xmlns:a16="http://schemas.microsoft.com/office/drawing/2014/main" id="{889F9AC8-4229-413F-8E5E-7A0C1162D1E5}"/>
              </a:ext>
            </a:extLst>
          </p:cNvPr>
          <p:cNvSpPr txBox="1">
            <a:spLocks/>
          </p:cNvSpPr>
          <p:nvPr/>
        </p:nvSpPr>
        <p:spPr>
          <a:xfrm>
            <a:off x="152400" y="639304"/>
            <a:ext cx="8839200" cy="625607"/>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r>
              <a:rPr lang="ru-RU" sz="1200" b="1" dirty="0">
                <a:solidFill>
                  <a:schemeClr val="bg1"/>
                </a:solidFill>
                <a:latin typeface="Verdana" panose="020B0604030504040204" pitchFamily="34" charset="0"/>
                <a:ea typeface="Verdana" panose="020B0604030504040204" pitchFamily="34" charset="0"/>
                <a:cs typeface="Verdana" panose="020B0604030504040204" pitchFamily="34" charset="0"/>
              </a:rPr>
              <a:t>1-й участок: </a:t>
            </a:r>
            <a:r>
              <a:rPr lang="ru-RU" sz="1200" dirty="0">
                <a:solidFill>
                  <a:schemeClr val="bg1"/>
                </a:solidFill>
                <a:latin typeface="Verdana" panose="020B0604030504040204" pitchFamily="34" charset="0"/>
                <a:ea typeface="Verdana" panose="020B0604030504040204" pitchFamily="34" charset="0"/>
                <a:cs typeface="Verdana" panose="020B0604030504040204" pitchFamily="34" charset="0"/>
              </a:rPr>
              <a:t>укладка морозозащитного слоя из пеностекольного щебня с целью снижения глубины промерзания и исключения процессов морозного пучения. Транспортная развязка на федеральной автомобильной дороге М-3 «Украина» (Калужская область). Дорога построена в августе 2016 года.</a:t>
            </a:r>
            <a:endParaRPr lang="ru-RU" sz="12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6" name="Подзаголовок 2">
            <a:extLst>
              <a:ext uri="{FF2B5EF4-FFF2-40B4-BE49-F238E27FC236}">
                <a16:creationId xmlns:a16="http://schemas.microsoft.com/office/drawing/2014/main" id="{0280EA97-36FE-452F-A29A-F0EB1E910182}"/>
              </a:ext>
            </a:extLst>
          </p:cNvPr>
          <p:cNvSpPr txBox="1">
            <a:spLocks/>
          </p:cNvSpPr>
          <p:nvPr/>
        </p:nvSpPr>
        <p:spPr>
          <a:xfrm>
            <a:off x="152400" y="3670874"/>
            <a:ext cx="8839200" cy="831401"/>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r>
              <a:rPr lang="ru-RU" sz="1200" b="1" dirty="0">
                <a:solidFill>
                  <a:schemeClr val="bg1"/>
                </a:solidFill>
                <a:latin typeface="Verdana" panose="020B0604030504040204" pitchFamily="34" charset="0"/>
                <a:ea typeface="Verdana" panose="020B0604030504040204" pitchFamily="34" charset="0"/>
                <a:cs typeface="Verdana" panose="020B0604030504040204" pitchFamily="34" charset="0"/>
              </a:rPr>
              <a:t>2-й участок: </a:t>
            </a:r>
            <a:r>
              <a:rPr lang="ru-RU" sz="1200" dirty="0">
                <a:solidFill>
                  <a:schemeClr val="bg1"/>
                </a:solidFill>
                <a:latin typeface="Verdana" panose="020B0604030504040204" pitchFamily="34" charset="0"/>
                <a:ea typeface="Verdana" panose="020B0604030504040204" pitchFamily="34" charset="0"/>
                <a:cs typeface="Verdana" panose="020B0604030504040204" pitchFamily="34" charset="0"/>
              </a:rPr>
              <a:t>укладка морозозащитного слоя из пеностекольного щебня на участке с </a:t>
            </a:r>
            <a:r>
              <a:rPr lang="ru-RU"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пучинистым</a:t>
            </a:r>
            <a:r>
              <a:rPr lang="ru-RU" sz="1200" dirty="0">
                <a:solidFill>
                  <a:schemeClr val="bg1"/>
                </a:solidFill>
                <a:latin typeface="Verdana" panose="020B0604030504040204" pitchFamily="34" charset="0"/>
                <a:ea typeface="Verdana" panose="020B0604030504040204" pitchFamily="34" charset="0"/>
                <a:cs typeface="Verdana" panose="020B0604030504040204" pitchFamily="34" charset="0"/>
              </a:rPr>
              <a:t> грунтом с целью снижения глубины промерзания и исключения процессов морозного пучения. Транспортная развязка на федеральной автомобильной дороге М-5 «Урал» (Рязанское шоссе, г. Люберцы). Дорога построена в 2014 году.</a:t>
            </a:r>
            <a:endParaRPr lang="ru-RU" sz="12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7" name="Заголовок 1">
            <a:extLst>
              <a:ext uri="{FF2B5EF4-FFF2-40B4-BE49-F238E27FC236}">
                <a16:creationId xmlns:a16="http://schemas.microsoft.com/office/drawing/2014/main" id="{51D06AD7-BEBF-4A0B-9806-78278D426EF6}"/>
              </a:ext>
            </a:extLst>
          </p:cNvPr>
          <p:cNvSpPr txBox="1">
            <a:spLocks/>
          </p:cNvSpPr>
          <p:nvPr/>
        </p:nvSpPr>
        <p:spPr>
          <a:xfrm>
            <a:off x="282473" y="129772"/>
            <a:ext cx="8579053" cy="491427"/>
          </a:xfrm>
          <a:prstGeom prst="rect">
            <a:avLst/>
          </a:prstGeom>
          <a:effectLst/>
        </p:spPr>
        <p:txBody>
          <a:bodyPr vert="horz" lIns="91440" tIns="45720" rIns="91440" bIns="45720" rtlCol="0" anchor="b">
            <a:noAutofit/>
          </a:bodyPr>
          <a:lstStyle>
            <a:lvl1pPr algn="l"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ru-RU" sz="24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Примеры реализации дорожных объектов</a:t>
            </a:r>
          </a:p>
        </p:txBody>
      </p:sp>
      <p:pic>
        <p:nvPicPr>
          <p:cNvPr id="28" name="Рисунок 27" descr="C:\Users\Коротков\AppData\Local\Microsoft\Windows\INetCache\Content.Word\IMG_2047.jpg">
            <a:extLst>
              <a:ext uri="{FF2B5EF4-FFF2-40B4-BE49-F238E27FC236}">
                <a16:creationId xmlns:a16="http://schemas.microsoft.com/office/drawing/2014/main" id="{753A8A1E-AC29-40D4-8D92-5AEB82D04CD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638" y="1400815"/>
            <a:ext cx="2705762" cy="2078985"/>
          </a:xfrm>
          <a:prstGeom prst="rect">
            <a:avLst/>
          </a:prstGeom>
          <a:noFill/>
          <a:ln>
            <a:noFill/>
          </a:ln>
        </p:spPr>
      </p:pic>
      <p:pic>
        <p:nvPicPr>
          <p:cNvPr id="29" name="Рисунок 28" descr="C:\Users\Коротков\AppData\Local\Microsoft\Windows\INetCache\Content.Word\IMG_0156.jpg">
            <a:extLst>
              <a:ext uri="{FF2B5EF4-FFF2-40B4-BE49-F238E27FC236}">
                <a16:creationId xmlns:a16="http://schemas.microsoft.com/office/drawing/2014/main" id="{FF4BB29B-9897-4CCF-8E4C-BFC6BC11A4D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7866" y="1400815"/>
            <a:ext cx="2776919" cy="2081671"/>
          </a:xfrm>
          <a:prstGeom prst="rect">
            <a:avLst/>
          </a:prstGeom>
          <a:noFill/>
          <a:ln>
            <a:noFill/>
          </a:ln>
        </p:spPr>
      </p:pic>
      <p:pic>
        <p:nvPicPr>
          <p:cNvPr id="30" name="Рисунок 29" descr="C:\Users\Коротков\AppData\Local\Microsoft\Windows\INetCache\Content.Word\IMG_1677.jpg">
            <a:extLst>
              <a:ext uri="{FF2B5EF4-FFF2-40B4-BE49-F238E27FC236}">
                <a16:creationId xmlns:a16="http://schemas.microsoft.com/office/drawing/2014/main" id="{12A498EC-5D2E-4EF3-A460-02FD8DDB645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8072" y="1400815"/>
            <a:ext cx="2794943" cy="2097090"/>
          </a:xfrm>
          <a:prstGeom prst="rect">
            <a:avLst/>
          </a:prstGeom>
          <a:noFill/>
          <a:ln>
            <a:noFill/>
          </a:ln>
        </p:spPr>
      </p:pic>
      <p:pic>
        <p:nvPicPr>
          <p:cNvPr id="31" name="Рисунок 30" descr="C:\Users\Евгений\AppData\Local\Microsoft\Windows\INetCache\Content.Word\DSC03597.jpg">
            <a:extLst>
              <a:ext uri="{FF2B5EF4-FFF2-40B4-BE49-F238E27FC236}">
                <a16:creationId xmlns:a16="http://schemas.microsoft.com/office/drawing/2014/main" id="{B0DE2C7A-B13C-4F10-97AD-B4E1D233011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0638" y="4583315"/>
            <a:ext cx="2750450" cy="2061313"/>
          </a:xfrm>
          <a:prstGeom prst="rect">
            <a:avLst/>
          </a:prstGeom>
          <a:noFill/>
          <a:ln>
            <a:noFill/>
          </a:ln>
        </p:spPr>
      </p:pic>
      <p:pic>
        <p:nvPicPr>
          <p:cNvPr id="32" name="Рисунок 31" descr="C:\Users\Евгений\AppData\Local\Microsoft\Windows\INetCache\Content.Word\DSC03596.jpg">
            <a:extLst>
              <a:ext uri="{FF2B5EF4-FFF2-40B4-BE49-F238E27FC236}">
                <a16:creationId xmlns:a16="http://schemas.microsoft.com/office/drawing/2014/main" id="{60B66A91-2CFF-4937-9BD2-11E0EAF67367}"/>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70836" y="4583315"/>
            <a:ext cx="2753949" cy="2068392"/>
          </a:xfrm>
          <a:prstGeom prst="rect">
            <a:avLst/>
          </a:prstGeom>
          <a:noFill/>
          <a:ln>
            <a:noFill/>
          </a:ln>
        </p:spPr>
      </p:pic>
      <p:pic>
        <p:nvPicPr>
          <p:cNvPr id="33" name="Рисунок 32" descr="C:\Users\Коротков\AppData\Local\Microsoft\Windows\INetCache\Content.Word\DSC03608.jpg">
            <a:extLst>
              <a:ext uri="{FF2B5EF4-FFF2-40B4-BE49-F238E27FC236}">
                <a16:creationId xmlns:a16="http://schemas.microsoft.com/office/drawing/2014/main" id="{74B2B990-664B-41DE-836B-53ADA856F90F}"/>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02428" y="4564369"/>
            <a:ext cx="2759098" cy="2071010"/>
          </a:xfrm>
          <a:prstGeom prst="rect">
            <a:avLst/>
          </a:prstGeom>
          <a:noFill/>
          <a:ln>
            <a:noFill/>
          </a:ln>
        </p:spPr>
      </p:pic>
    </p:spTree>
    <p:extLst>
      <p:ext uri="{BB962C8B-B14F-4D97-AF65-F5344CB8AC3E}">
        <p14:creationId xmlns:p14="http://schemas.microsoft.com/office/powerpoint/2010/main" val="37595596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09862E-48F9-45AC-8D44-67A0268A793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97986E7-0E3C-4F64-886E-935DDCB83AA7}"/>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29777" y="1420238"/>
            <a:ext cx="3311840" cy="4751961"/>
            <a:chOff x="9206969" y="2963333"/>
            <a:chExt cx="2981858" cy="3208867"/>
          </a:xfrm>
        </p:grpSpPr>
        <p:cxnSp>
          <p:nvCxnSpPr>
            <p:cNvPr id="11" name="Straight Connector 10">
              <a:extLst>
                <a:ext uri="{FF2B5EF4-FFF2-40B4-BE49-F238E27FC236}">
                  <a16:creationId xmlns:a16="http://schemas.microsoft.com/office/drawing/2014/main" id="{B903D17F-F79E-40E5-9563-A1CFFCC06A2A}"/>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1">
              <a:extLst>
                <a:ext uri="{FF2B5EF4-FFF2-40B4-BE49-F238E27FC236}">
                  <a16:creationId xmlns:a16="http://schemas.microsoft.com/office/drawing/2014/main" id="{CA5D5775-627F-4588-82B3-905EDF23138E}"/>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2">
              <a:extLst>
                <a:ext uri="{FF2B5EF4-FFF2-40B4-BE49-F238E27FC236}">
                  <a16:creationId xmlns:a16="http://schemas.microsoft.com/office/drawing/2014/main" id="{7D7F2A20-5DE4-4BC0-91EA-5FFE33A4D3A9}"/>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D536BA0-56C7-429C-B41E-B5724F0CD4C4}"/>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F15726F-71BE-4007-B9B6-0A1AA0D5201D}"/>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sp>
        <p:nvSpPr>
          <p:cNvPr id="13" name="Заголовок 1">
            <a:extLst>
              <a:ext uri="{FF2B5EF4-FFF2-40B4-BE49-F238E27FC236}">
                <a16:creationId xmlns:a16="http://schemas.microsoft.com/office/drawing/2014/main" id="{2B02427A-9837-43BD-8910-4A97C11E69A3}"/>
              </a:ext>
            </a:extLst>
          </p:cNvPr>
          <p:cNvSpPr>
            <a:spLocks noGrp="1"/>
          </p:cNvSpPr>
          <p:nvPr>
            <p:ph type="ctrTitle"/>
          </p:nvPr>
        </p:nvSpPr>
        <p:spPr>
          <a:xfrm>
            <a:off x="282473" y="129772"/>
            <a:ext cx="8579053" cy="491427"/>
          </a:xfrm>
        </p:spPr>
        <p:txBody>
          <a:bodyPr>
            <a:noAutofit/>
          </a:bodyPr>
          <a:lstStyle/>
          <a:p>
            <a:pPr algn="ctr"/>
            <a:r>
              <a:rPr lang="ru-RU" sz="24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Примеры реализации дорожных объектов</a:t>
            </a:r>
          </a:p>
        </p:txBody>
      </p:sp>
      <p:pic>
        <p:nvPicPr>
          <p:cNvPr id="26" name="Рисунок 25" descr="C:\Users\Коротков\AppData\Local\Microsoft\Windows\INetCache\Content.Word\IMG_6511.jpg">
            <a:extLst>
              <a:ext uri="{FF2B5EF4-FFF2-40B4-BE49-F238E27FC236}">
                <a16:creationId xmlns:a16="http://schemas.microsoft.com/office/drawing/2014/main" id="{A9392B35-4BF9-4DC1-BB6B-2F53DEBB6D3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3010" y="1360403"/>
            <a:ext cx="2770349" cy="2076365"/>
          </a:xfrm>
          <a:prstGeom prst="rect">
            <a:avLst/>
          </a:prstGeom>
          <a:noFill/>
          <a:ln>
            <a:noFill/>
          </a:ln>
        </p:spPr>
      </p:pic>
      <p:pic>
        <p:nvPicPr>
          <p:cNvPr id="28" name="Рисунок 27" descr="C:\Users\Коротков\AppData\Local\Microsoft\Windows\INetCache\Content.Word\IMG_6513.jpg">
            <a:extLst>
              <a:ext uri="{FF2B5EF4-FFF2-40B4-BE49-F238E27FC236}">
                <a16:creationId xmlns:a16="http://schemas.microsoft.com/office/drawing/2014/main" id="{6540BB21-29EF-4D69-B6A3-88C047F8A7B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78006" y="1357698"/>
            <a:ext cx="2777769" cy="2081777"/>
          </a:xfrm>
          <a:prstGeom prst="rect">
            <a:avLst/>
          </a:prstGeom>
          <a:noFill/>
          <a:ln>
            <a:noFill/>
          </a:ln>
        </p:spPr>
      </p:pic>
      <p:pic>
        <p:nvPicPr>
          <p:cNvPr id="29" name="Рисунок 28" descr="C:\Users\Andrey\AppData\Local\Microsoft\Windows\INetCache\Content.Word\IMG_1851.jpg">
            <a:extLst>
              <a:ext uri="{FF2B5EF4-FFF2-40B4-BE49-F238E27FC236}">
                <a16:creationId xmlns:a16="http://schemas.microsoft.com/office/drawing/2014/main" id="{B5AF9B56-E7CC-40D0-88C3-18BBC97F39F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684" y="4325304"/>
            <a:ext cx="3836307" cy="2422997"/>
          </a:xfrm>
          <a:prstGeom prst="rect">
            <a:avLst/>
          </a:prstGeom>
          <a:noFill/>
          <a:ln>
            <a:noFill/>
          </a:ln>
        </p:spPr>
      </p:pic>
      <p:pic>
        <p:nvPicPr>
          <p:cNvPr id="30" name="Рисунок 29">
            <a:extLst>
              <a:ext uri="{FF2B5EF4-FFF2-40B4-BE49-F238E27FC236}">
                <a16:creationId xmlns:a16="http://schemas.microsoft.com/office/drawing/2014/main" id="{728D01AC-8654-4931-937F-B46F1F8B4C45}"/>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726426" y="4325304"/>
            <a:ext cx="3804112" cy="2394524"/>
          </a:xfrm>
          <a:prstGeom prst="rect">
            <a:avLst/>
          </a:prstGeom>
          <a:noFill/>
        </p:spPr>
      </p:pic>
      <p:sp>
        <p:nvSpPr>
          <p:cNvPr id="31" name="Подзаголовок 2">
            <a:extLst>
              <a:ext uri="{FF2B5EF4-FFF2-40B4-BE49-F238E27FC236}">
                <a16:creationId xmlns:a16="http://schemas.microsoft.com/office/drawing/2014/main" id="{FE59FAE5-D25F-4E9A-B95D-A8355E30FEAF}"/>
              </a:ext>
            </a:extLst>
          </p:cNvPr>
          <p:cNvSpPr txBox="1">
            <a:spLocks/>
          </p:cNvSpPr>
          <p:nvPr/>
        </p:nvSpPr>
        <p:spPr>
          <a:xfrm>
            <a:off x="-1" y="660109"/>
            <a:ext cx="9141615" cy="754611"/>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r>
              <a:rPr lang="ru-RU" sz="1200" b="1" dirty="0">
                <a:solidFill>
                  <a:schemeClr val="bg1"/>
                </a:solidFill>
                <a:latin typeface="Verdana" panose="020B0604030504040204" pitchFamily="34" charset="0"/>
                <a:ea typeface="Verdana" panose="020B0604030504040204" pitchFamily="34" charset="0"/>
                <a:cs typeface="Verdana" panose="020B0604030504040204" pitchFamily="34" charset="0"/>
              </a:rPr>
              <a:t>3-й участок: </a:t>
            </a:r>
            <a:r>
              <a:rPr lang="ru-RU" sz="1200" dirty="0">
                <a:solidFill>
                  <a:schemeClr val="bg1"/>
                </a:solidFill>
                <a:latin typeface="Verdana" panose="020B0604030504040204" pitchFamily="34" charset="0"/>
                <a:ea typeface="Verdana" panose="020B0604030504040204" pitchFamily="34" charset="0"/>
                <a:cs typeface="Verdana" panose="020B0604030504040204" pitchFamily="34" charset="0"/>
              </a:rPr>
              <a:t>укладка морозозащитного слоя из пеностекольного щебня на участке с </a:t>
            </a:r>
            <a:r>
              <a:rPr lang="ru-RU"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пучинистым</a:t>
            </a:r>
            <a:r>
              <a:rPr lang="ru-RU" sz="1200" dirty="0">
                <a:solidFill>
                  <a:schemeClr val="bg1"/>
                </a:solidFill>
                <a:latin typeface="Verdana" panose="020B0604030504040204" pitchFamily="34" charset="0"/>
                <a:ea typeface="Verdana" panose="020B0604030504040204" pitchFamily="34" charset="0"/>
                <a:cs typeface="Verdana" panose="020B0604030504040204" pitchFamily="34" charset="0"/>
              </a:rPr>
              <a:t> грунтом с целью снижения глубины промерзания и исключения процессов морозного пучения (Инновационная автомобильная дорога к Технопарку «МФТИ», г. Долгопрудный). Дорога построена в 2015 году.</a:t>
            </a:r>
          </a:p>
        </p:txBody>
      </p:sp>
      <p:sp>
        <p:nvSpPr>
          <p:cNvPr id="34" name="Подзаголовок 2">
            <a:extLst>
              <a:ext uri="{FF2B5EF4-FFF2-40B4-BE49-F238E27FC236}">
                <a16:creationId xmlns:a16="http://schemas.microsoft.com/office/drawing/2014/main" id="{6917383F-B377-4986-9829-4A2D310E0FB8}"/>
              </a:ext>
            </a:extLst>
          </p:cNvPr>
          <p:cNvSpPr txBox="1">
            <a:spLocks/>
          </p:cNvSpPr>
          <p:nvPr/>
        </p:nvSpPr>
        <p:spPr>
          <a:xfrm>
            <a:off x="152400" y="3763498"/>
            <a:ext cx="8860277" cy="533451"/>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r>
              <a:rPr lang="ru-RU" sz="1200" b="1" dirty="0">
                <a:solidFill>
                  <a:schemeClr val="bg1"/>
                </a:solidFill>
                <a:latin typeface="Verdana" panose="020B0604030504040204" pitchFamily="34" charset="0"/>
                <a:ea typeface="Verdana" panose="020B0604030504040204" pitchFamily="34" charset="0"/>
                <a:cs typeface="Verdana" panose="020B0604030504040204" pitchFamily="34" charset="0"/>
              </a:rPr>
              <a:t>4-й участок: </a:t>
            </a:r>
            <a:r>
              <a:rPr lang="ru-RU" sz="1200" dirty="0">
                <a:solidFill>
                  <a:schemeClr val="bg1"/>
                </a:solidFill>
                <a:latin typeface="Verdana" panose="020B0604030504040204" pitchFamily="34" charset="0"/>
                <a:ea typeface="Verdana" panose="020B0604030504040204" pitchFamily="34" charset="0"/>
                <a:cs typeface="Verdana" panose="020B0604030504040204" pitchFamily="34" charset="0"/>
              </a:rPr>
              <a:t>укладка пеностекольного щебня на въезде-выезде из </a:t>
            </a:r>
            <a:r>
              <a:rPr lang="ru-RU"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винчестерного</a:t>
            </a:r>
            <a:r>
              <a:rPr lang="ru-RU" sz="1200" dirty="0">
                <a:solidFill>
                  <a:schemeClr val="bg1"/>
                </a:solidFill>
                <a:latin typeface="Verdana" panose="020B0604030504040204" pitchFamily="34" charset="0"/>
                <a:ea typeface="Verdana" panose="020B0604030504040204" pitchFamily="34" charset="0"/>
                <a:cs typeface="Verdana" panose="020B0604030504040204" pitchFamily="34" charset="0"/>
              </a:rPr>
              <a:t> тоннеля с целью облегчения нагрузки (Северо-Западная хорда, г. Москва). Сентябрь 2016 г.  – май 2017 г.</a:t>
            </a:r>
            <a:endParaRPr lang="ru-RU" sz="12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endParaRPr lang="ru-RU"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Рисунок 5" descr="Изображение выглядит как текст&#10;&#10;Описание создано с очень высокой степенью достоверности">
            <a:extLst>
              <a:ext uri="{FF2B5EF4-FFF2-40B4-BE49-F238E27FC236}">
                <a16:creationId xmlns:a16="http://schemas.microsoft.com/office/drawing/2014/main" id="{352E6778-E2C3-49C2-A618-677A7D0C93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0042" y="1353764"/>
            <a:ext cx="2748854" cy="1817492"/>
          </a:xfrm>
          <a:prstGeom prst="rect">
            <a:avLst/>
          </a:prstGeom>
        </p:spPr>
      </p:pic>
      <p:sp>
        <p:nvSpPr>
          <p:cNvPr id="22" name="Подзаголовок 2">
            <a:extLst>
              <a:ext uri="{FF2B5EF4-FFF2-40B4-BE49-F238E27FC236}">
                <a16:creationId xmlns:a16="http://schemas.microsoft.com/office/drawing/2014/main" id="{69269D01-FCAF-4DB8-B160-1EA301A4274A}"/>
              </a:ext>
            </a:extLst>
          </p:cNvPr>
          <p:cNvSpPr txBox="1">
            <a:spLocks/>
          </p:cNvSpPr>
          <p:nvPr/>
        </p:nvSpPr>
        <p:spPr>
          <a:xfrm>
            <a:off x="218546" y="3164600"/>
            <a:ext cx="2770349" cy="402781"/>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r>
              <a:rPr lang="ru-RU" sz="1200" b="1" dirty="0">
                <a:solidFill>
                  <a:schemeClr val="bg1"/>
                </a:solidFill>
                <a:latin typeface="Verdana" panose="020B0604030504040204" pitchFamily="34" charset="0"/>
                <a:ea typeface="Verdana" panose="020B0604030504040204" pitchFamily="34" charset="0"/>
                <a:cs typeface="Verdana" panose="020B0604030504040204" pitchFamily="34" charset="0"/>
              </a:rPr>
              <a:t>Выдержка из проектной документации</a:t>
            </a:r>
          </a:p>
          <a:p>
            <a:pPr algn="ctr"/>
            <a:endParaRPr lang="ru-RU" sz="12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37926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09862E-48F9-45AC-8D44-67A0268A793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97986E7-0E3C-4F64-886E-935DDCB83AA7}"/>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29777" y="1420238"/>
            <a:ext cx="3311840" cy="4751961"/>
            <a:chOff x="9206969" y="2963333"/>
            <a:chExt cx="2981858" cy="3208867"/>
          </a:xfrm>
        </p:grpSpPr>
        <p:cxnSp>
          <p:nvCxnSpPr>
            <p:cNvPr id="11" name="Straight Connector 10">
              <a:extLst>
                <a:ext uri="{FF2B5EF4-FFF2-40B4-BE49-F238E27FC236}">
                  <a16:creationId xmlns:a16="http://schemas.microsoft.com/office/drawing/2014/main" id="{B903D17F-F79E-40E5-9563-A1CFFCC06A2A}"/>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1">
              <a:extLst>
                <a:ext uri="{FF2B5EF4-FFF2-40B4-BE49-F238E27FC236}">
                  <a16:creationId xmlns:a16="http://schemas.microsoft.com/office/drawing/2014/main" id="{CA5D5775-627F-4588-82B3-905EDF23138E}"/>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2">
              <a:extLst>
                <a:ext uri="{FF2B5EF4-FFF2-40B4-BE49-F238E27FC236}">
                  <a16:creationId xmlns:a16="http://schemas.microsoft.com/office/drawing/2014/main" id="{7D7F2A20-5DE4-4BC0-91EA-5FFE33A4D3A9}"/>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D536BA0-56C7-429C-B41E-B5724F0CD4C4}"/>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F15726F-71BE-4007-B9B6-0A1AA0D5201D}"/>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sp>
        <p:nvSpPr>
          <p:cNvPr id="13" name="Заголовок 1">
            <a:extLst>
              <a:ext uri="{FF2B5EF4-FFF2-40B4-BE49-F238E27FC236}">
                <a16:creationId xmlns:a16="http://schemas.microsoft.com/office/drawing/2014/main" id="{2B02427A-9837-43BD-8910-4A97C11E69A3}"/>
              </a:ext>
            </a:extLst>
          </p:cNvPr>
          <p:cNvSpPr>
            <a:spLocks noGrp="1"/>
          </p:cNvSpPr>
          <p:nvPr>
            <p:ph type="ctrTitle"/>
          </p:nvPr>
        </p:nvSpPr>
        <p:spPr>
          <a:xfrm>
            <a:off x="282473" y="129772"/>
            <a:ext cx="8579053" cy="793482"/>
          </a:xfrm>
        </p:spPr>
        <p:txBody>
          <a:bodyPr>
            <a:noAutofit/>
          </a:bodyPr>
          <a:lstStyle/>
          <a:p>
            <a:pPr algn="ctr"/>
            <a:r>
              <a:rPr lang="ru-RU" sz="24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НОРМАТИВНО-РЕГЛАМЕНТИРУЮЩАЯ документация</a:t>
            </a:r>
          </a:p>
        </p:txBody>
      </p:sp>
      <p:sp>
        <p:nvSpPr>
          <p:cNvPr id="2" name="Прямоугольник 1">
            <a:extLst>
              <a:ext uri="{FF2B5EF4-FFF2-40B4-BE49-F238E27FC236}">
                <a16:creationId xmlns:a16="http://schemas.microsoft.com/office/drawing/2014/main" id="{8E51D909-DD8A-4432-A527-55F7D9DDC373}"/>
              </a:ext>
            </a:extLst>
          </p:cNvPr>
          <p:cNvSpPr/>
          <p:nvPr/>
        </p:nvSpPr>
        <p:spPr>
          <a:xfrm>
            <a:off x="179136" y="2096122"/>
            <a:ext cx="4852195" cy="4555093"/>
          </a:xfrm>
          <a:prstGeom prst="rect">
            <a:avLst/>
          </a:prstGeom>
        </p:spPr>
        <p:txBody>
          <a:bodyPr wrap="square">
            <a:spAutoFit/>
          </a:bodyPr>
          <a:lstStyle/>
          <a:p>
            <a:pPr marL="457200" indent="-457200" algn="just">
              <a:spcAft>
                <a:spcPts val="1200"/>
              </a:spcAft>
              <a:buFont typeface="Arial" panose="020B0604020202020204" pitchFamily="34" charset="0"/>
              <a:buChar char="•"/>
            </a:pPr>
            <a:r>
              <a:rPr lang="ru-RU" sz="1400" dirty="0">
                <a:solidFill>
                  <a:schemeClr val="bg1"/>
                </a:solidFill>
                <a:latin typeface="Verdana" panose="020B0604030504040204" pitchFamily="34" charset="0"/>
                <a:ea typeface="Verdana" panose="020B0604030504040204" pitchFamily="34" charset="0"/>
                <a:cs typeface="Verdana" panose="020B0604030504040204" pitchFamily="34" charset="0"/>
              </a:rPr>
              <a:t>Стандарт организации (СТО) 37275967.001-2017 «ЩЕБЕНЬ ПЕНОСТЕКОЛЬНЫЙ ДЛЯ ДОРОЖНОГО СТРОИТЕЛЬСТВА. Технические условия»</a:t>
            </a:r>
          </a:p>
          <a:p>
            <a:pPr marL="457200" indent="-457200" algn="just">
              <a:spcAft>
                <a:spcPts val="1200"/>
              </a:spcAft>
              <a:buFont typeface="Arial" panose="020B0604020202020204" pitchFamily="34" charset="0"/>
              <a:buChar char="•"/>
            </a:pPr>
            <a:r>
              <a:rPr lang="ru-RU" sz="1400" dirty="0">
                <a:solidFill>
                  <a:schemeClr val="bg1"/>
                </a:solidFill>
                <a:latin typeface="Verdana" panose="020B0604030504040204" pitchFamily="34" charset="0"/>
                <a:ea typeface="Verdana" panose="020B0604030504040204" pitchFamily="34" charset="0"/>
                <a:cs typeface="Verdana" panose="020B0604030504040204" pitchFamily="34" charset="0"/>
              </a:rPr>
              <a:t>Федеральные единичные расценки (ФЕР)</a:t>
            </a:r>
          </a:p>
          <a:p>
            <a:pPr marL="457200" indent="-457200" algn="just">
              <a:spcAft>
                <a:spcPts val="1200"/>
              </a:spcAft>
              <a:buFont typeface="Arial" panose="020B0604020202020204" pitchFamily="34" charset="0"/>
              <a:buChar char="•"/>
            </a:pPr>
            <a:r>
              <a:rPr lang="ru-RU" sz="1400" dirty="0">
                <a:solidFill>
                  <a:schemeClr val="bg1"/>
                </a:solidFill>
                <a:latin typeface="Verdana" panose="020B0604030504040204" pitchFamily="34" charset="0"/>
                <a:ea typeface="Verdana" panose="020B0604030504040204" pitchFamily="34" charset="0"/>
                <a:cs typeface="Verdana" panose="020B0604030504040204" pitchFamily="34" charset="0"/>
              </a:rPr>
              <a:t>Территориальные сметные нормативы (ТСН-2001)</a:t>
            </a:r>
          </a:p>
          <a:p>
            <a:pPr marL="457200" indent="-457200" algn="just">
              <a:spcAft>
                <a:spcPts val="1200"/>
              </a:spcAft>
              <a:buFont typeface="Arial" panose="020B0604020202020204" pitchFamily="34" charset="0"/>
              <a:buChar char="•"/>
            </a:pPr>
            <a:r>
              <a:rPr lang="ru-RU" sz="1400" dirty="0">
                <a:solidFill>
                  <a:schemeClr val="bg1"/>
                </a:solidFill>
                <a:latin typeface="Verdana" panose="020B0604030504040204" pitchFamily="34" charset="0"/>
                <a:ea typeface="Verdana" panose="020B0604030504040204" pitchFamily="34" charset="0"/>
                <a:cs typeface="Verdana" panose="020B0604030504040204" pitchFamily="34" charset="0"/>
              </a:rPr>
              <a:t>Протоколы испытаний в ФГБУ «НИИСФ РААСН»</a:t>
            </a:r>
          </a:p>
          <a:p>
            <a:pPr marL="457200" indent="-457200" algn="just">
              <a:spcAft>
                <a:spcPts val="1200"/>
              </a:spcAft>
              <a:buFont typeface="Arial" panose="020B0604020202020204" pitchFamily="34" charset="0"/>
              <a:buChar char="•"/>
            </a:pPr>
            <a:r>
              <a:rPr lang="ru-RU" sz="1400" dirty="0">
                <a:solidFill>
                  <a:schemeClr val="bg1"/>
                </a:solidFill>
                <a:latin typeface="Verdana" panose="020B0604030504040204" pitchFamily="34" charset="0"/>
                <a:ea typeface="Verdana" panose="020B0604030504040204" pitchFamily="34" charset="0"/>
                <a:cs typeface="Verdana" panose="020B0604030504040204" pitchFamily="34" charset="0"/>
              </a:rPr>
              <a:t>ТУ 5712-002-37275967-2014</a:t>
            </a:r>
          </a:p>
          <a:p>
            <a:pPr marL="457200" indent="-457200" algn="just">
              <a:spcAft>
                <a:spcPts val="1200"/>
              </a:spcAft>
              <a:buFont typeface="Arial" panose="020B0604020202020204" pitchFamily="34" charset="0"/>
              <a:buChar char="•"/>
            </a:pPr>
            <a:r>
              <a:rPr lang="ru-RU" sz="1400" dirty="0">
                <a:solidFill>
                  <a:schemeClr val="bg1"/>
                </a:solidFill>
                <a:latin typeface="Verdana" panose="020B0604030504040204" pitchFamily="34" charset="0"/>
                <a:ea typeface="Verdana" panose="020B0604030504040204" pitchFamily="34" charset="0"/>
                <a:cs typeface="Verdana" panose="020B0604030504040204" pitchFamily="34" charset="0"/>
              </a:rPr>
              <a:t>Сертификаты соответствия ГОСТ-Р</a:t>
            </a:r>
          </a:p>
          <a:p>
            <a:pPr marL="457200" indent="-457200" algn="just">
              <a:spcAft>
                <a:spcPts val="1200"/>
              </a:spcAft>
              <a:buFont typeface="Arial" panose="020B0604020202020204" pitchFamily="34" charset="0"/>
              <a:buChar char="•"/>
            </a:pPr>
            <a:r>
              <a:rPr lang="ru-RU" sz="1400" dirty="0">
                <a:solidFill>
                  <a:schemeClr val="bg1"/>
                </a:solidFill>
                <a:latin typeface="Verdana" panose="020B0604030504040204" pitchFamily="34" charset="0"/>
                <a:ea typeface="Verdana" panose="020B0604030504040204" pitchFamily="34" charset="0"/>
                <a:cs typeface="Verdana" panose="020B0604030504040204" pitchFamily="34" charset="0"/>
              </a:rPr>
              <a:t>Декларация о соответствии техническому регламенту по пожарной безопасности</a:t>
            </a:r>
          </a:p>
          <a:p>
            <a:pPr marL="457200" indent="-457200" algn="just">
              <a:spcAft>
                <a:spcPts val="1200"/>
              </a:spcAft>
              <a:buFont typeface="Arial" panose="020B0604020202020204" pitchFamily="34" charset="0"/>
              <a:buChar char="•"/>
            </a:pPr>
            <a:r>
              <a:rPr lang="ru-RU" sz="1400" dirty="0">
                <a:solidFill>
                  <a:schemeClr val="bg1"/>
                </a:solidFill>
                <a:latin typeface="Verdana" panose="020B0604030504040204" pitchFamily="34" charset="0"/>
                <a:ea typeface="Verdana" panose="020B0604030504040204" pitchFamily="34" charset="0"/>
                <a:cs typeface="Verdana" panose="020B0604030504040204" pitchFamily="34" charset="0"/>
              </a:rPr>
              <a:t>Санитарно-эпидемиологическое заключение</a:t>
            </a:r>
          </a:p>
          <a:p>
            <a:pPr marL="457200" indent="-457200" algn="just">
              <a:spcAft>
                <a:spcPts val="1200"/>
              </a:spcAft>
              <a:buFont typeface="Arial" panose="020B0604020202020204" pitchFamily="34" charset="0"/>
              <a:buChar char="•"/>
            </a:pPr>
            <a:r>
              <a:rPr lang="ru-RU" sz="1400" dirty="0">
                <a:solidFill>
                  <a:schemeClr val="bg1"/>
                </a:solidFill>
                <a:latin typeface="Verdana" panose="020B0604030504040204" pitchFamily="34" charset="0"/>
                <a:ea typeface="Verdana" panose="020B0604030504040204" pitchFamily="34" charset="0"/>
                <a:cs typeface="Verdana" panose="020B0604030504040204" pitchFamily="34" charset="0"/>
              </a:rPr>
              <a:t>И др.</a:t>
            </a:r>
          </a:p>
        </p:txBody>
      </p:sp>
      <p:grpSp>
        <p:nvGrpSpPr>
          <p:cNvPr id="5" name="Группа 4">
            <a:extLst>
              <a:ext uri="{FF2B5EF4-FFF2-40B4-BE49-F238E27FC236}">
                <a16:creationId xmlns:a16="http://schemas.microsoft.com/office/drawing/2014/main" id="{CEA40F24-F6AE-4A37-9710-022F486ABE09}"/>
              </a:ext>
            </a:extLst>
          </p:cNvPr>
          <p:cNvGrpSpPr/>
          <p:nvPr/>
        </p:nvGrpSpPr>
        <p:grpSpPr>
          <a:xfrm rot="446748">
            <a:off x="5043889" y="1967063"/>
            <a:ext cx="3519189" cy="4121078"/>
            <a:chOff x="5010740" y="2054360"/>
            <a:chExt cx="3519189" cy="4121078"/>
          </a:xfrm>
        </p:grpSpPr>
        <p:sp>
          <p:nvSpPr>
            <p:cNvPr id="18" name="object 13">
              <a:extLst>
                <a:ext uri="{FF2B5EF4-FFF2-40B4-BE49-F238E27FC236}">
                  <a16:creationId xmlns:a16="http://schemas.microsoft.com/office/drawing/2014/main" id="{46455C52-376D-4F79-B1B9-D58B189B2FB0}"/>
                </a:ext>
              </a:extLst>
            </p:cNvPr>
            <p:cNvSpPr/>
            <p:nvPr/>
          </p:nvSpPr>
          <p:spPr>
            <a:xfrm rot="20728745">
              <a:off x="5010740" y="2054360"/>
              <a:ext cx="2210814" cy="3146424"/>
            </a:xfrm>
            <a:prstGeom prst="rect">
              <a:avLst/>
            </a:prstGeom>
            <a:blipFill>
              <a:blip r:embed="rId2" cstate="print"/>
              <a:stretch>
                <a:fillRect/>
              </a:stretch>
            </a:blipFill>
          </p:spPr>
          <p:txBody>
            <a:bodyPr wrap="square" lIns="0" tIns="0" rIns="0" bIns="0" rtlCol="0"/>
            <a:lstStyle/>
            <a:p>
              <a:endParaRPr/>
            </a:p>
          </p:txBody>
        </p:sp>
        <p:sp>
          <p:nvSpPr>
            <p:cNvPr id="19" name="object 14">
              <a:extLst>
                <a:ext uri="{FF2B5EF4-FFF2-40B4-BE49-F238E27FC236}">
                  <a16:creationId xmlns:a16="http://schemas.microsoft.com/office/drawing/2014/main" id="{0D64D76D-2056-4783-8EB4-0E8F1CB9D62F}"/>
                </a:ext>
              </a:extLst>
            </p:cNvPr>
            <p:cNvSpPr/>
            <p:nvPr/>
          </p:nvSpPr>
          <p:spPr>
            <a:xfrm rot="21226620">
              <a:off x="5422913" y="2227251"/>
              <a:ext cx="2087253" cy="3167796"/>
            </a:xfrm>
            <a:prstGeom prst="rect">
              <a:avLst/>
            </a:prstGeom>
            <a:blipFill>
              <a:blip r:embed="rId3" cstate="print"/>
              <a:stretch>
                <a:fillRect/>
              </a:stretch>
            </a:blipFill>
            <a:effectLst>
              <a:outerShdw blurRad="50800" dist="38100" dir="2700000" algn="tl" rotWithShape="0">
                <a:prstClr val="black">
                  <a:alpha val="40000"/>
                </a:prstClr>
              </a:outerShdw>
            </a:effectLst>
          </p:spPr>
          <p:txBody>
            <a:bodyPr wrap="square" lIns="0" tIns="0" rIns="0" bIns="0" rtlCol="0"/>
            <a:lstStyle/>
            <a:p>
              <a:endParaRPr/>
            </a:p>
          </p:txBody>
        </p:sp>
        <p:sp>
          <p:nvSpPr>
            <p:cNvPr id="20" name="object 15">
              <a:extLst>
                <a:ext uri="{FF2B5EF4-FFF2-40B4-BE49-F238E27FC236}">
                  <a16:creationId xmlns:a16="http://schemas.microsoft.com/office/drawing/2014/main" id="{484C6763-3A28-4A48-AEEF-DF10368B25D0}"/>
                </a:ext>
              </a:extLst>
            </p:cNvPr>
            <p:cNvSpPr/>
            <p:nvPr/>
          </p:nvSpPr>
          <p:spPr>
            <a:xfrm>
              <a:off x="5748543" y="2461902"/>
              <a:ext cx="2048450" cy="3036940"/>
            </a:xfrm>
            <a:prstGeom prst="rect">
              <a:avLst/>
            </a:prstGeom>
            <a:blipFill>
              <a:blip r:embed="rId4" cstate="print"/>
              <a:stretch>
                <a:fillRect/>
              </a:stretch>
            </a:blipFill>
            <a:effectLst>
              <a:outerShdw blurRad="50800" dist="38100" dir="2700000" algn="tl" rotWithShape="0">
                <a:prstClr val="black">
                  <a:alpha val="40000"/>
                </a:prstClr>
              </a:outerShdw>
            </a:effectLst>
          </p:spPr>
          <p:txBody>
            <a:bodyPr wrap="square" lIns="0" tIns="0" rIns="0" bIns="0" rtlCol="0"/>
            <a:lstStyle/>
            <a:p>
              <a:endParaRPr/>
            </a:p>
          </p:txBody>
        </p:sp>
        <p:pic>
          <p:nvPicPr>
            <p:cNvPr id="22" name="Рисунок 21">
              <a:extLst>
                <a:ext uri="{FF2B5EF4-FFF2-40B4-BE49-F238E27FC236}">
                  <a16:creationId xmlns:a16="http://schemas.microsoft.com/office/drawing/2014/main" id="{6AD9CC61-7F08-4E6B-953B-3637281CD0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4647">
              <a:off x="6065294" y="2738608"/>
              <a:ext cx="1989942" cy="2813864"/>
            </a:xfrm>
            <a:prstGeom prst="rect">
              <a:avLst/>
            </a:prstGeom>
            <a:blipFill>
              <a:blip r:embed="rId4" cstate="print"/>
              <a:stretch>
                <a:fillRect/>
              </a:stretch>
            </a:blipFill>
            <a:effectLst>
              <a:outerShdw blurRad="50800" dist="38100" dir="2700000" algn="tl" rotWithShape="0">
                <a:prstClr val="black">
                  <a:alpha val="40000"/>
                </a:prstClr>
              </a:outerShdw>
            </a:effectLst>
          </p:spPr>
        </p:pic>
        <p:pic>
          <p:nvPicPr>
            <p:cNvPr id="23" name="Рисунок 22">
              <a:extLst>
                <a:ext uri="{FF2B5EF4-FFF2-40B4-BE49-F238E27FC236}">
                  <a16:creationId xmlns:a16="http://schemas.microsoft.com/office/drawing/2014/main" id="{33FB9510-E1D2-409B-8392-9AF6721CEB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689368">
              <a:off x="6257348" y="2975935"/>
              <a:ext cx="2024910" cy="2785046"/>
            </a:xfrm>
            <a:prstGeom prst="rect">
              <a:avLst/>
            </a:prstGeom>
          </p:spPr>
        </p:pic>
        <p:pic>
          <p:nvPicPr>
            <p:cNvPr id="4" name="Рисунок 3" descr="Изображение выглядит как снимок экрана, текст&#10;&#10;Описание создано с высокой степенью достоверности">
              <a:extLst>
                <a:ext uri="{FF2B5EF4-FFF2-40B4-BE49-F238E27FC236}">
                  <a16:creationId xmlns:a16="http://schemas.microsoft.com/office/drawing/2014/main" id="{2423790E-3FE6-4A9F-BCF2-0E1300CF2F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2212717">
              <a:off x="6506242" y="3313716"/>
              <a:ext cx="2023687" cy="2861722"/>
            </a:xfrm>
            <a:prstGeom prst="rect">
              <a:avLst/>
            </a:prstGeom>
          </p:spPr>
        </p:pic>
      </p:grpSp>
      <p:sp>
        <p:nvSpPr>
          <p:cNvPr id="3" name="Прямоугольник 2">
            <a:extLst>
              <a:ext uri="{FF2B5EF4-FFF2-40B4-BE49-F238E27FC236}">
                <a16:creationId xmlns:a16="http://schemas.microsoft.com/office/drawing/2014/main" id="{225FB4E2-1EA5-436B-BB20-C20F991CE8F2}"/>
              </a:ext>
            </a:extLst>
          </p:cNvPr>
          <p:cNvSpPr/>
          <p:nvPr/>
        </p:nvSpPr>
        <p:spPr>
          <a:xfrm>
            <a:off x="282473" y="946730"/>
            <a:ext cx="8681031" cy="941796"/>
          </a:xfrm>
          <a:prstGeom prst="rect">
            <a:avLst/>
          </a:prstGeom>
        </p:spPr>
        <p:txBody>
          <a:bodyPr wrap="square">
            <a:spAutoFit/>
          </a:bodyPr>
          <a:lstStyle/>
          <a:p>
            <a:pPr indent="450215" algn="just">
              <a:lnSpc>
                <a:spcPct val="115000"/>
              </a:lnSpc>
              <a:spcAft>
                <a:spcPts val="0"/>
              </a:spcAft>
            </a:pPr>
            <a:r>
              <a:rPr lang="ru-RU" sz="1600" dirty="0">
                <a:solidFill>
                  <a:schemeClr val="bg1"/>
                </a:solidFill>
                <a:latin typeface="Verdana" panose="020B0604030504040204" pitchFamily="34" charset="0"/>
                <a:ea typeface="Verdana" panose="020B0604030504040204" pitchFamily="34" charset="0"/>
                <a:cs typeface="Verdana" panose="020B0604030504040204" pitchFamily="34" charset="0"/>
              </a:rPr>
              <a:t>Для применения пеностекольного щебня в автодорожной отрасли РФ есть вся необходимая нормативно-регламентирующая документация, получены сертификаты соответствия, проведены лабораторные и полевые испытания.</a:t>
            </a:r>
          </a:p>
        </p:txBody>
      </p:sp>
      <p:sp>
        <p:nvSpPr>
          <p:cNvPr id="21" name="Прямоугольник 20">
            <a:extLst>
              <a:ext uri="{FF2B5EF4-FFF2-40B4-BE49-F238E27FC236}">
                <a16:creationId xmlns:a16="http://schemas.microsoft.com/office/drawing/2014/main" id="{B44CC95D-71EC-4878-A9D7-C834265FFD9F}"/>
              </a:ext>
            </a:extLst>
          </p:cNvPr>
          <p:cNvSpPr/>
          <p:nvPr/>
        </p:nvSpPr>
        <p:spPr>
          <a:xfrm>
            <a:off x="5381432" y="6516877"/>
            <a:ext cx="3412467" cy="304699"/>
          </a:xfrm>
          <a:prstGeom prst="rect">
            <a:avLst/>
          </a:prstGeom>
        </p:spPr>
        <p:txBody>
          <a:bodyPr wrap="square">
            <a:spAutoFit/>
          </a:bodyPr>
          <a:lstStyle/>
          <a:p>
            <a:pPr algn="ctr">
              <a:lnSpc>
                <a:spcPct val="115000"/>
              </a:lnSpc>
              <a:spcAft>
                <a:spcPts val="0"/>
              </a:spcAft>
            </a:pPr>
            <a:r>
              <a:rPr lang="ru-RU" sz="1200" b="1" dirty="0">
                <a:solidFill>
                  <a:srgbClr val="000000"/>
                </a:solidFill>
                <a:latin typeface="Verdana" panose="020B0604030504040204" pitchFamily="34" charset="0"/>
                <a:ea typeface="Verdana" panose="020B0604030504040204" pitchFamily="34" charset="0"/>
                <a:cs typeface="Verdana" panose="020B0604030504040204" pitchFamily="34" charset="0"/>
              </a:rPr>
              <a:t>Рис. 20. </a:t>
            </a:r>
            <a:r>
              <a:rPr lang="ru-RU" sz="1200" dirty="0">
                <a:solidFill>
                  <a:srgbClr val="000000"/>
                </a:solidFill>
                <a:latin typeface="Verdana" panose="020B0604030504040204" pitchFamily="34" charset="0"/>
                <a:ea typeface="Verdana" panose="020B0604030504040204" pitchFamily="34" charset="0"/>
                <a:cs typeface="Verdana" panose="020B0604030504040204" pitchFamily="34" charset="0"/>
              </a:rPr>
              <a:t>Нормативная документация</a:t>
            </a:r>
            <a:endParaRPr lang="ru-RU" sz="1200" dirty="0">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966341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09862E-48F9-45AC-8D44-67A0268A793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97986E7-0E3C-4F64-886E-935DDCB83AA7}"/>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29777" y="1420238"/>
            <a:ext cx="3311840" cy="4751961"/>
            <a:chOff x="9206969" y="2963333"/>
            <a:chExt cx="2981858" cy="3208867"/>
          </a:xfrm>
        </p:grpSpPr>
        <p:cxnSp>
          <p:nvCxnSpPr>
            <p:cNvPr id="11" name="Straight Connector 10">
              <a:extLst>
                <a:ext uri="{FF2B5EF4-FFF2-40B4-BE49-F238E27FC236}">
                  <a16:creationId xmlns:a16="http://schemas.microsoft.com/office/drawing/2014/main" id="{B903D17F-F79E-40E5-9563-A1CFFCC06A2A}"/>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1">
              <a:extLst>
                <a:ext uri="{FF2B5EF4-FFF2-40B4-BE49-F238E27FC236}">
                  <a16:creationId xmlns:a16="http://schemas.microsoft.com/office/drawing/2014/main" id="{CA5D5775-627F-4588-82B3-905EDF23138E}"/>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2">
              <a:extLst>
                <a:ext uri="{FF2B5EF4-FFF2-40B4-BE49-F238E27FC236}">
                  <a16:creationId xmlns:a16="http://schemas.microsoft.com/office/drawing/2014/main" id="{7D7F2A20-5DE4-4BC0-91EA-5FFE33A4D3A9}"/>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D536BA0-56C7-429C-B41E-B5724F0CD4C4}"/>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F15726F-71BE-4007-B9B6-0A1AA0D5201D}"/>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sp>
        <p:nvSpPr>
          <p:cNvPr id="13" name="Заголовок 1">
            <a:extLst>
              <a:ext uri="{FF2B5EF4-FFF2-40B4-BE49-F238E27FC236}">
                <a16:creationId xmlns:a16="http://schemas.microsoft.com/office/drawing/2014/main" id="{2B02427A-9837-43BD-8910-4A97C11E69A3}"/>
              </a:ext>
            </a:extLst>
          </p:cNvPr>
          <p:cNvSpPr>
            <a:spLocks noGrp="1"/>
          </p:cNvSpPr>
          <p:nvPr>
            <p:ph type="ctrTitle"/>
          </p:nvPr>
        </p:nvSpPr>
        <p:spPr>
          <a:xfrm>
            <a:off x="282473" y="129772"/>
            <a:ext cx="8579053" cy="454428"/>
          </a:xfrm>
        </p:spPr>
        <p:txBody>
          <a:bodyPr>
            <a:noAutofit/>
          </a:bodyPr>
          <a:lstStyle/>
          <a:p>
            <a:pPr algn="ctr"/>
            <a:r>
              <a:rPr lang="ru-RU" sz="24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Транспортировка и хранение</a:t>
            </a:r>
          </a:p>
        </p:txBody>
      </p:sp>
      <p:pic>
        <p:nvPicPr>
          <p:cNvPr id="24" name="Рисунок 23" descr="Изображение выглядит как небо, внешний, фотография&#10;&#10;Описание создано с очень высокой степенью достоверности">
            <a:extLst>
              <a:ext uri="{FF2B5EF4-FFF2-40B4-BE49-F238E27FC236}">
                <a16:creationId xmlns:a16="http://schemas.microsoft.com/office/drawing/2014/main" id="{EA42B173-D2B1-4EA5-9778-EF559D9E35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1662" y="1313696"/>
            <a:ext cx="5573489" cy="2207046"/>
          </a:xfrm>
          <a:prstGeom prst="rect">
            <a:avLst/>
          </a:prstGeom>
        </p:spPr>
      </p:pic>
      <p:pic>
        <p:nvPicPr>
          <p:cNvPr id="25" name="Рисунок 24" descr="Изображение выглядит как небо, внешний, грузовик, дорога&#10;&#10;Описание создано с очень высокой степенью достоверности">
            <a:extLst>
              <a:ext uri="{FF2B5EF4-FFF2-40B4-BE49-F238E27FC236}">
                <a16:creationId xmlns:a16="http://schemas.microsoft.com/office/drawing/2014/main" id="{32CDFF58-6472-47E2-A743-314CD9671B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9918" y="4431627"/>
            <a:ext cx="5578247" cy="2001833"/>
          </a:xfrm>
          <a:prstGeom prst="rect">
            <a:avLst/>
          </a:prstGeom>
        </p:spPr>
      </p:pic>
      <p:sp>
        <p:nvSpPr>
          <p:cNvPr id="26" name="Прямоугольник 25">
            <a:extLst>
              <a:ext uri="{FF2B5EF4-FFF2-40B4-BE49-F238E27FC236}">
                <a16:creationId xmlns:a16="http://schemas.microsoft.com/office/drawing/2014/main" id="{CC15FA71-2C93-4F98-908C-DAE23A3BF7C5}"/>
              </a:ext>
            </a:extLst>
          </p:cNvPr>
          <p:cNvSpPr/>
          <p:nvPr/>
        </p:nvSpPr>
        <p:spPr>
          <a:xfrm>
            <a:off x="172301" y="667365"/>
            <a:ext cx="8801578" cy="646331"/>
          </a:xfrm>
          <a:prstGeom prst="rect">
            <a:avLst/>
          </a:prstGeom>
        </p:spPr>
        <p:txBody>
          <a:bodyPr wrap="square">
            <a:spAutoFit/>
          </a:bodyPr>
          <a:lstStyle/>
          <a:p>
            <a:pPr algn="ctr"/>
            <a:r>
              <a:rPr lang="ru-RU" dirty="0">
                <a:solidFill>
                  <a:schemeClr val="bg1"/>
                </a:solidFill>
                <a:latin typeface="Verdana" panose="020B0604030504040204" pitchFamily="34" charset="0"/>
                <a:ea typeface="Verdana" panose="020B0604030504040204" pitchFamily="34" charset="0"/>
                <a:cs typeface="Verdana" panose="020B0604030504040204" pitchFamily="34" charset="0"/>
              </a:rPr>
              <a:t>Пеностекольный щебень не требует особых условий для хранения и может складироваться навалом под открытым небом</a:t>
            </a: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dirty="0">
                <a:solidFill>
                  <a:schemeClr val="bg1"/>
                </a:solidFill>
                <a:latin typeface="Verdana" panose="020B0604030504040204" pitchFamily="34" charset="0"/>
                <a:ea typeface="Verdana" panose="020B0604030504040204" pitchFamily="34" charset="0"/>
                <a:cs typeface="Verdana" panose="020B0604030504040204" pitchFamily="34" charset="0"/>
              </a:rPr>
              <a:t>или в </a:t>
            </a:r>
            <a:r>
              <a:rPr lang="ru-RU" dirty="0" err="1">
                <a:solidFill>
                  <a:schemeClr val="bg1"/>
                </a:solidFill>
                <a:latin typeface="Verdana" panose="020B0604030504040204" pitchFamily="34" charset="0"/>
                <a:ea typeface="Verdana" panose="020B0604030504040204" pitchFamily="34" charset="0"/>
                <a:cs typeface="Verdana" panose="020B0604030504040204" pitchFamily="34" charset="0"/>
              </a:rPr>
              <a:t>биг-бэгах</a:t>
            </a:r>
            <a:endParaRPr lang="ru-RU"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7" name="Прямоугольник 26">
            <a:extLst>
              <a:ext uri="{FF2B5EF4-FFF2-40B4-BE49-F238E27FC236}">
                <a16:creationId xmlns:a16="http://schemas.microsoft.com/office/drawing/2014/main" id="{A9301774-4F1D-4081-B8B9-E92B323CB798}"/>
              </a:ext>
            </a:extLst>
          </p:cNvPr>
          <p:cNvSpPr/>
          <p:nvPr/>
        </p:nvSpPr>
        <p:spPr>
          <a:xfrm>
            <a:off x="232936" y="4030974"/>
            <a:ext cx="8812212" cy="369332"/>
          </a:xfrm>
          <a:prstGeom prst="rect">
            <a:avLst/>
          </a:prstGeom>
        </p:spPr>
        <p:txBody>
          <a:bodyPr wrap="square">
            <a:spAutoFit/>
          </a:bodyPr>
          <a:lstStyle/>
          <a:p>
            <a:pPr algn="ctr"/>
            <a:r>
              <a:rPr lang="ru-RU" dirty="0">
                <a:solidFill>
                  <a:schemeClr val="bg1"/>
                </a:solidFill>
                <a:latin typeface="Verdana" panose="020B0604030504040204" pitchFamily="34" charset="0"/>
                <a:ea typeface="Verdana" panose="020B0604030504040204" pitchFamily="34" charset="0"/>
                <a:cs typeface="Verdana" panose="020B0604030504040204" pitchFamily="34" charset="0"/>
              </a:rPr>
              <a:t>Пеностекольный щебень транспортируется в </a:t>
            </a:r>
            <a:r>
              <a:rPr lang="ru-RU" dirty="0" err="1">
                <a:solidFill>
                  <a:schemeClr val="bg1"/>
                </a:solidFill>
                <a:latin typeface="Verdana" panose="020B0604030504040204" pitchFamily="34" charset="0"/>
                <a:ea typeface="Verdana" panose="020B0604030504040204" pitchFamily="34" charset="0"/>
                <a:cs typeface="Verdana" panose="020B0604030504040204" pitchFamily="34" charset="0"/>
              </a:rPr>
              <a:t>биг</a:t>
            </a:r>
            <a:r>
              <a:rPr lang="ru-RU" dirty="0">
                <a:solidFill>
                  <a:schemeClr val="bg1"/>
                </a:solidFill>
                <a:latin typeface="Verdana" panose="020B0604030504040204" pitchFamily="34" charset="0"/>
                <a:ea typeface="Verdana" panose="020B0604030504040204" pitchFamily="34" charset="0"/>
                <a:cs typeface="Verdana" panose="020B0604030504040204" pitchFamily="34" charset="0"/>
              </a:rPr>
              <a:t>-бегах, либо навалом</a:t>
            </a:r>
          </a:p>
        </p:txBody>
      </p:sp>
      <p:sp>
        <p:nvSpPr>
          <p:cNvPr id="28" name="Прямоугольник 27">
            <a:extLst>
              <a:ext uri="{FF2B5EF4-FFF2-40B4-BE49-F238E27FC236}">
                <a16:creationId xmlns:a16="http://schemas.microsoft.com/office/drawing/2014/main" id="{B6E1469C-791C-47CF-9A89-4F0DA5090FC7}"/>
              </a:ext>
            </a:extLst>
          </p:cNvPr>
          <p:cNvSpPr/>
          <p:nvPr/>
        </p:nvSpPr>
        <p:spPr>
          <a:xfrm>
            <a:off x="622359" y="3613075"/>
            <a:ext cx="8351520" cy="276999"/>
          </a:xfrm>
          <a:prstGeom prst="rect">
            <a:avLst/>
          </a:prstGeom>
        </p:spPr>
        <p:txBody>
          <a:bodyPr wrap="square">
            <a:spAutoFit/>
          </a:bodyPr>
          <a:lstStyle/>
          <a:p>
            <a:r>
              <a:rPr lang="ru-RU" sz="1200" b="1" dirty="0">
                <a:solidFill>
                  <a:schemeClr val="bg1"/>
                </a:solidFill>
                <a:latin typeface="Verdana" panose="020B0604030504040204" pitchFamily="34" charset="0"/>
                <a:ea typeface="Verdana" panose="020B0604030504040204" pitchFamily="34" charset="0"/>
                <a:cs typeface="Verdana" panose="020B0604030504040204" pitchFamily="34" charset="0"/>
              </a:rPr>
              <a:t>Рис. 21. </a:t>
            </a:r>
            <a:r>
              <a:rPr lang="ru-RU" sz="1200" dirty="0">
                <a:solidFill>
                  <a:schemeClr val="bg1"/>
                </a:solidFill>
                <a:latin typeface="Verdana" panose="020B0604030504040204" pitchFamily="34" charset="0"/>
                <a:ea typeface="Verdana" panose="020B0604030504040204" pitchFamily="34" charset="0"/>
                <a:cs typeface="Verdana" panose="020B0604030504040204" pitchFamily="34" charset="0"/>
              </a:rPr>
              <a:t>Складирование пеностекольного щебня: а – в </a:t>
            </a:r>
            <a:r>
              <a:rPr lang="ru-RU"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биг-бэгах</a:t>
            </a:r>
            <a:r>
              <a:rPr lang="ru-RU" sz="1200" dirty="0">
                <a:solidFill>
                  <a:schemeClr val="bg1"/>
                </a:solidFill>
                <a:latin typeface="Verdana" panose="020B0604030504040204" pitchFamily="34" charset="0"/>
                <a:ea typeface="Verdana" panose="020B0604030504040204" pitchFamily="34" charset="0"/>
                <a:cs typeface="Verdana" panose="020B0604030504040204" pitchFamily="34" charset="0"/>
              </a:rPr>
              <a:t>, б – навалом под открытым небом</a:t>
            </a:r>
          </a:p>
        </p:txBody>
      </p:sp>
      <p:sp>
        <p:nvSpPr>
          <p:cNvPr id="29" name="Прямоугольник 28">
            <a:extLst>
              <a:ext uri="{FF2B5EF4-FFF2-40B4-BE49-F238E27FC236}">
                <a16:creationId xmlns:a16="http://schemas.microsoft.com/office/drawing/2014/main" id="{7527D7E2-CA67-42F2-A298-0C0B5D9F0252}"/>
              </a:ext>
            </a:extLst>
          </p:cNvPr>
          <p:cNvSpPr/>
          <p:nvPr/>
        </p:nvSpPr>
        <p:spPr>
          <a:xfrm>
            <a:off x="416560" y="6474442"/>
            <a:ext cx="8444965" cy="304699"/>
          </a:xfrm>
          <a:prstGeom prst="rect">
            <a:avLst/>
          </a:prstGeom>
        </p:spPr>
        <p:txBody>
          <a:bodyPr wrap="square">
            <a:spAutoFit/>
          </a:bodyPr>
          <a:lstStyle/>
          <a:p>
            <a:pPr algn="ctr">
              <a:lnSpc>
                <a:spcPct val="115000"/>
              </a:lnSpc>
              <a:spcAft>
                <a:spcPts val="1200"/>
              </a:spcAft>
            </a:pPr>
            <a:r>
              <a:rPr lang="ru-RU" sz="1200" b="1" dirty="0">
                <a:solidFill>
                  <a:srgbClr val="000000"/>
                </a:solidFill>
                <a:latin typeface="Verdana" panose="020B0604030504040204" pitchFamily="34" charset="0"/>
                <a:ea typeface="Verdana" panose="020B0604030504040204" pitchFamily="34" charset="0"/>
                <a:cs typeface="Verdana" panose="020B0604030504040204" pitchFamily="34" charset="0"/>
              </a:rPr>
              <a:t>Рис. 22. </a:t>
            </a:r>
            <a:r>
              <a:rPr lang="ru-RU" sz="1200" dirty="0">
                <a:solidFill>
                  <a:srgbClr val="000000"/>
                </a:solidFill>
                <a:latin typeface="Verdana" panose="020B0604030504040204" pitchFamily="34" charset="0"/>
                <a:ea typeface="Verdana" panose="020B0604030504040204" pitchFamily="34" charset="0"/>
                <a:cs typeface="Verdana" panose="020B0604030504040204" pitchFamily="34" charset="0"/>
              </a:rPr>
              <a:t>Транспортировка пеностекольного щебня: а – в </a:t>
            </a:r>
            <a:r>
              <a:rPr lang="ru-RU" sz="1200" dirty="0" err="1">
                <a:solidFill>
                  <a:srgbClr val="000000"/>
                </a:solidFill>
                <a:latin typeface="Verdana" panose="020B0604030504040204" pitchFamily="34" charset="0"/>
                <a:ea typeface="Verdana" panose="020B0604030504040204" pitchFamily="34" charset="0"/>
                <a:cs typeface="Verdana" panose="020B0604030504040204" pitchFamily="34" charset="0"/>
              </a:rPr>
              <a:t>биг-бэгах</a:t>
            </a:r>
            <a:r>
              <a:rPr lang="ru-RU" sz="1200" dirty="0">
                <a:solidFill>
                  <a:srgbClr val="000000"/>
                </a:solidFill>
                <a:latin typeface="Verdana" panose="020B0604030504040204" pitchFamily="34" charset="0"/>
                <a:ea typeface="Verdana" panose="020B0604030504040204" pitchFamily="34" charset="0"/>
                <a:cs typeface="Verdana" panose="020B0604030504040204" pitchFamily="34" charset="0"/>
              </a:rPr>
              <a:t>, б – навалом</a:t>
            </a:r>
            <a:endParaRPr lang="ru-RU" sz="1100" dirty="0">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33110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09862E-48F9-45AC-8D44-67A0268A793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97986E7-0E3C-4F64-886E-935DDCB83AA7}"/>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29777" y="1420238"/>
            <a:ext cx="3311840" cy="4751961"/>
            <a:chOff x="9206969" y="2963333"/>
            <a:chExt cx="2981858" cy="3208867"/>
          </a:xfrm>
        </p:grpSpPr>
        <p:cxnSp>
          <p:nvCxnSpPr>
            <p:cNvPr id="11" name="Straight Connector 10">
              <a:extLst>
                <a:ext uri="{FF2B5EF4-FFF2-40B4-BE49-F238E27FC236}">
                  <a16:creationId xmlns:a16="http://schemas.microsoft.com/office/drawing/2014/main" id="{B903D17F-F79E-40E5-9563-A1CFFCC06A2A}"/>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1">
              <a:extLst>
                <a:ext uri="{FF2B5EF4-FFF2-40B4-BE49-F238E27FC236}">
                  <a16:creationId xmlns:a16="http://schemas.microsoft.com/office/drawing/2014/main" id="{CA5D5775-627F-4588-82B3-905EDF23138E}"/>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2">
              <a:extLst>
                <a:ext uri="{FF2B5EF4-FFF2-40B4-BE49-F238E27FC236}">
                  <a16:creationId xmlns:a16="http://schemas.microsoft.com/office/drawing/2014/main" id="{7D7F2A20-5DE4-4BC0-91EA-5FFE33A4D3A9}"/>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D536BA0-56C7-429C-B41E-B5724F0CD4C4}"/>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F15726F-71BE-4007-B9B6-0A1AA0D5201D}"/>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sp>
        <p:nvSpPr>
          <p:cNvPr id="3" name="Подзаголовок 2">
            <a:extLst>
              <a:ext uri="{FF2B5EF4-FFF2-40B4-BE49-F238E27FC236}">
                <a16:creationId xmlns:a16="http://schemas.microsoft.com/office/drawing/2014/main" id="{218FB97F-3F21-4104-B825-A330858DE4CA}"/>
              </a:ext>
            </a:extLst>
          </p:cNvPr>
          <p:cNvSpPr>
            <a:spLocks noGrp="1"/>
          </p:cNvSpPr>
          <p:nvPr>
            <p:ph type="subTitle" idx="1"/>
          </p:nvPr>
        </p:nvSpPr>
        <p:spPr>
          <a:xfrm>
            <a:off x="421639" y="934720"/>
            <a:ext cx="8300720" cy="5237479"/>
          </a:xfrm>
        </p:spPr>
        <p:txBody>
          <a:bodyPr>
            <a:noAutofit/>
          </a:bodyPr>
          <a:lstStyle/>
          <a:p>
            <a:pPr indent="457200" algn="just">
              <a:spcBef>
                <a:spcPts val="0"/>
              </a:spcBef>
              <a:spcAft>
                <a:spcPts val="1200"/>
              </a:spcAft>
            </a:pPr>
            <a:r>
              <a:rPr lang="ru-RU" sz="1600" dirty="0">
                <a:solidFill>
                  <a:schemeClr val="bg1"/>
                </a:solidFill>
                <a:latin typeface="Verdana" panose="020B0604030504040204" pitchFamily="34" charset="0"/>
                <a:ea typeface="Verdana" panose="020B0604030504040204" pitchFamily="34" charset="0"/>
                <a:cs typeface="Verdana" panose="020B0604030504040204" pitchFamily="34" charset="0"/>
              </a:rPr>
              <a:t>1) Пеностекольный щебень целесообразно применять для регулирования водно-теплового режима только на наиболее «сложных» участках прохождения трассы со сложными природно-климатическими, гидрогеологическими и геокриологическими условиями.</a:t>
            </a:r>
          </a:p>
          <a:p>
            <a:pPr indent="457200" algn="just">
              <a:spcBef>
                <a:spcPts val="0"/>
              </a:spcBef>
              <a:spcAft>
                <a:spcPts val="1200"/>
              </a:spcAft>
            </a:pPr>
            <a:r>
              <a:rPr lang="ru-RU" sz="1600" dirty="0">
                <a:solidFill>
                  <a:schemeClr val="bg1"/>
                </a:solidFill>
                <a:latin typeface="Verdana" panose="020B0604030504040204" pitchFamily="34" charset="0"/>
                <a:ea typeface="Verdana" panose="020B0604030504040204" pitchFamily="34" charset="0"/>
                <a:cs typeface="Verdana" panose="020B0604030504040204" pitchFamily="34" charset="0"/>
              </a:rPr>
              <a:t>2) Предлагаемые инженерные решения позволят повысить долговечность автомобильной дороги, обеспечить безаварийную эксплуатацию, увеличить межремонтные сроки, снизить эксплуатационные затраты на ремонт и содержание.</a:t>
            </a:r>
          </a:p>
          <a:p>
            <a:pPr indent="457200" algn="just">
              <a:spcBef>
                <a:spcPts val="0"/>
              </a:spcBef>
              <a:spcAft>
                <a:spcPts val="1200"/>
              </a:spcAft>
            </a:pPr>
            <a:r>
              <a:rPr lang="ru-RU" sz="1600" dirty="0">
                <a:solidFill>
                  <a:schemeClr val="bg1"/>
                </a:solidFill>
                <a:latin typeface="Verdana" panose="020B0604030504040204" pitchFamily="34" charset="0"/>
                <a:ea typeface="Verdana" panose="020B0604030504040204" pitchFamily="34" charset="0"/>
                <a:cs typeface="Verdana" panose="020B0604030504040204" pitchFamily="34" charset="0"/>
              </a:rPr>
              <a:t>3) Пеностекольный щебень подходит для строительства автомобильных дорог в экстремальных условиях Арктики и Крайнего Севера РФ, а также в регионах Центра, Северо-Запада, Урала, Сибири, Дальнего Востока и Якутии (распространение многолетнемерзлых грунтов, глубокое сезонное промерзание, дефицит качественных грунтов для земляных работ).</a:t>
            </a:r>
          </a:p>
          <a:p>
            <a:pPr indent="457200" algn="just">
              <a:spcBef>
                <a:spcPts val="0"/>
              </a:spcBef>
              <a:spcAft>
                <a:spcPts val="1200"/>
              </a:spcAft>
            </a:pPr>
            <a:r>
              <a:rPr lang="ru-RU" sz="1600" dirty="0">
                <a:solidFill>
                  <a:schemeClr val="bg1"/>
                </a:solidFill>
                <a:latin typeface="Verdana" panose="020B0604030504040204" pitchFamily="34" charset="0"/>
                <a:ea typeface="Verdana" panose="020B0604030504040204" pitchFamily="34" charset="0"/>
                <a:cs typeface="Verdana" panose="020B0604030504040204" pitchFamily="34" charset="0"/>
              </a:rPr>
              <a:t>4) Предлагаемые инженерные решения будут способствовать развитию дорожной инфраструктуры, ориентированной на долгосрочную безаварийную эксплуатацию, в стратегически важных для государства нефтегазоносных территориях Арктики и Крайнего Севера РФ.</a:t>
            </a:r>
          </a:p>
        </p:txBody>
      </p:sp>
      <p:sp>
        <p:nvSpPr>
          <p:cNvPr id="13" name="Заголовок 1">
            <a:extLst>
              <a:ext uri="{FF2B5EF4-FFF2-40B4-BE49-F238E27FC236}">
                <a16:creationId xmlns:a16="http://schemas.microsoft.com/office/drawing/2014/main" id="{2B02427A-9837-43BD-8910-4A97C11E69A3}"/>
              </a:ext>
            </a:extLst>
          </p:cNvPr>
          <p:cNvSpPr>
            <a:spLocks noGrp="1"/>
          </p:cNvSpPr>
          <p:nvPr>
            <p:ph type="ctrTitle"/>
          </p:nvPr>
        </p:nvSpPr>
        <p:spPr>
          <a:xfrm>
            <a:off x="282473" y="129772"/>
            <a:ext cx="8579053" cy="491427"/>
          </a:xfrm>
        </p:spPr>
        <p:txBody>
          <a:bodyPr>
            <a:noAutofit/>
          </a:bodyPr>
          <a:lstStyle/>
          <a:p>
            <a:pPr algn="ctr"/>
            <a:r>
              <a:rPr lang="ru-RU" sz="24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выводы</a:t>
            </a:r>
          </a:p>
        </p:txBody>
      </p:sp>
    </p:spTree>
    <p:extLst>
      <p:ext uri="{BB962C8B-B14F-4D97-AF65-F5344CB8AC3E}">
        <p14:creationId xmlns:p14="http://schemas.microsoft.com/office/powerpoint/2010/main" val="8746071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09862E-48F9-45AC-8D44-67A0268A793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97986E7-0E3C-4F64-886E-935DDCB83AA7}"/>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29777" y="1420238"/>
            <a:ext cx="3311840" cy="4751961"/>
            <a:chOff x="9206969" y="2963333"/>
            <a:chExt cx="2981858" cy="3208867"/>
          </a:xfrm>
        </p:grpSpPr>
        <p:cxnSp>
          <p:nvCxnSpPr>
            <p:cNvPr id="11" name="Straight Connector 10">
              <a:extLst>
                <a:ext uri="{FF2B5EF4-FFF2-40B4-BE49-F238E27FC236}">
                  <a16:creationId xmlns:a16="http://schemas.microsoft.com/office/drawing/2014/main" id="{B903D17F-F79E-40E5-9563-A1CFFCC06A2A}"/>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1">
              <a:extLst>
                <a:ext uri="{FF2B5EF4-FFF2-40B4-BE49-F238E27FC236}">
                  <a16:creationId xmlns:a16="http://schemas.microsoft.com/office/drawing/2014/main" id="{CA5D5775-627F-4588-82B3-905EDF23138E}"/>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2">
              <a:extLst>
                <a:ext uri="{FF2B5EF4-FFF2-40B4-BE49-F238E27FC236}">
                  <a16:creationId xmlns:a16="http://schemas.microsoft.com/office/drawing/2014/main" id="{7D7F2A20-5DE4-4BC0-91EA-5FFE33A4D3A9}"/>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D536BA0-56C7-429C-B41E-B5724F0CD4C4}"/>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F15726F-71BE-4007-B9B6-0A1AA0D5201D}"/>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sp>
        <p:nvSpPr>
          <p:cNvPr id="13" name="Прямоугольник 12">
            <a:extLst>
              <a:ext uri="{FF2B5EF4-FFF2-40B4-BE49-F238E27FC236}">
                <a16:creationId xmlns:a16="http://schemas.microsoft.com/office/drawing/2014/main" id="{959268F0-5110-4CED-A219-8D436C7574F5}"/>
              </a:ext>
            </a:extLst>
          </p:cNvPr>
          <p:cNvSpPr/>
          <p:nvPr/>
        </p:nvSpPr>
        <p:spPr>
          <a:xfrm>
            <a:off x="130073" y="604057"/>
            <a:ext cx="8912326" cy="6093976"/>
          </a:xfrm>
          <a:prstGeom prst="rect">
            <a:avLst/>
          </a:prstGeom>
        </p:spPr>
        <p:txBody>
          <a:bodyPr wrap="square">
            <a:spAutoFit/>
          </a:bodyPr>
          <a:lstStyle/>
          <a:p>
            <a:pPr algn="just"/>
            <a:r>
              <a:rPr lang="ru-RU" sz="1000" dirty="0">
                <a:solidFill>
                  <a:schemeClr val="bg1"/>
                </a:solidFill>
                <a:latin typeface="Verdana" panose="020B0604030504040204" pitchFamily="34" charset="0"/>
                <a:ea typeface="Verdana" panose="020B0604030504040204" pitchFamily="34" charset="0"/>
                <a:cs typeface="Verdana" panose="020B0604030504040204" pitchFamily="34" charset="0"/>
              </a:rPr>
              <a:t>1. Демидович Б.К. Производство и применение пеностекла / Б.К. Демидович. –  Минск: Наука и техника, 1972. –  301 с.</a:t>
            </a:r>
          </a:p>
          <a:p>
            <a:pPr algn="just"/>
            <a:r>
              <a:rPr lang="ru-RU" sz="1000" dirty="0">
                <a:solidFill>
                  <a:schemeClr val="bg1"/>
                </a:solidFill>
                <a:latin typeface="Verdana" panose="020B0604030504040204" pitchFamily="34" charset="0"/>
                <a:ea typeface="Verdana" panose="020B0604030504040204" pitchFamily="34" charset="0"/>
                <a:cs typeface="Verdana" panose="020B0604030504040204" pitchFamily="34" charset="0"/>
              </a:rPr>
              <a:t>2. </a:t>
            </a:r>
            <a:r>
              <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rPr>
              <a:t>Eriksson, L. Manual for Foam Glass in soil and road construction. Information 18:1 / L. Eriksson, J. </a:t>
            </a:r>
            <a:r>
              <a:rPr lang="en-US" sz="1000" dirty="0" err="1">
                <a:solidFill>
                  <a:schemeClr val="bg1"/>
                </a:solidFill>
                <a:latin typeface="Verdana" panose="020B0604030504040204" pitchFamily="34" charset="0"/>
                <a:ea typeface="Verdana" panose="020B0604030504040204" pitchFamily="34" charset="0"/>
                <a:cs typeface="Verdana" panose="020B0604030504040204" pitchFamily="34" charset="0"/>
              </a:rPr>
              <a:t>Hägglund</a:t>
            </a:r>
            <a:r>
              <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rPr>
              <a:t> // Linköping: The Swedish Geotechnical Institute (SGI), 2008. - 44 p.</a:t>
            </a:r>
          </a:p>
          <a:p>
            <a:pPr algn="just"/>
            <a:r>
              <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rPr>
              <a:t>3. </a:t>
            </a:r>
            <a:r>
              <a:rPr lang="en-US" sz="1000" dirty="0" err="1">
                <a:solidFill>
                  <a:schemeClr val="bg1"/>
                </a:solidFill>
                <a:latin typeface="Verdana" panose="020B0604030504040204" pitchFamily="34" charset="0"/>
                <a:ea typeface="Verdana" panose="020B0604030504040204" pitchFamily="34" charset="0"/>
                <a:cs typeface="Verdana" panose="020B0604030504040204" pitchFamily="34" charset="0"/>
              </a:rPr>
              <a:t>Frydenlund</a:t>
            </a:r>
            <a:r>
              <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rPr>
              <a:t> T.E. </a:t>
            </a:r>
            <a:r>
              <a:rPr lang="en-US" sz="1000" dirty="0" err="1">
                <a:solidFill>
                  <a:schemeClr val="bg1"/>
                </a:solidFill>
                <a:latin typeface="Verdana" panose="020B0604030504040204" pitchFamily="34" charset="0"/>
                <a:ea typeface="Verdana" panose="020B0604030504040204" pitchFamily="34" charset="0"/>
                <a:cs typeface="Verdana" panose="020B0604030504040204" pitchFamily="34" charset="0"/>
              </a:rPr>
              <a:t>Foamglass</a:t>
            </a:r>
            <a:r>
              <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rPr>
              <a:t> – A New Vision in Road Construction / T.E. </a:t>
            </a:r>
            <a:r>
              <a:rPr lang="en-US" sz="1000" dirty="0" err="1">
                <a:solidFill>
                  <a:schemeClr val="bg1"/>
                </a:solidFill>
                <a:latin typeface="Verdana" panose="020B0604030504040204" pitchFamily="34" charset="0"/>
                <a:ea typeface="Verdana" panose="020B0604030504040204" pitchFamily="34" charset="0"/>
                <a:cs typeface="Verdana" panose="020B0604030504040204" pitchFamily="34" charset="0"/>
              </a:rPr>
              <a:t>Frydenlund</a:t>
            </a:r>
            <a:r>
              <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rPr>
              <a:t>, R.O. </a:t>
            </a:r>
            <a:r>
              <a:rPr lang="en-US" sz="1000" dirty="0" err="1">
                <a:solidFill>
                  <a:schemeClr val="bg1"/>
                </a:solidFill>
                <a:latin typeface="Verdana" panose="020B0604030504040204" pitchFamily="34" charset="0"/>
                <a:ea typeface="Verdana" panose="020B0604030504040204" pitchFamily="34" charset="0"/>
                <a:cs typeface="Verdana" panose="020B0604030504040204" pitchFamily="34" charset="0"/>
              </a:rPr>
              <a:t>Aabøe</a:t>
            </a:r>
            <a:r>
              <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rPr>
              <a:t> // The </a:t>
            </a:r>
            <a:r>
              <a:rPr lang="en-US" sz="1000" dirty="0" err="1">
                <a:solidFill>
                  <a:schemeClr val="bg1"/>
                </a:solidFill>
                <a:latin typeface="Verdana" panose="020B0604030504040204" pitchFamily="34" charset="0"/>
                <a:ea typeface="Verdana" panose="020B0604030504040204" pitchFamily="34" charset="0"/>
                <a:cs typeface="Verdana" panose="020B0604030504040204" pitchFamily="34" charset="0"/>
              </a:rPr>
              <a:t>XXIInd</a:t>
            </a:r>
            <a:r>
              <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rPr>
              <a:t> PIARC World Road Congress, Durban, South Africa, 2003. – 12 p. - </a:t>
            </a:r>
            <a:r>
              <a:rPr lang="ru-RU" sz="1000" dirty="0">
                <a:solidFill>
                  <a:schemeClr val="bg1"/>
                </a:solidFill>
                <a:latin typeface="Verdana" panose="020B0604030504040204" pitchFamily="34" charset="0"/>
                <a:ea typeface="Verdana" panose="020B0604030504040204" pitchFamily="34" charset="0"/>
                <a:cs typeface="Verdana" panose="020B0604030504040204" pitchFamily="34" charset="0"/>
              </a:rPr>
              <a:t>Режим доступа: </a:t>
            </a:r>
            <a:r>
              <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rPr>
              <a:t>http://www.vegvesen.no/_attachment/110363/binary/192292.</a:t>
            </a:r>
          </a:p>
          <a:p>
            <a:pPr algn="just"/>
            <a:r>
              <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rPr>
              <a:t>4. </a:t>
            </a:r>
            <a:r>
              <a:rPr lang="ru-RU" sz="1000" dirty="0">
                <a:solidFill>
                  <a:schemeClr val="bg1"/>
                </a:solidFill>
                <a:latin typeface="Verdana" panose="020B0604030504040204" pitchFamily="34" charset="0"/>
                <a:ea typeface="Verdana" panose="020B0604030504040204" pitchFamily="34" charset="0"/>
                <a:cs typeface="Verdana" panose="020B0604030504040204" pitchFamily="34" charset="0"/>
              </a:rPr>
              <a:t>Коротков Е.А., Иванов К.С. Пеностекло в дорожном строительстве – новое направление использования материала // Вестник Московского автомобильно-дорожного государственного технического университета (МАДИ). –  Москва, 2016. – № 1 (44). – С. 87-97.</a:t>
            </a:r>
          </a:p>
          <a:p>
            <a:pPr algn="just"/>
            <a:r>
              <a:rPr lang="ru-RU" sz="1000" dirty="0">
                <a:solidFill>
                  <a:schemeClr val="bg1"/>
                </a:solidFill>
                <a:latin typeface="Verdana" panose="020B0604030504040204" pitchFamily="34" charset="0"/>
                <a:ea typeface="Verdana" panose="020B0604030504040204" pitchFamily="34" charset="0"/>
                <a:cs typeface="Verdana" panose="020B0604030504040204" pitchFamily="34" charset="0"/>
              </a:rPr>
              <a:t>5. </a:t>
            </a:r>
            <a:r>
              <a:rPr lang="en-US" sz="1000" dirty="0" err="1">
                <a:solidFill>
                  <a:schemeClr val="bg1"/>
                </a:solidFill>
                <a:latin typeface="Verdana" panose="020B0604030504040204" pitchFamily="34" charset="0"/>
                <a:ea typeface="Verdana" panose="020B0604030504040204" pitchFamily="34" charset="0"/>
                <a:cs typeface="Verdana" panose="020B0604030504040204" pitchFamily="34" charset="0"/>
              </a:rPr>
              <a:t>Auvinen</a:t>
            </a:r>
            <a:r>
              <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rPr>
              <a:t> T. </a:t>
            </a:r>
            <a:r>
              <a:rPr lang="ru-RU" sz="1000" dirty="0">
                <a:solidFill>
                  <a:schemeClr val="bg1"/>
                </a:solidFill>
                <a:latin typeface="Verdana" panose="020B0604030504040204" pitchFamily="34" charset="0"/>
                <a:ea typeface="Verdana" panose="020B0604030504040204" pitchFamily="34" charset="0"/>
                <a:cs typeface="Verdana" panose="020B0604030504040204" pitchFamily="34" charset="0"/>
              </a:rPr>
              <a:t>С</a:t>
            </a:r>
            <a:r>
              <a:rPr lang="en-US" sz="1000" dirty="0" err="1">
                <a:solidFill>
                  <a:schemeClr val="bg1"/>
                </a:solidFill>
                <a:latin typeface="Verdana" panose="020B0604030504040204" pitchFamily="34" charset="0"/>
                <a:ea typeface="Verdana" panose="020B0604030504040204" pitchFamily="34" charset="0"/>
                <a:cs typeface="Verdana" panose="020B0604030504040204" pitchFamily="34" charset="0"/>
              </a:rPr>
              <a:t>overing</a:t>
            </a:r>
            <a:r>
              <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rPr>
              <a:t> the highway e12 in the </a:t>
            </a:r>
            <a:r>
              <a:rPr lang="en-US" sz="1000" dirty="0" err="1">
                <a:solidFill>
                  <a:schemeClr val="bg1"/>
                </a:solidFill>
                <a:latin typeface="Verdana" panose="020B0604030504040204" pitchFamily="34" charset="0"/>
                <a:ea typeface="Verdana" panose="020B0604030504040204" pitchFamily="34" charset="0"/>
                <a:cs typeface="Verdana" panose="020B0604030504040204" pitchFamily="34" charset="0"/>
              </a:rPr>
              <a:t>centre</a:t>
            </a:r>
            <a:r>
              <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rPr>
              <a:t> of </a:t>
            </a:r>
            <a:r>
              <a:rPr lang="en-US" sz="1000" dirty="0" err="1">
                <a:solidFill>
                  <a:schemeClr val="bg1"/>
                </a:solidFill>
                <a:latin typeface="Verdana" panose="020B0604030504040204" pitchFamily="34" charset="0"/>
                <a:ea typeface="Verdana" panose="020B0604030504040204" pitchFamily="34" charset="0"/>
                <a:cs typeface="Verdana" panose="020B0604030504040204" pitchFamily="34" charset="0"/>
              </a:rPr>
              <a:t>Hämeenlinna</a:t>
            </a:r>
            <a:r>
              <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rPr>
              <a:t> – innovative use of foamed glass as light weight material of approach embankment / T. </a:t>
            </a:r>
            <a:r>
              <a:rPr lang="en-US" sz="1000" dirty="0" err="1">
                <a:solidFill>
                  <a:schemeClr val="bg1"/>
                </a:solidFill>
                <a:latin typeface="Verdana" panose="020B0604030504040204" pitchFamily="34" charset="0"/>
                <a:ea typeface="Verdana" panose="020B0604030504040204" pitchFamily="34" charset="0"/>
                <a:cs typeface="Verdana" panose="020B0604030504040204" pitchFamily="34" charset="0"/>
              </a:rPr>
              <a:t>Auvinen</a:t>
            </a:r>
            <a:r>
              <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rPr>
              <a:t>, J. </a:t>
            </a:r>
            <a:r>
              <a:rPr lang="en-US" sz="1000" dirty="0" err="1">
                <a:solidFill>
                  <a:schemeClr val="bg1"/>
                </a:solidFill>
                <a:latin typeface="Verdana" panose="020B0604030504040204" pitchFamily="34" charset="0"/>
                <a:ea typeface="Verdana" panose="020B0604030504040204" pitchFamily="34" charset="0"/>
                <a:cs typeface="Verdana" panose="020B0604030504040204" pitchFamily="34" charset="0"/>
              </a:rPr>
              <a:t>Pekkala</a:t>
            </a:r>
            <a:r>
              <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rPr>
              <a:t>, J. Forsman. // The XXVIII International Baltic Road Conference, 2013. –Vilnius, Lithuania, 26-28 </a:t>
            </a:r>
            <a:r>
              <a:rPr lang="en-US" sz="1000" dirty="0" err="1">
                <a:solidFill>
                  <a:schemeClr val="bg1"/>
                </a:solidFill>
                <a:latin typeface="Verdana" panose="020B0604030504040204" pitchFamily="34" charset="0"/>
                <a:ea typeface="Verdana" panose="020B0604030504040204" pitchFamily="34" charset="0"/>
                <a:cs typeface="Verdana" panose="020B0604030504040204" pitchFamily="34" charset="0"/>
              </a:rPr>
              <a:t>Autust</a:t>
            </a:r>
            <a:r>
              <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rPr>
              <a:t> 2013. – 10 p.</a:t>
            </a:r>
          </a:p>
          <a:p>
            <a:pPr algn="just"/>
            <a:r>
              <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rPr>
              <a:t>6. </a:t>
            </a:r>
            <a:r>
              <a:rPr lang="en-US" sz="1000" dirty="0" err="1">
                <a:solidFill>
                  <a:schemeClr val="bg1"/>
                </a:solidFill>
                <a:latin typeface="Verdana" panose="020B0604030504040204" pitchFamily="34" charset="0"/>
                <a:ea typeface="Verdana" panose="020B0604030504040204" pitchFamily="34" charset="0"/>
                <a:cs typeface="Verdana" panose="020B0604030504040204" pitchFamily="34" charset="0"/>
              </a:rPr>
              <a:t>Oiseth</a:t>
            </a:r>
            <a:r>
              <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rPr>
              <a:t> E. Field test comparing frost insulation materials in road construction / E. </a:t>
            </a:r>
            <a:r>
              <a:rPr lang="en-US" sz="1000" dirty="0" err="1">
                <a:solidFill>
                  <a:schemeClr val="bg1"/>
                </a:solidFill>
                <a:latin typeface="Verdana" panose="020B0604030504040204" pitchFamily="34" charset="0"/>
                <a:ea typeface="Verdana" panose="020B0604030504040204" pitchFamily="34" charset="0"/>
                <a:cs typeface="Verdana" panose="020B0604030504040204" pitchFamily="34" charset="0"/>
              </a:rPr>
              <a:t>Oiseth</a:t>
            </a:r>
            <a:r>
              <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rPr>
              <a:t>, R. </a:t>
            </a:r>
            <a:r>
              <a:rPr lang="en-US" sz="1000" dirty="0" err="1">
                <a:solidFill>
                  <a:schemeClr val="bg1"/>
                </a:solidFill>
                <a:latin typeface="Verdana" panose="020B0604030504040204" pitchFamily="34" charset="0"/>
                <a:ea typeface="Verdana" panose="020B0604030504040204" pitchFamily="34" charset="0"/>
                <a:cs typeface="Verdana" panose="020B0604030504040204" pitchFamily="34" charset="0"/>
              </a:rPr>
              <a:t>Aabøe</a:t>
            </a:r>
            <a:r>
              <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rPr>
              <a:t>, I. Hoff // Conference Proceedings, 2006. – </a:t>
            </a:r>
            <a:r>
              <a:rPr lang="ru-RU" sz="1000" dirty="0">
                <a:solidFill>
                  <a:schemeClr val="bg1"/>
                </a:solidFill>
                <a:latin typeface="Verdana" panose="020B0604030504040204" pitchFamily="34" charset="0"/>
                <a:ea typeface="Verdana" panose="020B0604030504040204" pitchFamily="34" charset="0"/>
                <a:cs typeface="Verdana" panose="020B0604030504040204" pitchFamily="34" charset="0"/>
              </a:rPr>
              <a:t>Режим доступа: </a:t>
            </a:r>
            <a:r>
              <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rPr>
              <a:t>http://www.vegvesen.no/_attachment/110441/binary/192536.</a:t>
            </a:r>
          </a:p>
          <a:p>
            <a:pPr algn="just"/>
            <a:r>
              <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rPr>
              <a:t>7. </a:t>
            </a:r>
            <a:r>
              <a:rPr lang="ru-RU" sz="1000" dirty="0" err="1">
                <a:solidFill>
                  <a:schemeClr val="bg1"/>
                </a:solidFill>
                <a:latin typeface="Verdana" panose="020B0604030504040204" pitchFamily="34" charset="0"/>
                <a:ea typeface="Verdana" panose="020B0604030504040204" pitchFamily="34" charset="0"/>
                <a:cs typeface="Verdana" panose="020B0604030504040204" pitchFamily="34" charset="0"/>
              </a:rPr>
              <a:t>Бедрин</a:t>
            </a:r>
            <a:r>
              <a:rPr lang="ru-RU" sz="1000" dirty="0">
                <a:solidFill>
                  <a:schemeClr val="bg1"/>
                </a:solidFill>
                <a:latin typeface="Verdana" panose="020B0604030504040204" pitchFamily="34" charset="0"/>
                <a:ea typeface="Verdana" panose="020B0604030504040204" pitchFamily="34" charset="0"/>
                <a:cs typeface="Verdana" panose="020B0604030504040204" pitchFamily="34" charset="0"/>
              </a:rPr>
              <a:t> Е.А. Обеспечение термической устойчивости основания земляного полотна автомобильных дорог [Текст]: монография / Е. А. </a:t>
            </a:r>
            <a:r>
              <a:rPr lang="ru-RU" sz="1000" dirty="0" err="1">
                <a:solidFill>
                  <a:schemeClr val="bg1"/>
                </a:solidFill>
                <a:latin typeface="Verdana" panose="020B0604030504040204" pitchFamily="34" charset="0"/>
                <a:ea typeface="Verdana" panose="020B0604030504040204" pitchFamily="34" charset="0"/>
                <a:cs typeface="Verdana" panose="020B0604030504040204" pitchFamily="34" charset="0"/>
              </a:rPr>
              <a:t>Бедрин</a:t>
            </a:r>
            <a:r>
              <a:rPr lang="ru-RU" sz="1000" dirty="0">
                <a:solidFill>
                  <a:schemeClr val="bg1"/>
                </a:solidFill>
                <a:latin typeface="Verdana" panose="020B0604030504040204" pitchFamily="34" charset="0"/>
                <a:ea typeface="Verdana" panose="020B0604030504040204" pitchFamily="34" charset="0"/>
                <a:cs typeface="Verdana" panose="020B0604030504040204" pitchFamily="34" charset="0"/>
              </a:rPr>
              <a:t>, А. М. Завьялов, М. А. Завьялов; М-во образования и науки РФ, Федеральное гос. бюджетное образовательное учреждение </a:t>
            </a:r>
            <a:r>
              <a:rPr lang="ru-RU" sz="1000" dirty="0" err="1">
                <a:solidFill>
                  <a:schemeClr val="bg1"/>
                </a:solidFill>
                <a:latin typeface="Verdana" panose="020B0604030504040204" pitchFamily="34" charset="0"/>
                <a:ea typeface="Verdana" panose="020B0604030504040204" pitchFamily="34" charset="0"/>
                <a:cs typeface="Verdana" panose="020B0604030504040204" pitchFamily="34" charset="0"/>
              </a:rPr>
              <a:t>высш</a:t>
            </a:r>
            <a:r>
              <a:rPr lang="ru-RU" sz="1000" dirty="0">
                <a:solidFill>
                  <a:schemeClr val="bg1"/>
                </a:solidFill>
                <a:latin typeface="Verdana" panose="020B0604030504040204" pitchFamily="34" charset="0"/>
                <a:ea typeface="Verdana" panose="020B0604030504040204" pitchFamily="34" charset="0"/>
                <a:cs typeface="Verdana" panose="020B0604030504040204" pitchFamily="34" charset="0"/>
              </a:rPr>
              <a:t>. проф. образования «Сибирская гос. автомобильно-дорожная акад.» (</a:t>
            </a:r>
            <a:r>
              <a:rPr lang="ru-RU" sz="1000" dirty="0" err="1">
                <a:solidFill>
                  <a:schemeClr val="bg1"/>
                </a:solidFill>
                <a:latin typeface="Verdana" panose="020B0604030504040204" pitchFamily="34" charset="0"/>
                <a:ea typeface="Verdana" panose="020B0604030504040204" pitchFamily="34" charset="0"/>
                <a:cs typeface="Verdana" panose="020B0604030504040204" pitchFamily="34" charset="0"/>
              </a:rPr>
              <a:t>СибАДИ</a:t>
            </a:r>
            <a:r>
              <a:rPr lang="ru-RU" sz="1000" dirty="0">
                <a:solidFill>
                  <a:schemeClr val="bg1"/>
                </a:solidFill>
                <a:latin typeface="Verdana" panose="020B0604030504040204" pitchFamily="34" charset="0"/>
                <a:ea typeface="Verdana" panose="020B0604030504040204" pitchFamily="34" charset="0"/>
                <a:cs typeface="Verdana" panose="020B0604030504040204" pitchFamily="34" charset="0"/>
              </a:rPr>
              <a:t>). – Омск: </a:t>
            </a:r>
            <a:r>
              <a:rPr lang="ru-RU" sz="1000" dirty="0" err="1">
                <a:solidFill>
                  <a:schemeClr val="bg1"/>
                </a:solidFill>
                <a:latin typeface="Verdana" panose="020B0604030504040204" pitchFamily="34" charset="0"/>
                <a:ea typeface="Verdana" panose="020B0604030504040204" pitchFamily="34" charset="0"/>
                <a:cs typeface="Verdana" panose="020B0604030504040204" pitchFamily="34" charset="0"/>
              </a:rPr>
              <a:t>СибАДИ</a:t>
            </a:r>
            <a:r>
              <a:rPr lang="ru-RU" sz="1000" dirty="0">
                <a:solidFill>
                  <a:schemeClr val="bg1"/>
                </a:solidFill>
                <a:latin typeface="Verdana" panose="020B0604030504040204" pitchFamily="34" charset="0"/>
                <a:ea typeface="Verdana" panose="020B0604030504040204" pitchFamily="34" charset="0"/>
                <a:cs typeface="Verdana" panose="020B0604030504040204" pitchFamily="34" charset="0"/>
              </a:rPr>
              <a:t>, 2012. – 178 с.</a:t>
            </a:r>
          </a:p>
          <a:p>
            <a:pPr algn="just"/>
            <a:r>
              <a:rPr lang="ru-RU" sz="1000" dirty="0">
                <a:solidFill>
                  <a:schemeClr val="bg1"/>
                </a:solidFill>
                <a:latin typeface="Verdana" panose="020B0604030504040204" pitchFamily="34" charset="0"/>
                <a:ea typeface="Verdana" panose="020B0604030504040204" pitchFamily="34" charset="0"/>
                <a:cs typeface="Verdana" panose="020B0604030504040204" pitchFamily="34" charset="0"/>
              </a:rPr>
              <a:t>8. ВСН 84-89 Изыскания, проектирование и строительство автомобильных дорог в районах распространения вечной мерзлоты. М., 1989.</a:t>
            </a:r>
          </a:p>
          <a:p>
            <a:pPr algn="just"/>
            <a:r>
              <a:rPr lang="ru-RU" sz="1000" dirty="0">
                <a:solidFill>
                  <a:schemeClr val="bg1"/>
                </a:solidFill>
                <a:latin typeface="Verdana" panose="020B0604030504040204" pitchFamily="34" charset="0"/>
                <a:ea typeface="Verdana" panose="020B0604030504040204" pitchFamily="34" charset="0"/>
                <a:cs typeface="Verdana" panose="020B0604030504040204" pitchFamily="34" charset="0"/>
              </a:rPr>
              <a:t>9. Блог экспедиции: Хабаровск – Чита и «волнующая» дорога (ФОТО). – Режим доступа: </a:t>
            </a:r>
            <a:r>
              <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rPr>
              <a:t>http://blogs.informpskov.ru/news/148743.html.</a:t>
            </a:r>
          </a:p>
          <a:p>
            <a:pPr algn="just"/>
            <a:r>
              <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rPr>
              <a:t>10. Kuznetsova E. How to avoid frost problems? // NTNU, 2014. - 8 p.</a:t>
            </a:r>
          </a:p>
          <a:p>
            <a:pPr algn="just"/>
            <a:r>
              <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rPr>
              <a:t>11. </a:t>
            </a:r>
            <a:r>
              <a:rPr lang="ru-RU" sz="1000" dirty="0">
                <a:solidFill>
                  <a:schemeClr val="bg1"/>
                </a:solidFill>
                <a:latin typeface="Verdana" panose="020B0604030504040204" pitchFamily="34" charset="0"/>
                <a:ea typeface="Verdana" panose="020B0604030504040204" pitchFamily="34" charset="0"/>
                <a:cs typeface="Verdana" panose="020B0604030504040204" pitchFamily="34" charset="0"/>
              </a:rPr>
              <a:t>СТО 01 – 2013 Методические рекомендации по восстановлению дорожных одежд на участках с </a:t>
            </a:r>
            <a:r>
              <a:rPr lang="ru-RU" sz="1000" dirty="0" err="1">
                <a:solidFill>
                  <a:schemeClr val="bg1"/>
                </a:solidFill>
                <a:latin typeface="Verdana" panose="020B0604030504040204" pitchFamily="34" charset="0"/>
                <a:ea typeface="Verdana" panose="020B0604030504040204" pitchFamily="34" charset="0"/>
                <a:cs typeface="Verdana" panose="020B0604030504040204" pitchFamily="34" charset="0"/>
              </a:rPr>
              <a:t>пучинистыми</a:t>
            </a:r>
            <a:r>
              <a:rPr lang="ru-RU" sz="1000" dirty="0">
                <a:solidFill>
                  <a:schemeClr val="bg1"/>
                </a:solidFill>
                <a:latin typeface="Verdana" panose="020B0604030504040204" pitchFamily="34" charset="0"/>
                <a:ea typeface="Verdana" panose="020B0604030504040204" pitchFamily="34" charset="0"/>
                <a:cs typeface="Verdana" panose="020B0604030504040204" pitchFamily="34" charset="0"/>
              </a:rPr>
              <a:t> грунтами. Способы ликвидации </a:t>
            </a:r>
            <a:r>
              <a:rPr lang="ru-RU" sz="1000" dirty="0" err="1">
                <a:solidFill>
                  <a:schemeClr val="bg1"/>
                </a:solidFill>
                <a:latin typeface="Verdana" panose="020B0604030504040204" pitchFamily="34" charset="0"/>
                <a:ea typeface="Verdana" panose="020B0604030504040204" pitchFamily="34" charset="0"/>
                <a:cs typeface="Verdana" panose="020B0604030504040204" pitchFamily="34" charset="0"/>
              </a:rPr>
              <a:t>пучинобразований</a:t>
            </a:r>
            <a:r>
              <a:rPr lang="ru-RU" sz="1000" dirty="0">
                <a:solidFill>
                  <a:schemeClr val="bg1"/>
                </a:solidFill>
                <a:latin typeface="Verdana" panose="020B0604030504040204" pitchFamily="34" charset="0"/>
                <a:ea typeface="Verdana" panose="020B0604030504040204" pitchFamily="34" charset="0"/>
                <a:cs typeface="Verdana" panose="020B0604030504040204" pitchFamily="34" charset="0"/>
              </a:rPr>
              <a:t>. – Пермь, 2013. – 98 с.</a:t>
            </a:r>
          </a:p>
          <a:p>
            <a:pPr algn="just"/>
            <a:r>
              <a:rPr lang="ru-RU" sz="1000" dirty="0">
                <a:solidFill>
                  <a:schemeClr val="bg1"/>
                </a:solidFill>
                <a:latin typeface="Verdana" panose="020B0604030504040204" pitchFamily="34" charset="0"/>
                <a:ea typeface="Verdana" panose="020B0604030504040204" pitchFamily="34" charset="0"/>
                <a:cs typeface="Verdana" panose="020B0604030504040204" pitchFamily="34" charset="0"/>
              </a:rPr>
              <a:t>12. </a:t>
            </a:r>
            <a:r>
              <a:rPr lang="ru-RU" sz="1000" dirty="0" err="1">
                <a:solidFill>
                  <a:schemeClr val="bg1"/>
                </a:solidFill>
                <a:latin typeface="Verdana" panose="020B0604030504040204" pitchFamily="34" charset="0"/>
                <a:ea typeface="Verdana" panose="020B0604030504040204" pitchFamily="34" charset="0"/>
                <a:cs typeface="Verdana" panose="020B0604030504040204" pitchFamily="34" charset="0"/>
              </a:rPr>
              <a:t>Мигляченко</a:t>
            </a:r>
            <a:r>
              <a:rPr lang="ru-RU" sz="1000" dirty="0">
                <a:solidFill>
                  <a:schemeClr val="bg1"/>
                </a:solidFill>
                <a:latin typeface="Verdana" panose="020B0604030504040204" pitchFamily="34" charset="0"/>
                <a:ea typeface="Verdana" panose="020B0604030504040204" pitchFamily="34" charset="0"/>
                <a:cs typeface="Verdana" panose="020B0604030504040204" pitchFamily="34" charset="0"/>
              </a:rPr>
              <a:t> В.П. Зимнее строительство лесовозных автомобильных дорог / В.П. </a:t>
            </a:r>
            <a:r>
              <a:rPr lang="ru-RU" sz="1000" dirty="0" err="1">
                <a:solidFill>
                  <a:schemeClr val="bg1"/>
                </a:solidFill>
                <a:latin typeface="Verdana" panose="020B0604030504040204" pitchFamily="34" charset="0"/>
                <a:ea typeface="Verdana" panose="020B0604030504040204" pitchFamily="34" charset="0"/>
                <a:cs typeface="Verdana" panose="020B0604030504040204" pitchFamily="34" charset="0"/>
              </a:rPr>
              <a:t>Мигляченко</a:t>
            </a:r>
            <a:r>
              <a:rPr lang="ru-RU" sz="1000" dirty="0">
                <a:solidFill>
                  <a:schemeClr val="bg1"/>
                </a:solidFill>
                <a:latin typeface="Verdana" panose="020B0604030504040204" pitchFamily="34" charset="0"/>
                <a:ea typeface="Verdana" panose="020B0604030504040204" pitchFamily="34" charset="0"/>
                <a:cs typeface="Verdana" panose="020B0604030504040204" pitchFamily="34" charset="0"/>
              </a:rPr>
              <a:t>. – Москва: Лесная промышленность, 1988. – 168 с.  </a:t>
            </a:r>
          </a:p>
          <a:p>
            <a:pPr algn="just"/>
            <a:r>
              <a:rPr lang="ru-RU" sz="1000" dirty="0">
                <a:solidFill>
                  <a:schemeClr val="bg1"/>
                </a:solidFill>
                <a:latin typeface="Verdana" panose="020B0604030504040204" pitchFamily="34" charset="0"/>
                <a:ea typeface="Verdana" panose="020B0604030504040204" pitchFamily="34" charset="0"/>
                <a:cs typeface="Verdana" panose="020B0604030504040204" pitchFamily="34" charset="0"/>
              </a:rPr>
              <a:t>13. СНиП 2.02.01-83* ОСНОВАНИЯ ЗДАНИЙ И СООРУЖЕНИЙ.</a:t>
            </a:r>
          </a:p>
          <a:p>
            <a:pPr algn="just"/>
            <a:r>
              <a:rPr lang="ru-RU" sz="1000" dirty="0">
                <a:solidFill>
                  <a:schemeClr val="bg1"/>
                </a:solidFill>
                <a:latin typeface="Verdana" panose="020B0604030504040204" pitchFamily="34" charset="0"/>
                <a:ea typeface="Verdana" panose="020B0604030504040204" pitchFamily="34" charset="0"/>
                <a:cs typeface="Verdana" panose="020B0604030504040204" pitchFamily="34" charset="0"/>
              </a:rPr>
              <a:t>14. ОДН 218.046-01. Проектирование нежестких дорожных одежд. Государственная служба дорожного хозяйства Министерства транспорта Российской Федерации. – М.: </a:t>
            </a:r>
            <a:r>
              <a:rPr lang="ru-RU" sz="1000" dirty="0" err="1">
                <a:solidFill>
                  <a:schemeClr val="bg1"/>
                </a:solidFill>
                <a:latin typeface="Verdana" panose="020B0604030504040204" pitchFamily="34" charset="0"/>
                <a:ea typeface="Verdana" panose="020B0604030504040204" pitchFamily="34" charset="0"/>
                <a:cs typeface="Verdana" panose="020B0604030504040204" pitchFamily="34" charset="0"/>
              </a:rPr>
              <a:t>Информавтодор</a:t>
            </a:r>
            <a:r>
              <a:rPr lang="ru-RU" sz="1000" dirty="0">
                <a:solidFill>
                  <a:schemeClr val="bg1"/>
                </a:solidFill>
                <a:latin typeface="Verdana" panose="020B0604030504040204" pitchFamily="34" charset="0"/>
                <a:ea typeface="Verdana" panose="020B0604030504040204" pitchFamily="34" charset="0"/>
                <a:cs typeface="Verdana" panose="020B0604030504040204" pitchFamily="34" charset="0"/>
              </a:rPr>
              <a:t>, 2001. – 145 с.</a:t>
            </a:r>
          </a:p>
          <a:p>
            <a:pPr algn="just"/>
            <a:r>
              <a:rPr lang="ru-RU" sz="1000" dirty="0">
                <a:solidFill>
                  <a:schemeClr val="bg1"/>
                </a:solidFill>
                <a:latin typeface="Verdana" panose="020B0604030504040204" pitchFamily="34" charset="0"/>
                <a:ea typeface="Verdana" panose="020B0604030504040204" pitchFamily="34" charset="0"/>
                <a:cs typeface="Verdana" panose="020B0604030504040204" pitchFamily="34" charset="0"/>
              </a:rPr>
              <a:t>15. ВСН 84-89 Изыскания, проектирование и строительство автомобильных дорог в районах распространения вечной мерзлоты. М., 1989.</a:t>
            </a:r>
          </a:p>
          <a:p>
            <a:pPr algn="just"/>
            <a:r>
              <a:rPr lang="ru-RU" sz="1000" dirty="0">
                <a:solidFill>
                  <a:schemeClr val="bg1"/>
                </a:solidFill>
                <a:latin typeface="Verdana" panose="020B0604030504040204" pitchFamily="34" charset="0"/>
                <a:ea typeface="Verdana" panose="020B0604030504040204" pitchFamily="34" charset="0"/>
                <a:cs typeface="Verdana" panose="020B0604030504040204" pitchFamily="34" charset="0"/>
              </a:rPr>
              <a:t>16. СП 25.13330.2012. Свод правил. Основания и фундаменты на вечномерзлых грунтах. Актуализированная редакция СНиП 2.02.04-88 (утв. Приказом Минрегиона России от 29.12.2011 </a:t>
            </a:r>
            <a:r>
              <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rPr>
              <a:t>N 622). - </a:t>
            </a:r>
            <a:r>
              <a:rPr lang="ru-RU" sz="1000" dirty="0">
                <a:solidFill>
                  <a:schemeClr val="bg1"/>
                </a:solidFill>
                <a:latin typeface="Verdana" panose="020B0604030504040204" pitchFamily="34" charset="0"/>
                <a:ea typeface="Verdana" panose="020B0604030504040204" pitchFamily="34" charset="0"/>
                <a:cs typeface="Verdana" panose="020B0604030504040204" pitchFamily="34" charset="0"/>
              </a:rPr>
              <a:t>М.: Минрегион России, 2011.</a:t>
            </a:r>
          </a:p>
          <a:p>
            <a:pPr algn="just"/>
            <a:r>
              <a:rPr lang="ru-RU" sz="1000" dirty="0">
                <a:solidFill>
                  <a:schemeClr val="bg1"/>
                </a:solidFill>
                <a:latin typeface="Verdana" panose="020B0604030504040204" pitchFamily="34" charset="0"/>
                <a:ea typeface="Verdana" panose="020B0604030504040204" pitchFamily="34" charset="0"/>
                <a:cs typeface="Verdana" panose="020B0604030504040204" pitchFamily="34" charset="0"/>
              </a:rPr>
              <a:t>17. </a:t>
            </a:r>
            <a:r>
              <a:rPr lang="ru-RU" sz="1000" dirty="0" err="1">
                <a:solidFill>
                  <a:schemeClr val="bg1"/>
                </a:solidFill>
                <a:latin typeface="Verdana" panose="020B0604030504040204" pitchFamily="34" charset="0"/>
                <a:ea typeface="Verdana" panose="020B0604030504040204" pitchFamily="34" charset="0"/>
                <a:cs typeface="Verdana" panose="020B0604030504040204" pitchFamily="34" charset="0"/>
              </a:rPr>
              <a:t>Песоцкий</a:t>
            </a:r>
            <a:r>
              <a:rPr lang="ru-RU" sz="1000" dirty="0">
                <a:solidFill>
                  <a:schemeClr val="bg1"/>
                </a:solidFill>
                <a:latin typeface="Verdana" panose="020B0604030504040204" pitchFamily="34" charset="0"/>
                <a:ea typeface="Verdana" panose="020B0604030504040204" pitchFamily="34" charset="0"/>
                <a:cs typeface="Verdana" panose="020B0604030504040204" pitchFamily="34" charset="0"/>
              </a:rPr>
              <a:t> Д.Г. </a:t>
            </a:r>
            <a:r>
              <a:rPr lang="en-US" sz="1000" dirty="0" err="1">
                <a:solidFill>
                  <a:schemeClr val="bg1"/>
                </a:solidFill>
                <a:latin typeface="Verdana" panose="020B0604030504040204" pitchFamily="34" charset="0"/>
                <a:ea typeface="Verdana" panose="020B0604030504040204" pitchFamily="34" charset="0"/>
                <a:cs typeface="Verdana" panose="020B0604030504040204" pitchFamily="34" charset="0"/>
              </a:rPr>
              <a:t>QFrost</a:t>
            </a:r>
            <a:r>
              <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rPr>
              <a:t> — </a:t>
            </a:r>
            <a:r>
              <a:rPr lang="ru-RU" sz="1000" dirty="0">
                <a:solidFill>
                  <a:schemeClr val="bg1"/>
                </a:solidFill>
                <a:latin typeface="Verdana" panose="020B0604030504040204" pitchFamily="34" charset="0"/>
                <a:ea typeface="Verdana" panose="020B0604030504040204" pitchFamily="34" charset="0"/>
                <a:cs typeface="Verdana" panose="020B0604030504040204" pitchFamily="34" charset="0"/>
              </a:rPr>
              <a:t>ПО для моделирования теплофизических процессов в грунтах / Д.Г. </a:t>
            </a:r>
            <a:r>
              <a:rPr lang="ru-RU" sz="1000" dirty="0" err="1">
                <a:solidFill>
                  <a:schemeClr val="bg1"/>
                </a:solidFill>
                <a:latin typeface="Verdana" panose="020B0604030504040204" pitchFamily="34" charset="0"/>
                <a:ea typeface="Verdana" panose="020B0604030504040204" pitchFamily="34" charset="0"/>
                <a:cs typeface="Verdana" panose="020B0604030504040204" pitchFamily="34" charset="0"/>
              </a:rPr>
              <a:t>Песоцкий</a:t>
            </a:r>
            <a:r>
              <a:rPr lang="ru-RU" sz="1000" dirty="0">
                <a:solidFill>
                  <a:schemeClr val="bg1"/>
                </a:solidFill>
                <a:latin typeface="Verdana" panose="020B0604030504040204" pitchFamily="34" charset="0"/>
                <a:ea typeface="Verdana" panose="020B0604030504040204" pitchFamily="34" charset="0"/>
                <a:cs typeface="Verdana" panose="020B0604030504040204" pitchFamily="34" charset="0"/>
              </a:rPr>
              <a:t>, М.С. </a:t>
            </a:r>
            <a:r>
              <a:rPr lang="ru-RU" sz="1000" dirty="0" err="1">
                <a:solidFill>
                  <a:schemeClr val="bg1"/>
                </a:solidFill>
                <a:latin typeface="Verdana" panose="020B0604030504040204" pitchFamily="34" charset="0"/>
                <a:ea typeface="Verdana" panose="020B0604030504040204" pitchFamily="34" charset="0"/>
                <a:cs typeface="Verdana" panose="020B0604030504040204" pitchFamily="34" charset="0"/>
              </a:rPr>
              <a:t>Торгонский</a:t>
            </a:r>
            <a:r>
              <a:rPr lang="ru-RU" sz="1000" dirty="0">
                <a:solidFill>
                  <a:schemeClr val="bg1"/>
                </a:solidFill>
                <a:latin typeface="Verdana" panose="020B0604030504040204" pitchFamily="34" charset="0"/>
                <a:ea typeface="Verdana" panose="020B0604030504040204" pitchFamily="34" charset="0"/>
                <a:cs typeface="Verdana" panose="020B0604030504040204" pitchFamily="34" charset="0"/>
              </a:rPr>
              <a:t>. – 2009-2015. – </a:t>
            </a:r>
            <a:r>
              <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rPr>
              <a:t>URL: http://www.qfrost.net.</a:t>
            </a:r>
          </a:p>
          <a:p>
            <a:pPr algn="just"/>
            <a:r>
              <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rPr>
              <a:t>18. </a:t>
            </a:r>
            <a:r>
              <a:rPr lang="ru-RU" sz="1000" dirty="0" err="1">
                <a:solidFill>
                  <a:schemeClr val="bg1"/>
                </a:solidFill>
                <a:latin typeface="Verdana" panose="020B0604030504040204" pitchFamily="34" charset="0"/>
                <a:ea typeface="Verdana" panose="020B0604030504040204" pitchFamily="34" charset="0"/>
                <a:cs typeface="Verdana" panose="020B0604030504040204" pitchFamily="34" charset="0"/>
              </a:rPr>
              <a:t>Рувинский</a:t>
            </a:r>
            <a:r>
              <a:rPr lang="ru-RU" sz="1000" dirty="0">
                <a:solidFill>
                  <a:schemeClr val="bg1"/>
                </a:solidFill>
                <a:latin typeface="Verdana" panose="020B0604030504040204" pitchFamily="34" charset="0"/>
                <a:ea typeface="Verdana" panose="020B0604030504040204" pitchFamily="34" charset="0"/>
                <a:cs typeface="Verdana" panose="020B0604030504040204" pitchFamily="34" charset="0"/>
              </a:rPr>
              <a:t> В.И. Оптимальные конструкции земляного полотна / В.И. </a:t>
            </a:r>
            <a:r>
              <a:rPr lang="ru-RU" sz="1000" dirty="0" err="1">
                <a:solidFill>
                  <a:schemeClr val="bg1"/>
                </a:solidFill>
                <a:latin typeface="Verdana" panose="020B0604030504040204" pitchFamily="34" charset="0"/>
                <a:ea typeface="Verdana" panose="020B0604030504040204" pitchFamily="34" charset="0"/>
                <a:cs typeface="Verdana" panose="020B0604030504040204" pitchFamily="34" charset="0"/>
              </a:rPr>
              <a:t>Рувинский</a:t>
            </a:r>
            <a:r>
              <a:rPr lang="ru-RU" sz="1000" dirty="0">
                <a:solidFill>
                  <a:schemeClr val="bg1"/>
                </a:solidFill>
                <a:latin typeface="Verdana" panose="020B0604030504040204" pitchFamily="34" charset="0"/>
                <a:ea typeface="Verdana" panose="020B0604030504040204" pitchFamily="34" charset="0"/>
                <a:cs typeface="Verdana" panose="020B0604030504040204" pitchFamily="34" charset="0"/>
              </a:rPr>
              <a:t>. – 2-е изд., </a:t>
            </a:r>
            <a:r>
              <a:rPr lang="ru-RU" sz="1000" dirty="0" err="1">
                <a:solidFill>
                  <a:schemeClr val="bg1"/>
                </a:solidFill>
                <a:latin typeface="Verdana" panose="020B0604030504040204" pitchFamily="34" charset="0"/>
                <a:ea typeface="Verdana" panose="020B0604030504040204" pitchFamily="34" charset="0"/>
                <a:cs typeface="Verdana" panose="020B0604030504040204" pitchFamily="34" charset="0"/>
              </a:rPr>
              <a:t>перераб</a:t>
            </a:r>
            <a:r>
              <a:rPr lang="ru-RU" sz="1000" dirty="0">
                <a:solidFill>
                  <a:schemeClr val="bg1"/>
                </a:solidFill>
                <a:latin typeface="Verdana" panose="020B0604030504040204" pitchFamily="34" charset="0"/>
                <a:ea typeface="Verdana" panose="020B0604030504040204" pitchFamily="34" charset="0"/>
                <a:cs typeface="Verdana" panose="020B0604030504040204" pitchFamily="34" charset="0"/>
              </a:rPr>
              <a:t>. и доп. – М. : Транспорт, 1992. – 240 с.</a:t>
            </a:r>
          </a:p>
          <a:p>
            <a:pPr algn="just"/>
            <a:r>
              <a:rPr lang="ru-RU" sz="1000" dirty="0">
                <a:solidFill>
                  <a:schemeClr val="bg1"/>
                </a:solidFill>
                <a:latin typeface="Verdana" panose="020B0604030504040204" pitchFamily="34" charset="0"/>
                <a:ea typeface="Verdana" panose="020B0604030504040204" pitchFamily="34" charset="0"/>
                <a:cs typeface="Verdana" panose="020B0604030504040204" pitchFamily="34" charset="0"/>
              </a:rPr>
              <a:t>19. </a:t>
            </a:r>
            <a:r>
              <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rPr>
              <a:t>Yan HY, Zhao GT, Cai DG, et al., 2015. Investigation of insulation layer dynamic characteristics for high-speed railway. Sciences in Cold and Arid Regions, 7(4): 0430–0437. DOI: 10.3724/SP.J.1226.2015.00430.</a:t>
            </a:r>
          </a:p>
        </p:txBody>
      </p:sp>
      <p:sp>
        <p:nvSpPr>
          <p:cNvPr id="22" name="Заголовок 1">
            <a:extLst>
              <a:ext uri="{FF2B5EF4-FFF2-40B4-BE49-F238E27FC236}">
                <a16:creationId xmlns:a16="http://schemas.microsoft.com/office/drawing/2014/main" id="{D9A806FA-E663-4906-BD04-C55DCA81911E}"/>
              </a:ext>
            </a:extLst>
          </p:cNvPr>
          <p:cNvSpPr txBox="1">
            <a:spLocks/>
          </p:cNvSpPr>
          <p:nvPr/>
        </p:nvSpPr>
        <p:spPr>
          <a:xfrm>
            <a:off x="296710" y="141086"/>
            <a:ext cx="8579053" cy="491427"/>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ru-RU" sz="24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Список использованной литературы</a:t>
            </a:r>
          </a:p>
        </p:txBody>
      </p:sp>
    </p:spTree>
    <p:extLst>
      <p:ext uri="{BB962C8B-B14F-4D97-AF65-F5344CB8AC3E}">
        <p14:creationId xmlns:p14="http://schemas.microsoft.com/office/powerpoint/2010/main" val="35739209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09862E-48F9-45AC-8D44-67A0268A793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97986E7-0E3C-4F64-886E-935DDCB83AA7}"/>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29777" y="1420238"/>
            <a:ext cx="3311840" cy="4751961"/>
            <a:chOff x="9206969" y="2963333"/>
            <a:chExt cx="2981858" cy="3208867"/>
          </a:xfrm>
        </p:grpSpPr>
        <p:cxnSp>
          <p:nvCxnSpPr>
            <p:cNvPr id="11" name="Straight Connector 10">
              <a:extLst>
                <a:ext uri="{FF2B5EF4-FFF2-40B4-BE49-F238E27FC236}">
                  <a16:creationId xmlns:a16="http://schemas.microsoft.com/office/drawing/2014/main" id="{B903D17F-F79E-40E5-9563-A1CFFCC06A2A}"/>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1">
              <a:extLst>
                <a:ext uri="{FF2B5EF4-FFF2-40B4-BE49-F238E27FC236}">
                  <a16:creationId xmlns:a16="http://schemas.microsoft.com/office/drawing/2014/main" id="{CA5D5775-627F-4588-82B3-905EDF23138E}"/>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2">
              <a:extLst>
                <a:ext uri="{FF2B5EF4-FFF2-40B4-BE49-F238E27FC236}">
                  <a16:creationId xmlns:a16="http://schemas.microsoft.com/office/drawing/2014/main" id="{7D7F2A20-5DE4-4BC0-91EA-5FFE33A4D3A9}"/>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D536BA0-56C7-429C-B41E-B5724F0CD4C4}"/>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F15726F-71BE-4007-B9B6-0A1AA0D5201D}"/>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pic>
        <p:nvPicPr>
          <p:cNvPr id="18" name="Рисунок 17">
            <a:extLst>
              <a:ext uri="{FF2B5EF4-FFF2-40B4-BE49-F238E27FC236}">
                <a16:creationId xmlns:a16="http://schemas.microsoft.com/office/drawing/2014/main" id="{198B6F35-5D6C-4DA3-8C8A-BBDA3F344F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3031" y="5701522"/>
            <a:ext cx="3426982" cy="751725"/>
          </a:xfrm>
          <a:prstGeom prst="rect">
            <a:avLst/>
          </a:prstGeom>
        </p:spPr>
      </p:pic>
      <p:sp>
        <p:nvSpPr>
          <p:cNvPr id="19" name="Прямоугольник 18">
            <a:extLst>
              <a:ext uri="{FF2B5EF4-FFF2-40B4-BE49-F238E27FC236}">
                <a16:creationId xmlns:a16="http://schemas.microsoft.com/office/drawing/2014/main" id="{2DB09579-2361-4B7E-AE7A-01D9259406F4}"/>
              </a:ext>
            </a:extLst>
          </p:cNvPr>
          <p:cNvSpPr/>
          <p:nvPr/>
        </p:nvSpPr>
        <p:spPr>
          <a:xfrm>
            <a:off x="5546586" y="1962134"/>
            <a:ext cx="3088115" cy="2677656"/>
          </a:xfrm>
          <a:prstGeom prst="rect">
            <a:avLst/>
          </a:prstGeom>
        </p:spPr>
        <p:txBody>
          <a:bodyPr wrap="square">
            <a:spAutoFit/>
          </a:bodyPr>
          <a:lstStyle/>
          <a:p>
            <a:r>
              <a:rPr lang="ru-RU" sz="2400" dirty="0">
                <a:solidFill>
                  <a:schemeClr val="bg1"/>
                </a:solidFill>
                <a:latin typeface="Verdana" panose="020B0604030504040204" pitchFamily="34" charset="0"/>
                <a:ea typeface="Verdana" panose="020B0604030504040204" pitchFamily="34" charset="0"/>
                <a:cs typeface="Verdana" panose="020B0604030504040204" pitchFamily="34" charset="0"/>
              </a:rPr>
              <a:t>+7 915 038 84 50</a:t>
            </a:r>
          </a:p>
          <a:p>
            <a:endParaRPr lang="ru-RU"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ru-RU"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www.icmglass.ru</a:t>
            </a:r>
          </a:p>
          <a:p>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info@icmglass.ru</a:t>
            </a:r>
          </a:p>
          <a:p>
            <a:endParaRPr lang="ru-RU"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8 (800) 333 27 09</a:t>
            </a:r>
          </a:p>
        </p:txBody>
      </p:sp>
      <p:sp>
        <p:nvSpPr>
          <p:cNvPr id="20" name="Объект 8">
            <a:extLst>
              <a:ext uri="{FF2B5EF4-FFF2-40B4-BE49-F238E27FC236}">
                <a16:creationId xmlns:a16="http://schemas.microsoft.com/office/drawing/2014/main" id="{42085626-818D-4B82-A963-C5442B2B35B3}"/>
              </a:ext>
            </a:extLst>
          </p:cNvPr>
          <p:cNvSpPr txBox="1">
            <a:spLocks/>
          </p:cNvSpPr>
          <p:nvPr/>
        </p:nvSpPr>
        <p:spPr>
          <a:xfrm>
            <a:off x="391755" y="1377567"/>
            <a:ext cx="4891446" cy="2614123"/>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just">
              <a:spcBef>
                <a:spcPts val="0"/>
              </a:spcBef>
              <a:spcAft>
                <a:spcPts val="1800"/>
              </a:spcAft>
            </a:pPr>
            <a:r>
              <a:rPr lang="ru-RU" sz="2400" dirty="0">
                <a:solidFill>
                  <a:schemeClr val="accent5"/>
                </a:solidFill>
                <a:latin typeface="Verdana" panose="020B0604030504040204" pitchFamily="34" charset="0"/>
                <a:ea typeface="Verdana" panose="020B0604030504040204" pitchFamily="34" charset="0"/>
                <a:cs typeface="Verdana" panose="020B0604030504040204" pitchFamily="34" charset="0"/>
              </a:rPr>
              <a:t>ООО «</a:t>
            </a:r>
            <a:r>
              <a:rPr lang="ru-RU" sz="2400" dirty="0" err="1">
                <a:solidFill>
                  <a:schemeClr val="accent5"/>
                </a:solidFill>
                <a:latin typeface="Verdana" panose="020B0604030504040204" pitchFamily="34" charset="0"/>
                <a:ea typeface="Verdana" panose="020B0604030504040204" pitchFamily="34" charset="0"/>
                <a:cs typeface="Verdana" panose="020B0604030504040204" pitchFamily="34" charset="0"/>
              </a:rPr>
              <a:t>АйСиЭм</a:t>
            </a:r>
            <a:r>
              <a:rPr lang="ru-RU" sz="2400" dirty="0">
                <a:solidFill>
                  <a:schemeClr val="accent5"/>
                </a:solidFill>
                <a:latin typeface="Verdana" panose="020B0604030504040204" pitchFamily="34" charset="0"/>
                <a:ea typeface="Verdana" panose="020B0604030504040204" pitchFamily="34" charset="0"/>
                <a:cs typeface="Verdana" panose="020B0604030504040204" pitchFamily="34" charset="0"/>
              </a:rPr>
              <a:t> </a:t>
            </a:r>
            <a:r>
              <a:rPr lang="ru-RU" sz="2400" dirty="0" err="1">
                <a:solidFill>
                  <a:schemeClr val="accent5"/>
                </a:solidFill>
                <a:latin typeface="Verdana" panose="020B0604030504040204" pitchFamily="34" charset="0"/>
                <a:ea typeface="Verdana" panose="020B0604030504040204" pitchFamily="34" charset="0"/>
                <a:cs typeface="Verdana" panose="020B0604030504040204" pitchFamily="34" charset="0"/>
              </a:rPr>
              <a:t>Гласс</a:t>
            </a:r>
            <a:r>
              <a:rPr lang="ru-RU" sz="2400" dirty="0">
                <a:solidFill>
                  <a:schemeClr val="accent5"/>
                </a:solidFill>
                <a:latin typeface="Verdana" panose="020B0604030504040204" pitchFamily="34" charset="0"/>
                <a:ea typeface="Verdana" panose="020B0604030504040204" pitchFamily="34" charset="0"/>
                <a:cs typeface="Verdana" panose="020B0604030504040204" pitchFamily="34" charset="0"/>
              </a:rPr>
              <a:t> Калуга»</a:t>
            </a:r>
          </a:p>
          <a:p>
            <a:pPr algn="just">
              <a:spcBef>
                <a:spcPts val="0"/>
              </a:spcBef>
              <a:spcAft>
                <a:spcPts val="0"/>
              </a:spcAft>
            </a:pPr>
            <a:r>
              <a:rPr lang="ru-RU" b="1" dirty="0">
                <a:solidFill>
                  <a:schemeClr val="accent5"/>
                </a:solidFill>
                <a:latin typeface="Verdana" panose="020B0604030504040204" pitchFamily="34" charset="0"/>
                <a:ea typeface="Verdana" panose="020B0604030504040204" pitchFamily="34" charset="0"/>
                <a:cs typeface="Verdana" panose="020B0604030504040204" pitchFamily="34" charset="0"/>
              </a:rPr>
              <a:t>Четверткова Юлия Николаевна</a:t>
            </a:r>
          </a:p>
          <a:p>
            <a:pPr algn="just">
              <a:spcBef>
                <a:spcPts val="0"/>
              </a:spcBef>
              <a:spcAft>
                <a:spcPts val="1200"/>
              </a:spcAft>
            </a:pPr>
            <a:r>
              <a:rPr lang="ru-RU" dirty="0">
                <a:solidFill>
                  <a:schemeClr val="accent5"/>
                </a:solidFill>
                <a:latin typeface="Verdana" panose="020B0604030504040204" pitchFamily="34" charset="0"/>
                <a:ea typeface="Verdana" panose="020B0604030504040204" pitchFamily="34" charset="0"/>
                <a:cs typeface="Verdana" panose="020B0604030504040204" pitchFamily="34" charset="0"/>
              </a:rPr>
              <a:t>Директор по развитию</a:t>
            </a:r>
          </a:p>
          <a:p>
            <a:pPr algn="just">
              <a:spcBef>
                <a:spcPts val="0"/>
              </a:spcBef>
              <a:spcAft>
                <a:spcPts val="1800"/>
              </a:spcAft>
            </a:pPr>
            <a:r>
              <a:rPr lang="ru-RU" b="1" dirty="0">
                <a:solidFill>
                  <a:schemeClr val="accent5"/>
                </a:solidFill>
                <a:latin typeface="Verdana" panose="020B0604030504040204" pitchFamily="34" charset="0"/>
                <a:ea typeface="Verdana" panose="020B0604030504040204" pitchFamily="34" charset="0"/>
                <a:cs typeface="Verdana" panose="020B0604030504040204" pitchFamily="34" charset="0"/>
              </a:rPr>
              <a:t>Офис: </a:t>
            </a:r>
            <a:r>
              <a:rPr lang="ru-RU" dirty="0">
                <a:solidFill>
                  <a:schemeClr val="accent5"/>
                </a:solidFill>
                <a:latin typeface="Verdana" panose="020B0604030504040204" pitchFamily="34" charset="0"/>
                <a:ea typeface="Verdana" panose="020B0604030504040204" pitchFamily="34" charset="0"/>
                <a:cs typeface="Verdana" panose="020B0604030504040204" pitchFamily="34" charset="0"/>
              </a:rPr>
              <a:t>129343 г. Москва, проезд Серебрякова, 14, стр. 10</a:t>
            </a:r>
          </a:p>
          <a:p>
            <a:pPr algn="just">
              <a:spcBef>
                <a:spcPts val="0"/>
              </a:spcBef>
              <a:spcAft>
                <a:spcPts val="1800"/>
              </a:spcAft>
            </a:pPr>
            <a:r>
              <a:rPr lang="ru-RU" b="1" dirty="0">
                <a:solidFill>
                  <a:schemeClr val="accent5"/>
                </a:solidFill>
                <a:latin typeface="Verdana" panose="020B0604030504040204" pitchFamily="34" charset="0"/>
                <a:ea typeface="Verdana" panose="020B0604030504040204" pitchFamily="34" charset="0"/>
                <a:cs typeface="Verdana" panose="020B0604030504040204" pitchFamily="34" charset="0"/>
              </a:rPr>
              <a:t>Производство:</a:t>
            </a:r>
            <a:r>
              <a:rPr lang="ru-RU" dirty="0">
                <a:solidFill>
                  <a:schemeClr val="accent5"/>
                </a:solidFill>
                <a:latin typeface="Verdana" panose="020B0604030504040204" pitchFamily="34" charset="0"/>
                <a:ea typeface="Verdana" panose="020B0604030504040204" pitchFamily="34" charset="0"/>
                <a:cs typeface="Verdana" panose="020B0604030504040204" pitchFamily="34" charset="0"/>
              </a:rPr>
              <a:t> Калужская обл., Технопарк «</a:t>
            </a:r>
            <a:r>
              <a:rPr lang="ru-RU" dirty="0" err="1">
                <a:solidFill>
                  <a:schemeClr val="accent5"/>
                </a:solidFill>
                <a:latin typeface="Verdana" panose="020B0604030504040204" pitchFamily="34" charset="0"/>
                <a:ea typeface="Verdana" panose="020B0604030504040204" pitchFamily="34" charset="0"/>
                <a:cs typeface="Verdana" panose="020B0604030504040204" pitchFamily="34" charset="0"/>
              </a:rPr>
              <a:t>Ворсино</a:t>
            </a:r>
            <a:r>
              <a:rPr lang="ru-RU" dirty="0">
                <a:solidFill>
                  <a:schemeClr val="accent5"/>
                </a:solidFill>
                <a:latin typeface="Verdana" panose="020B0604030504040204" pitchFamily="34" charset="0"/>
                <a:ea typeface="Verdana" panose="020B0604030504040204" pitchFamily="34" charset="0"/>
                <a:cs typeface="Verdana" panose="020B0604030504040204" pitchFamily="34" charset="0"/>
              </a:rPr>
              <a:t>»</a:t>
            </a:r>
          </a:p>
          <a:p>
            <a:pPr algn="just">
              <a:spcBef>
                <a:spcPts val="0"/>
              </a:spcBef>
              <a:spcAft>
                <a:spcPts val="1800"/>
              </a:spcAft>
            </a:pPr>
            <a:r>
              <a:rPr lang="ru-RU" dirty="0">
                <a:solidFill>
                  <a:schemeClr val="accent5"/>
                </a:solidFill>
                <a:latin typeface="Verdana" panose="020B0604030504040204" pitchFamily="34" charset="0"/>
                <a:ea typeface="Verdana" panose="020B0604030504040204" pitchFamily="34" charset="0"/>
                <a:cs typeface="Verdana" panose="020B0604030504040204" pitchFamily="34" charset="0"/>
              </a:rPr>
              <a:t>(95-й км М-3 Киевское шоссе) </a:t>
            </a:r>
          </a:p>
        </p:txBody>
      </p:sp>
      <p:sp>
        <p:nvSpPr>
          <p:cNvPr id="21" name="Заголовок 1">
            <a:extLst>
              <a:ext uri="{FF2B5EF4-FFF2-40B4-BE49-F238E27FC236}">
                <a16:creationId xmlns:a16="http://schemas.microsoft.com/office/drawing/2014/main" id="{199D0013-1F1F-4598-8B7D-5083C3111899}"/>
              </a:ext>
            </a:extLst>
          </p:cNvPr>
          <p:cNvSpPr txBox="1">
            <a:spLocks/>
          </p:cNvSpPr>
          <p:nvPr/>
        </p:nvSpPr>
        <p:spPr>
          <a:xfrm>
            <a:off x="282473" y="129772"/>
            <a:ext cx="8579053" cy="491427"/>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ru-RU" sz="24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Наши контакты</a:t>
            </a:r>
          </a:p>
        </p:txBody>
      </p:sp>
    </p:spTree>
    <p:extLst>
      <p:ext uri="{BB962C8B-B14F-4D97-AF65-F5344CB8AC3E}">
        <p14:creationId xmlns:p14="http://schemas.microsoft.com/office/powerpoint/2010/main" val="11436985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49B76A8-D4D2-428D-84FA-657EEA587ED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8D463EDB-0644-4F84-9901-D2434D550912}"/>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05229" y="2963333"/>
            <a:ext cx="2236395" cy="3208867"/>
            <a:chOff x="9206969" y="2963333"/>
            <a:chExt cx="2981858" cy="3208867"/>
          </a:xfrm>
        </p:grpSpPr>
        <p:cxnSp>
          <p:nvCxnSpPr>
            <p:cNvPr id="27" name="Straight Connector 26">
              <a:extLst>
                <a:ext uri="{FF2B5EF4-FFF2-40B4-BE49-F238E27FC236}">
                  <a16:creationId xmlns:a16="http://schemas.microsoft.com/office/drawing/2014/main" id="{A02079FA-226E-4AF1-B818-2CA9EF1B69F6}"/>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6D376604-76CD-4D25-B281-35796F367156}"/>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6B5A32B1-F178-4FE5-8916-712F46FCB8D3}"/>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DC3339F8-6376-45A3-A77E-5F5C212D4ED6}"/>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6AD1BBAE-26A1-4BE9-9536-C15B1A87E0B7}"/>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3" name="Snip Diagonal Corner Rectangle 12">
            <a:extLst>
              <a:ext uri="{FF2B5EF4-FFF2-40B4-BE49-F238E27FC236}">
                <a16:creationId xmlns:a16="http://schemas.microsoft.com/office/drawing/2014/main" id="{15A54023-E435-4098-A370-AE54A007EB9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188" y="690851"/>
            <a:ext cx="7211752" cy="3584587"/>
          </a:xfrm>
          <a:prstGeom prst="snip2DiagRect">
            <a:avLst>
              <a:gd name="adj1" fmla="val 12305"/>
              <a:gd name="adj2" fmla="val 0"/>
            </a:avLst>
          </a:prstGeom>
          <a:solidFill>
            <a:schemeClr val="tx1"/>
          </a:solidFill>
          <a:ln>
            <a:solidFill>
              <a:srgbClr val="FFFFFF">
                <a:alpha val="40000"/>
              </a:srgbClr>
            </a:soli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Рисунок 8" descr="Изображение выглядит как человек, мальчик, одежда, молодой&#10;&#10;Описание создано с высокой степенью достоверности">
            <a:extLst>
              <a:ext uri="{FF2B5EF4-FFF2-40B4-BE49-F238E27FC236}">
                <a16:creationId xmlns:a16="http://schemas.microsoft.com/office/drawing/2014/main" id="{27446775-A667-4205-894D-237BBBA3555E}"/>
              </a:ext>
            </a:extLst>
          </p:cNvPr>
          <p:cNvPicPr>
            <a:picLocks noChangeAspect="1"/>
          </p:cNvPicPr>
          <p:nvPr/>
        </p:nvPicPr>
        <p:blipFill rotWithShape="1">
          <a:blip r:embed="rId2">
            <a:extLst>
              <a:ext uri="{28A0092B-C50C-407E-A947-70E740481C1C}">
                <a14:useLocalDpi xmlns:a14="http://schemas.microsoft.com/office/drawing/2010/main" val="0"/>
              </a:ext>
            </a:extLst>
          </a:blip>
          <a:srcRect l="19227" r="26497" b="2"/>
          <a:stretch/>
        </p:blipFill>
        <p:spPr>
          <a:xfrm>
            <a:off x="4926166" y="854087"/>
            <a:ext cx="2667762" cy="3280831"/>
          </a:xfrm>
          <a:custGeom>
            <a:avLst/>
            <a:gdLst>
              <a:gd name="connsiteX0" fmla="*/ 0 w 3557016"/>
              <a:gd name="connsiteY0" fmla="*/ 0 h 3280831"/>
              <a:gd name="connsiteX1" fmla="*/ 3557016 w 3557016"/>
              <a:gd name="connsiteY1" fmla="*/ 0 h 3280831"/>
              <a:gd name="connsiteX2" fmla="*/ 3557016 w 3557016"/>
              <a:gd name="connsiteY2" fmla="*/ 2876895 h 3280831"/>
              <a:gd name="connsiteX3" fmla="*/ 3153080 w 3557016"/>
              <a:gd name="connsiteY3" fmla="*/ 3280831 h 3280831"/>
              <a:gd name="connsiteX4" fmla="*/ 0 w 3557016"/>
              <a:gd name="connsiteY4" fmla="*/ 3280831 h 3280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7016" h="3280831">
                <a:moveTo>
                  <a:pt x="0" y="0"/>
                </a:moveTo>
                <a:lnTo>
                  <a:pt x="3557016" y="0"/>
                </a:lnTo>
                <a:lnTo>
                  <a:pt x="3557016" y="2876895"/>
                </a:lnTo>
                <a:lnTo>
                  <a:pt x="3153080" y="3280831"/>
                </a:lnTo>
                <a:lnTo>
                  <a:pt x="0" y="3280831"/>
                </a:lnTo>
                <a:close/>
              </a:path>
            </a:pathLst>
          </a:custGeom>
        </p:spPr>
      </p:pic>
      <p:pic>
        <p:nvPicPr>
          <p:cNvPr id="19" name="Рисунок 18" descr="Изображение выглядит как скала, торт&#10;&#10;Описание создано с высокой степенью достоверности">
            <a:extLst>
              <a:ext uri="{FF2B5EF4-FFF2-40B4-BE49-F238E27FC236}">
                <a16:creationId xmlns:a16="http://schemas.microsoft.com/office/drawing/2014/main" id="{2F8EC45B-00D5-4B4E-B24A-FC8717B2777B}"/>
              </a:ext>
            </a:extLst>
          </p:cNvPr>
          <p:cNvPicPr>
            <a:picLocks noChangeAspect="1"/>
          </p:cNvPicPr>
          <p:nvPr/>
        </p:nvPicPr>
        <p:blipFill rotWithShape="1">
          <a:blip r:embed="rId3">
            <a:extLst>
              <a:ext uri="{28A0092B-C50C-407E-A947-70E740481C1C}">
                <a14:useLocalDpi xmlns:a14="http://schemas.microsoft.com/office/drawing/2010/main" val="0"/>
              </a:ext>
            </a:extLst>
          </a:blip>
          <a:srcRect l="1511" r="13299" b="2"/>
          <a:stretch/>
        </p:blipFill>
        <p:spPr>
          <a:xfrm>
            <a:off x="626201" y="854087"/>
            <a:ext cx="4187222" cy="3280831"/>
          </a:xfrm>
          <a:custGeom>
            <a:avLst/>
            <a:gdLst>
              <a:gd name="connsiteX0" fmla="*/ 402071 w 5582963"/>
              <a:gd name="connsiteY0" fmla="*/ 0 h 3280831"/>
              <a:gd name="connsiteX1" fmla="*/ 5582963 w 5582963"/>
              <a:gd name="connsiteY1" fmla="*/ 0 h 3280831"/>
              <a:gd name="connsiteX2" fmla="*/ 5582963 w 5582963"/>
              <a:gd name="connsiteY2" fmla="*/ 3280831 h 3280831"/>
              <a:gd name="connsiteX3" fmla="*/ 0 w 5582963"/>
              <a:gd name="connsiteY3" fmla="*/ 3280831 h 3280831"/>
              <a:gd name="connsiteX4" fmla="*/ 0 w 5582963"/>
              <a:gd name="connsiteY4" fmla="*/ 402071 h 3280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2963" h="3280831">
                <a:moveTo>
                  <a:pt x="402071" y="0"/>
                </a:moveTo>
                <a:lnTo>
                  <a:pt x="5582963" y="0"/>
                </a:lnTo>
                <a:lnTo>
                  <a:pt x="5582963" y="3280831"/>
                </a:lnTo>
                <a:lnTo>
                  <a:pt x="0" y="3280831"/>
                </a:lnTo>
                <a:lnTo>
                  <a:pt x="0" y="402071"/>
                </a:lnTo>
                <a:close/>
              </a:path>
            </a:pathLst>
          </a:custGeom>
        </p:spPr>
      </p:pic>
      <p:sp>
        <p:nvSpPr>
          <p:cNvPr id="18" name="Заголовок 1">
            <a:extLst>
              <a:ext uri="{FF2B5EF4-FFF2-40B4-BE49-F238E27FC236}">
                <a16:creationId xmlns:a16="http://schemas.microsoft.com/office/drawing/2014/main" id="{61B3A847-20B0-49C8-B1F6-8DB972604357}"/>
              </a:ext>
            </a:extLst>
          </p:cNvPr>
          <p:cNvSpPr txBox="1">
            <a:spLocks/>
          </p:cNvSpPr>
          <p:nvPr/>
        </p:nvSpPr>
        <p:spPr>
          <a:xfrm>
            <a:off x="499230" y="4673600"/>
            <a:ext cx="7164419" cy="792480"/>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spcAft>
                <a:spcPts val="600"/>
              </a:spcAft>
            </a:pPr>
            <a:r>
              <a:rPr lang="en-US" sz="4000" dirty="0">
                <a:solidFill>
                  <a:schemeClr val="accent5"/>
                </a:solidFill>
                <a:latin typeface="Verdana" panose="020B0604030504040204" pitchFamily="34" charset="0"/>
                <a:ea typeface="Verdana" panose="020B0604030504040204" pitchFamily="34" charset="0"/>
                <a:cs typeface="Verdana" panose="020B0604030504040204" pitchFamily="34" charset="0"/>
              </a:rPr>
              <a:t>СПАСИБО ЗА ВНИМАНИЕ!</a:t>
            </a:r>
          </a:p>
        </p:txBody>
      </p:sp>
    </p:spTree>
    <p:extLst>
      <p:ext uri="{BB962C8B-B14F-4D97-AF65-F5344CB8AC3E}">
        <p14:creationId xmlns:p14="http://schemas.microsoft.com/office/powerpoint/2010/main" val="1574514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09862E-48F9-45AC-8D44-67A0268A793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97986E7-0E3C-4F64-886E-935DDCB83AA7}"/>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29777" y="1420238"/>
            <a:ext cx="3311840" cy="4751961"/>
            <a:chOff x="9206969" y="2963333"/>
            <a:chExt cx="2981858" cy="3208867"/>
          </a:xfrm>
        </p:grpSpPr>
        <p:cxnSp>
          <p:nvCxnSpPr>
            <p:cNvPr id="11" name="Straight Connector 10">
              <a:extLst>
                <a:ext uri="{FF2B5EF4-FFF2-40B4-BE49-F238E27FC236}">
                  <a16:creationId xmlns:a16="http://schemas.microsoft.com/office/drawing/2014/main" id="{B903D17F-F79E-40E5-9563-A1CFFCC06A2A}"/>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1">
              <a:extLst>
                <a:ext uri="{FF2B5EF4-FFF2-40B4-BE49-F238E27FC236}">
                  <a16:creationId xmlns:a16="http://schemas.microsoft.com/office/drawing/2014/main" id="{CA5D5775-627F-4588-82B3-905EDF23138E}"/>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2">
              <a:extLst>
                <a:ext uri="{FF2B5EF4-FFF2-40B4-BE49-F238E27FC236}">
                  <a16:creationId xmlns:a16="http://schemas.microsoft.com/office/drawing/2014/main" id="{7D7F2A20-5DE4-4BC0-91EA-5FFE33A4D3A9}"/>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D536BA0-56C7-429C-B41E-B5724F0CD4C4}"/>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F15726F-71BE-4007-B9B6-0A1AA0D5201D}"/>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sp>
        <p:nvSpPr>
          <p:cNvPr id="3" name="Подзаголовок 2">
            <a:extLst>
              <a:ext uri="{FF2B5EF4-FFF2-40B4-BE49-F238E27FC236}">
                <a16:creationId xmlns:a16="http://schemas.microsoft.com/office/drawing/2014/main" id="{218FB97F-3F21-4104-B825-A330858DE4CA}"/>
              </a:ext>
            </a:extLst>
          </p:cNvPr>
          <p:cNvSpPr>
            <a:spLocks noGrp="1"/>
          </p:cNvSpPr>
          <p:nvPr>
            <p:ph type="subTitle" idx="1"/>
          </p:nvPr>
        </p:nvSpPr>
        <p:spPr>
          <a:xfrm>
            <a:off x="213503" y="5761213"/>
            <a:ext cx="8749744" cy="1040105"/>
          </a:xfrm>
        </p:spPr>
        <p:txBody>
          <a:bodyPr>
            <a:noAutofit/>
          </a:bodyPr>
          <a:lstStyle/>
          <a:p>
            <a:pPr algn="ctr"/>
            <a:r>
              <a:rPr lang="ru-RU" sz="1600" dirty="0">
                <a:solidFill>
                  <a:schemeClr val="bg1"/>
                </a:solidFill>
                <a:latin typeface="Verdana" panose="020B0604030504040204" pitchFamily="34" charset="0"/>
                <a:ea typeface="Verdana" panose="020B0604030504040204" pitchFamily="34" charset="0"/>
                <a:cs typeface="Verdana" panose="020B0604030504040204" pitchFamily="34" charset="0"/>
              </a:rPr>
              <a:t>Лабораторные испытания пеностекольного щебня производства ООО «</a:t>
            </a:r>
            <a:r>
              <a:rPr lang="ru-RU" sz="1600" dirty="0" err="1">
                <a:solidFill>
                  <a:schemeClr val="bg1"/>
                </a:solidFill>
                <a:latin typeface="Verdana" panose="020B0604030504040204" pitchFamily="34" charset="0"/>
                <a:ea typeface="Verdana" panose="020B0604030504040204" pitchFamily="34" charset="0"/>
                <a:cs typeface="Verdana" panose="020B0604030504040204" pitchFamily="34" charset="0"/>
              </a:rPr>
              <a:t>АйСиЭм</a:t>
            </a:r>
            <a:r>
              <a:rPr lang="ru-RU" sz="16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1600" dirty="0" err="1">
                <a:solidFill>
                  <a:schemeClr val="bg1"/>
                </a:solidFill>
                <a:latin typeface="Verdana" panose="020B0604030504040204" pitchFamily="34" charset="0"/>
                <a:ea typeface="Verdana" panose="020B0604030504040204" pitchFamily="34" charset="0"/>
                <a:cs typeface="Verdana" panose="020B0604030504040204" pitchFamily="34" charset="0"/>
              </a:rPr>
              <a:t>Гласс</a:t>
            </a:r>
            <a:r>
              <a:rPr lang="ru-RU" sz="1600" dirty="0">
                <a:solidFill>
                  <a:schemeClr val="bg1"/>
                </a:solidFill>
                <a:latin typeface="Verdana" panose="020B0604030504040204" pitchFamily="34" charset="0"/>
                <a:ea typeface="Verdana" panose="020B0604030504040204" pitchFamily="34" charset="0"/>
                <a:cs typeface="Verdana" panose="020B0604030504040204" pitchFamily="34" charset="0"/>
              </a:rPr>
              <a:t> Калуга» проведены в ФГБУ «Научно-исследовательский институт строительной физики Российской академии архитектуры и строительных наук». Физико-технические характеристики приведены в табл. 1.</a:t>
            </a:r>
          </a:p>
        </p:txBody>
      </p:sp>
      <p:sp>
        <p:nvSpPr>
          <p:cNvPr id="13" name="Заголовок 1">
            <a:extLst>
              <a:ext uri="{FF2B5EF4-FFF2-40B4-BE49-F238E27FC236}">
                <a16:creationId xmlns:a16="http://schemas.microsoft.com/office/drawing/2014/main" id="{2B02427A-9837-43BD-8910-4A97C11E69A3}"/>
              </a:ext>
            </a:extLst>
          </p:cNvPr>
          <p:cNvSpPr>
            <a:spLocks noGrp="1"/>
          </p:cNvSpPr>
          <p:nvPr>
            <p:ph type="ctrTitle"/>
          </p:nvPr>
        </p:nvSpPr>
        <p:spPr>
          <a:xfrm>
            <a:off x="282473" y="109452"/>
            <a:ext cx="8579053" cy="491427"/>
          </a:xfrm>
        </p:spPr>
        <p:txBody>
          <a:bodyPr>
            <a:noAutofit/>
          </a:bodyPr>
          <a:lstStyle/>
          <a:p>
            <a:pPr algn="ctr"/>
            <a:r>
              <a:rPr lang="ru-RU" sz="24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Физико-технические характеристики</a:t>
            </a:r>
          </a:p>
        </p:txBody>
      </p:sp>
      <p:graphicFrame>
        <p:nvGraphicFramePr>
          <p:cNvPr id="2" name="Таблица 1">
            <a:extLst>
              <a:ext uri="{FF2B5EF4-FFF2-40B4-BE49-F238E27FC236}">
                <a16:creationId xmlns:a16="http://schemas.microsoft.com/office/drawing/2014/main" id="{38281D46-1B94-401E-8C97-7A3E20595DD1}"/>
              </a:ext>
            </a:extLst>
          </p:cNvPr>
          <p:cNvGraphicFramePr>
            <a:graphicFrameLocks noGrp="1"/>
          </p:cNvGraphicFramePr>
          <p:nvPr>
            <p:extLst>
              <p:ext uri="{D42A27DB-BD31-4B8C-83A1-F6EECF244321}">
                <p14:modId xmlns:p14="http://schemas.microsoft.com/office/powerpoint/2010/main" val="1957467126"/>
              </p:ext>
            </p:extLst>
          </p:nvPr>
        </p:nvGraphicFramePr>
        <p:xfrm>
          <a:off x="213502" y="1513347"/>
          <a:ext cx="8749743" cy="4204125"/>
        </p:xfrm>
        <a:graphic>
          <a:graphicData uri="http://schemas.openxmlformats.org/drawingml/2006/table">
            <a:tbl>
              <a:tblPr firstRow="1" firstCol="1" bandRow="1">
                <a:tableStyleId>{7DF18680-E054-41AD-8BC1-D1AEF772440D}</a:tableStyleId>
              </a:tblPr>
              <a:tblGrid>
                <a:gridCol w="4906255">
                  <a:extLst>
                    <a:ext uri="{9D8B030D-6E8A-4147-A177-3AD203B41FA5}">
                      <a16:colId xmlns:a16="http://schemas.microsoft.com/office/drawing/2014/main" val="2386397981"/>
                    </a:ext>
                  </a:extLst>
                </a:gridCol>
                <a:gridCol w="1860163">
                  <a:extLst>
                    <a:ext uri="{9D8B030D-6E8A-4147-A177-3AD203B41FA5}">
                      <a16:colId xmlns:a16="http://schemas.microsoft.com/office/drawing/2014/main" val="2314029294"/>
                    </a:ext>
                  </a:extLst>
                </a:gridCol>
                <a:gridCol w="1983325">
                  <a:extLst>
                    <a:ext uri="{9D8B030D-6E8A-4147-A177-3AD203B41FA5}">
                      <a16:colId xmlns:a16="http://schemas.microsoft.com/office/drawing/2014/main" val="2187290501"/>
                    </a:ext>
                  </a:extLst>
                </a:gridCol>
              </a:tblGrid>
              <a:tr h="496827">
                <a:tc>
                  <a:txBody>
                    <a:bodyPr/>
                    <a:lstStyle/>
                    <a:p>
                      <a:pPr algn="ctr">
                        <a:lnSpc>
                          <a:spcPct val="107000"/>
                        </a:lnSpc>
                        <a:spcAft>
                          <a:spcPts val="0"/>
                        </a:spcAft>
                      </a:pPr>
                      <a:r>
                        <a:rPr lang="ru-RU" sz="1400" dirty="0">
                          <a:effectLst/>
                          <a:latin typeface="Verdana" panose="020B0604030504040204" pitchFamily="34" charset="0"/>
                          <a:ea typeface="Verdana" panose="020B0604030504040204" pitchFamily="34" charset="0"/>
                          <a:cs typeface="Verdana" panose="020B0604030504040204" pitchFamily="34" charset="0"/>
                        </a:rPr>
                        <a:t>Характеристика</a:t>
                      </a:r>
                    </a:p>
                  </a:txBody>
                  <a:tcPr marL="68580" marR="68580" marT="0" marB="0" anchor="ctr"/>
                </a:tc>
                <a:tc>
                  <a:txBody>
                    <a:bodyPr/>
                    <a:lstStyle/>
                    <a:p>
                      <a:pPr algn="ctr">
                        <a:lnSpc>
                          <a:spcPct val="107000"/>
                        </a:lnSpc>
                        <a:spcAft>
                          <a:spcPts val="0"/>
                        </a:spcAft>
                      </a:pPr>
                      <a:r>
                        <a:rPr lang="ru-RU" sz="1400">
                          <a:effectLst/>
                          <a:latin typeface="Verdana" panose="020B0604030504040204" pitchFamily="34" charset="0"/>
                          <a:ea typeface="Verdana" panose="020B0604030504040204" pitchFamily="34" charset="0"/>
                          <a:cs typeface="Verdana" panose="020B0604030504040204" pitchFamily="34" charset="0"/>
                        </a:rPr>
                        <a:t>ПЩ240</a:t>
                      </a:r>
                      <a:r>
                        <a:rPr lang="en-US" sz="1400">
                          <a:effectLst/>
                          <a:latin typeface="Verdana" panose="020B0604030504040204" pitchFamily="34" charset="0"/>
                          <a:ea typeface="Verdana" panose="020B0604030504040204" pitchFamily="34" charset="0"/>
                          <a:cs typeface="Verdana" panose="020B0604030504040204" pitchFamily="34" charset="0"/>
                        </a:rPr>
                        <a:t>/20-40</a:t>
                      </a:r>
                      <a:endParaRPr lang="ru-RU" sz="140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tc>
                  <a:txBody>
                    <a:bodyPr/>
                    <a:lstStyle/>
                    <a:p>
                      <a:pPr algn="ctr">
                        <a:lnSpc>
                          <a:spcPct val="107000"/>
                        </a:lnSpc>
                        <a:spcAft>
                          <a:spcPts val="0"/>
                        </a:spcAft>
                      </a:pPr>
                      <a:r>
                        <a:rPr lang="ru-RU" sz="1400">
                          <a:effectLst/>
                          <a:latin typeface="Verdana" panose="020B0604030504040204" pitchFamily="34" charset="0"/>
                          <a:ea typeface="Verdana" panose="020B0604030504040204" pitchFamily="34" charset="0"/>
                          <a:cs typeface="Verdana" panose="020B0604030504040204" pitchFamily="34" charset="0"/>
                        </a:rPr>
                        <a:t>ПЩ100</a:t>
                      </a:r>
                      <a:r>
                        <a:rPr lang="en-US" sz="1400">
                          <a:effectLst/>
                          <a:latin typeface="Verdana" panose="020B0604030504040204" pitchFamily="34" charset="0"/>
                          <a:ea typeface="Verdana" panose="020B0604030504040204" pitchFamily="34" charset="0"/>
                          <a:cs typeface="Verdana" panose="020B0604030504040204" pitchFamily="34" charset="0"/>
                        </a:rPr>
                        <a:t>/5-20</a:t>
                      </a:r>
                      <a:endParaRPr lang="ru-RU" sz="140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extLst>
                  <a:ext uri="{0D108BD9-81ED-4DB2-BD59-A6C34878D82A}">
                    <a16:rowId xmlns:a16="http://schemas.microsoft.com/office/drawing/2014/main" val="3994200569"/>
                  </a:ext>
                </a:extLst>
              </a:tr>
              <a:tr h="242002">
                <a:tc>
                  <a:txBody>
                    <a:bodyPr/>
                    <a:lstStyle/>
                    <a:p>
                      <a:pPr algn="ctr">
                        <a:lnSpc>
                          <a:spcPct val="107000"/>
                        </a:lnSpc>
                        <a:spcAft>
                          <a:spcPts val="0"/>
                        </a:spcAft>
                      </a:pPr>
                      <a:r>
                        <a:rPr lang="ru-RU" sz="1400" b="0" dirty="0">
                          <a:effectLst/>
                          <a:latin typeface="Verdana" panose="020B0604030504040204" pitchFamily="34" charset="0"/>
                          <a:ea typeface="Verdana" panose="020B0604030504040204" pitchFamily="34" charset="0"/>
                          <a:cs typeface="Verdana" panose="020B0604030504040204" pitchFamily="34" charset="0"/>
                        </a:rPr>
                        <a:t>Плотность насыпная, кг/м³</a:t>
                      </a:r>
                    </a:p>
                  </a:txBody>
                  <a:tcPr marL="68580" marR="68580" marT="0" marB="0" anchor="ctr"/>
                </a:tc>
                <a:tc>
                  <a:txBody>
                    <a:bodyPr/>
                    <a:lstStyle/>
                    <a:p>
                      <a:pPr algn="ctr">
                        <a:lnSpc>
                          <a:spcPct val="107000"/>
                        </a:lnSpc>
                        <a:spcAft>
                          <a:spcPts val="0"/>
                        </a:spcAft>
                      </a:pPr>
                      <a:r>
                        <a:rPr lang="ru-RU" sz="1400">
                          <a:effectLst/>
                          <a:latin typeface="Verdana" panose="020B0604030504040204" pitchFamily="34" charset="0"/>
                          <a:ea typeface="Verdana" panose="020B0604030504040204" pitchFamily="34" charset="0"/>
                          <a:cs typeface="Verdana" panose="020B0604030504040204" pitchFamily="34" charset="0"/>
                        </a:rPr>
                        <a:t>240</a:t>
                      </a:r>
                    </a:p>
                  </a:txBody>
                  <a:tcPr marL="68580" marR="68580" marT="0" marB="0" anchor="ctr"/>
                </a:tc>
                <a:tc>
                  <a:txBody>
                    <a:bodyPr/>
                    <a:lstStyle/>
                    <a:p>
                      <a:pPr algn="ctr">
                        <a:lnSpc>
                          <a:spcPct val="107000"/>
                        </a:lnSpc>
                        <a:spcAft>
                          <a:spcPts val="0"/>
                        </a:spcAft>
                      </a:pPr>
                      <a:r>
                        <a:rPr lang="ru-RU" sz="1400">
                          <a:effectLst/>
                          <a:latin typeface="Verdana" panose="020B0604030504040204" pitchFamily="34" charset="0"/>
                          <a:ea typeface="Verdana" panose="020B0604030504040204" pitchFamily="34" charset="0"/>
                          <a:cs typeface="Verdana" panose="020B0604030504040204" pitchFamily="34" charset="0"/>
                        </a:rPr>
                        <a:t>120-130</a:t>
                      </a:r>
                    </a:p>
                  </a:txBody>
                  <a:tcPr marL="68580" marR="68580" marT="0" marB="0" anchor="ctr"/>
                </a:tc>
                <a:extLst>
                  <a:ext uri="{0D108BD9-81ED-4DB2-BD59-A6C34878D82A}">
                    <a16:rowId xmlns:a16="http://schemas.microsoft.com/office/drawing/2014/main" val="2775178928"/>
                  </a:ext>
                </a:extLst>
              </a:tr>
              <a:tr h="496827">
                <a:tc>
                  <a:txBody>
                    <a:bodyPr/>
                    <a:lstStyle/>
                    <a:p>
                      <a:pPr algn="ctr">
                        <a:lnSpc>
                          <a:spcPct val="107000"/>
                        </a:lnSpc>
                        <a:spcAft>
                          <a:spcPts val="0"/>
                        </a:spcAft>
                      </a:pPr>
                      <a:r>
                        <a:rPr lang="ru-RU" sz="1400" b="0" dirty="0">
                          <a:effectLst/>
                          <a:latin typeface="Verdana" panose="020B0604030504040204" pitchFamily="34" charset="0"/>
                          <a:ea typeface="Verdana" panose="020B0604030504040204" pitchFamily="34" charset="0"/>
                          <a:cs typeface="Verdana" panose="020B0604030504040204" pitchFamily="34" charset="0"/>
                        </a:rPr>
                        <a:t>Теплопроводность в сухом состоянии, Вт/(</a:t>
                      </a:r>
                      <a:r>
                        <a:rPr lang="ru-RU" sz="1400" b="0" dirty="0" err="1">
                          <a:effectLst/>
                          <a:latin typeface="Verdana" panose="020B0604030504040204" pitchFamily="34" charset="0"/>
                          <a:ea typeface="Verdana" panose="020B0604030504040204" pitchFamily="34" charset="0"/>
                          <a:cs typeface="Verdana" panose="020B0604030504040204" pitchFamily="34" charset="0"/>
                        </a:rPr>
                        <a:t>м·К</a:t>
                      </a:r>
                      <a:r>
                        <a:rPr lang="ru-RU" sz="1400" b="0" dirty="0">
                          <a:effectLst/>
                          <a:latin typeface="Verdana" panose="020B0604030504040204" pitchFamily="34" charset="0"/>
                          <a:ea typeface="Verdana" panose="020B0604030504040204" pitchFamily="34" charset="0"/>
                          <a:cs typeface="Verdana" panose="020B0604030504040204" pitchFamily="34" charset="0"/>
                        </a:rPr>
                        <a:t>)</a:t>
                      </a:r>
                    </a:p>
                  </a:txBody>
                  <a:tcPr marL="68580" marR="68580" marT="0" marB="0" anchor="ctr"/>
                </a:tc>
                <a:tc>
                  <a:txBody>
                    <a:bodyPr/>
                    <a:lstStyle/>
                    <a:p>
                      <a:pPr algn="ctr">
                        <a:lnSpc>
                          <a:spcPct val="107000"/>
                        </a:lnSpc>
                        <a:spcAft>
                          <a:spcPts val="0"/>
                        </a:spcAft>
                      </a:pPr>
                      <a:r>
                        <a:rPr lang="ru-RU" sz="1400">
                          <a:effectLst/>
                          <a:latin typeface="Verdana" panose="020B0604030504040204" pitchFamily="34" charset="0"/>
                          <a:ea typeface="Verdana" panose="020B0604030504040204" pitchFamily="34" charset="0"/>
                          <a:cs typeface="Verdana" panose="020B0604030504040204" pitchFamily="34" charset="0"/>
                        </a:rPr>
                        <a:t>0,08</a:t>
                      </a:r>
                    </a:p>
                  </a:txBody>
                  <a:tcPr marL="68580" marR="68580" marT="0" marB="0" anchor="ctr"/>
                </a:tc>
                <a:tc>
                  <a:txBody>
                    <a:bodyPr/>
                    <a:lstStyle/>
                    <a:p>
                      <a:pPr algn="ctr">
                        <a:lnSpc>
                          <a:spcPct val="107000"/>
                        </a:lnSpc>
                        <a:spcAft>
                          <a:spcPts val="0"/>
                        </a:spcAft>
                      </a:pPr>
                      <a:r>
                        <a:rPr lang="ru-RU" sz="1400">
                          <a:effectLst/>
                          <a:latin typeface="Verdana" panose="020B0604030504040204" pitchFamily="34" charset="0"/>
                          <a:ea typeface="Verdana" panose="020B0604030504040204" pitchFamily="34" charset="0"/>
                          <a:cs typeface="Verdana" panose="020B0604030504040204" pitchFamily="34" charset="0"/>
                        </a:rPr>
                        <a:t>0,062</a:t>
                      </a:r>
                    </a:p>
                  </a:txBody>
                  <a:tcPr marL="68580" marR="68580" marT="0" marB="0" anchor="ctr"/>
                </a:tc>
                <a:extLst>
                  <a:ext uri="{0D108BD9-81ED-4DB2-BD59-A6C34878D82A}">
                    <a16:rowId xmlns:a16="http://schemas.microsoft.com/office/drawing/2014/main" val="1338948238"/>
                  </a:ext>
                </a:extLst>
              </a:tr>
              <a:tr h="496827">
                <a:tc>
                  <a:txBody>
                    <a:bodyPr/>
                    <a:lstStyle/>
                    <a:p>
                      <a:pPr algn="ctr">
                        <a:lnSpc>
                          <a:spcPct val="107000"/>
                        </a:lnSpc>
                        <a:spcAft>
                          <a:spcPts val="0"/>
                        </a:spcAft>
                      </a:pPr>
                      <a:r>
                        <a:rPr lang="ru-RU" sz="1400" b="0" dirty="0">
                          <a:effectLst/>
                          <a:latin typeface="Verdana" panose="020B0604030504040204" pitchFamily="34" charset="0"/>
                          <a:ea typeface="Verdana" panose="020B0604030504040204" pitchFamily="34" charset="0"/>
                          <a:cs typeface="Verdana" panose="020B0604030504040204" pitchFamily="34" charset="0"/>
                        </a:rPr>
                        <a:t>Теплопроводность в условиях эксплуатации Б, Вт/(</a:t>
                      </a:r>
                      <a:r>
                        <a:rPr lang="ru-RU" sz="1400" b="0" dirty="0" err="1">
                          <a:effectLst/>
                          <a:latin typeface="Verdana" panose="020B0604030504040204" pitchFamily="34" charset="0"/>
                          <a:ea typeface="Verdana" panose="020B0604030504040204" pitchFamily="34" charset="0"/>
                          <a:cs typeface="Verdana" panose="020B0604030504040204" pitchFamily="34" charset="0"/>
                        </a:rPr>
                        <a:t>м·К</a:t>
                      </a:r>
                      <a:r>
                        <a:rPr lang="ru-RU" sz="1400" b="0" dirty="0">
                          <a:effectLst/>
                          <a:latin typeface="Verdana" panose="020B0604030504040204" pitchFamily="34" charset="0"/>
                          <a:ea typeface="Verdana" panose="020B0604030504040204" pitchFamily="34" charset="0"/>
                          <a:cs typeface="Verdana" panose="020B0604030504040204" pitchFamily="34" charset="0"/>
                        </a:rPr>
                        <a:t>)</a:t>
                      </a:r>
                    </a:p>
                  </a:txBody>
                  <a:tcPr marL="68580" marR="68580" marT="0" marB="0" anchor="ctr"/>
                </a:tc>
                <a:tc>
                  <a:txBody>
                    <a:bodyPr/>
                    <a:lstStyle/>
                    <a:p>
                      <a:pPr algn="ctr">
                        <a:lnSpc>
                          <a:spcPct val="107000"/>
                        </a:lnSpc>
                        <a:spcAft>
                          <a:spcPts val="0"/>
                        </a:spcAft>
                      </a:pPr>
                      <a:r>
                        <a:rPr lang="ru-RU" sz="1400">
                          <a:effectLst/>
                          <a:latin typeface="Verdana" panose="020B0604030504040204" pitchFamily="34" charset="0"/>
                          <a:ea typeface="Verdana" panose="020B0604030504040204" pitchFamily="34" charset="0"/>
                          <a:cs typeface="Verdana" panose="020B0604030504040204" pitchFamily="34" charset="0"/>
                        </a:rPr>
                        <a:t>0,085</a:t>
                      </a:r>
                    </a:p>
                  </a:txBody>
                  <a:tcPr marL="68580" marR="68580" marT="0" marB="0" anchor="ctr"/>
                </a:tc>
                <a:tc>
                  <a:txBody>
                    <a:bodyPr/>
                    <a:lstStyle/>
                    <a:p>
                      <a:pPr algn="ctr">
                        <a:lnSpc>
                          <a:spcPct val="107000"/>
                        </a:lnSpc>
                        <a:spcAft>
                          <a:spcPts val="0"/>
                        </a:spcAft>
                      </a:pPr>
                      <a:r>
                        <a:rPr lang="ru-RU" sz="1400">
                          <a:effectLst/>
                          <a:latin typeface="Verdana" panose="020B0604030504040204" pitchFamily="34" charset="0"/>
                          <a:ea typeface="Verdana" panose="020B0604030504040204" pitchFamily="34" charset="0"/>
                          <a:cs typeface="Verdana" panose="020B0604030504040204" pitchFamily="34" charset="0"/>
                        </a:rPr>
                        <a:t>0,065</a:t>
                      </a:r>
                    </a:p>
                  </a:txBody>
                  <a:tcPr marL="68580" marR="68580" marT="0" marB="0" anchor="ctr"/>
                </a:tc>
                <a:extLst>
                  <a:ext uri="{0D108BD9-81ED-4DB2-BD59-A6C34878D82A}">
                    <a16:rowId xmlns:a16="http://schemas.microsoft.com/office/drawing/2014/main" val="1878145948"/>
                  </a:ext>
                </a:extLst>
              </a:tr>
              <a:tr h="496992">
                <a:tc>
                  <a:txBody>
                    <a:bodyPr/>
                    <a:lstStyle/>
                    <a:p>
                      <a:pPr algn="ctr">
                        <a:lnSpc>
                          <a:spcPct val="107000"/>
                        </a:lnSpc>
                        <a:spcAft>
                          <a:spcPts val="0"/>
                        </a:spcAft>
                      </a:pPr>
                      <a:r>
                        <a:rPr lang="ru-RU" sz="1400" b="0" dirty="0">
                          <a:effectLst/>
                          <a:latin typeface="Verdana" panose="020B0604030504040204" pitchFamily="34" charset="0"/>
                          <a:ea typeface="Verdana" panose="020B0604030504040204" pitchFamily="34" charset="0"/>
                          <a:cs typeface="Verdana" panose="020B0604030504040204" pitchFamily="34" charset="0"/>
                        </a:rPr>
                        <a:t>Прочность при сжатии, МПа (т/м</a:t>
                      </a:r>
                      <a:r>
                        <a:rPr lang="ru-RU" sz="1400" b="0" baseline="30000" dirty="0">
                          <a:effectLst/>
                          <a:latin typeface="Verdana" panose="020B0604030504040204" pitchFamily="34" charset="0"/>
                          <a:ea typeface="Verdana" panose="020B0604030504040204" pitchFamily="34" charset="0"/>
                          <a:cs typeface="Verdana" panose="020B0604030504040204" pitchFamily="34" charset="0"/>
                        </a:rPr>
                        <a:t>2</a:t>
                      </a:r>
                      <a:r>
                        <a:rPr lang="ru-RU" sz="1400" b="0" dirty="0">
                          <a:effectLst/>
                          <a:latin typeface="Verdana" panose="020B0604030504040204" pitchFamily="34" charset="0"/>
                          <a:ea typeface="Verdana" panose="020B0604030504040204" pitchFamily="34" charset="0"/>
                          <a:cs typeface="Verdana" panose="020B0604030504040204" pitchFamily="34" charset="0"/>
                        </a:rPr>
                        <a:t>)</a:t>
                      </a:r>
                    </a:p>
                    <a:p>
                      <a:pPr algn="ctr">
                        <a:lnSpc>
                          <a:spcPct val="107000"/>
                        </a:lnSpc>
                        <a:spcAft>
                          <a:spcPts val="0"/>
                        </a:spcAft>
                      </a:pPr>
                      <a:r>
                        <a:rPr lang="ru-RU" sz="1400" b="0" dirty="0">
                          <a:effectLst/>
                          <a:latin typeface="Verdana" panose="020B0604030504040204" pitchFamily="34" charset="0"/>
                          <a:ea typeface="Verdana" panose="020B0604030504040204" pitchFamily="34" charset="0"/>
                          <a:cs typeface="Verdana" panose="020B0604030504040204" pitchFamily="34" charset="0"/>
                        </a:rPr>
                        <a:t>(в зависимости от уплотнения)</a:t>
                      </a:r>
                    </a:p>
                  </a:txBody>
                  <a:tcPr marL="68580" marR="68580" marT="0" marB="0" anchor="ctr"/>
                </a:tc>
                <a:tc>
                  <a:txBody>
                    <a:bodyPr/>
                    <a:lstStyle/>
                    <a:p>
                      <a:pPr algn="ctr">
                        <a:lnSpc>
                          <a:spcPct val="107000"/>
                        </a:lnSpc>
                        <a:spcAft>
                          <a:spcPts val="0"/>
                        </a:spcAft>
                      </a:pPr>
                      <a:r>
                        <a:rPr lang="ru-RU" sz="1400" dirty="0">
                          <a:effectLst/>
                          <a:latin typeface="Verdana" panose="020B0604030504040204" pitchFamily="34" charset="0"/>
                          <a:ea typeface="Verdana" panose="020B0604030504040204" pitchFamily="34" charset="0"/>
                          <a:cs typeface="Verdana" panose="020B0604030504040204" pitchFamily="34" charset="0"/>
                        </a:rPr>
                        <a:t>0,79-1,98</a:t>
                      </a:r>
                    </a:p>
                    <a:p>
                      <a:pPr algn="ctr">
                        <a:lnSpc>
                          <a:spcPct val="107000"/>
                        </a:lnSpc>
                        <a:spcAft>
                          <a:spcPts val="0"/>
                        </a:spcAft>
                      </a:pPr>
                      <a:r>
                        <a:rPr lang="ru-RU" sz="1400" dirty="0">
                          <a:effectLst/>
                          <a:latin typeface="Verdana" panose="020B0604030504040204" pitchFamily="34" charset="0"/>
                          <a:ea typeface="Verdana" panose="020B0604030504040204" pitchFamily="34" charset="0"/>
                          <a:cs typeface="Verdana" panose="020B0604030504040204" pitchFamily="34" charset="0"/>
                        </a:rPr>
                        <a:t>(79-198)</a:t>
                      </a:r>
                    </a:p>
                  </a:txBody>
                  <a:tcPr marL="68580" marR="68580" marT="0" marB="0" anchor="ctr"/>
                </a:tc>
                <a:tc>
                  <a:txBody>
                    <a:bodyPr/>
                    <a:lstStyle/>
                    <a:p>
                      <a:pPr algn="ctr">
                        <a:lnSpc>
                          <a:spcPct val="107000"/>
                        </a:lnSpc>
                        <a:spcAft>
                          <a:spcPts val="0"/>
                        </a:spcAft>
                      </a:pPr>
                      <a:r>
                        <a:rPr lang="ru-RU" sz="1400">
                          <a:effectLst/>
                          <a:latin typeface="Verdana" panose="020B0604030504040204" pitchFamily="34" charset="0"/>
                          <a:ea typeface="Verdana" panose="020B0604030504040204" pitchFamily="34" charset="0"/>
                          <a:cs typeface="Verdana" panose="020B0604030504040204" pitchFamily="34" charset="0"/>
                        </a:rPr>
                        <a:t>0,125-0,506</a:t>
                      </a:r>
                    </a:p>
                    <a:p>
                      <a:pPr algn="ctr">
                        <a:lnSpc>
                          <a:spcPct val="107000"/>
                        </a:lnSpc>
                        <a:spcAft>
                          <a:spcPts val="0"/>
                        </a:spcAft>
                      </a:pPr>
                      <a:r>
                        <a:rPr lang="ru-RU" sz="1400">
                          <a:effectLst/>
                          <a:latin typeface="Verdana" panose="020B0604030504040204" pitchFamily="34" charset="0"/>
                          <a:ea typeface="Verdana" panose="020B0604030504040204" pitchFamily="34" charset="0"/>
                          <a:cs typeface="Verdana" panose="020B0604030504040204" pitchFamily="34" charset="0"/>
                        </a:rPr>
                        <a:t>(12,5-50,6)</a:t>
                      </a:r>
                    </a:p>
                  </a:txBody>
                  <a:tcPr marL="68580" marR="68580" marT="0" marB="0" anchor="ctr"/>
                </a:tc>
                <a:extLst>
                  <a:ext uri="{0D108BD9-81ED-4DB2-BD59-A6C34878D82A}">
                    <a16:rowId xmlns:a16="http://schemas.microsoft.com/office/drawing/2014/main" val="1767654985"/>
                  </a:ext>
                </a:extLst>
              </a:tr>
              <a:tr h="496992">
                <a:tc>
                  <a:txBody>
                    <a:bodyPr/>
                    <a:lstStyle/>
                    <a:p>
                      <a:pPr algn="ctr">
                        <a:lnSpc>
                          <a:spcPct val="107000"/>
                        </a:lnSpc>
                        <a:spcAft>
                          <a:spcPts val="0"/>
                        </a:spcAft>
                      </a:pPr>
                      <a:r>
                        <a:rPr lang="ru-RU" sz="1400" b="0" dirty="0">
                          <a:effectLst/>
                          <a:latin typeface="Verdana" panose="020B0604030504040204" pitchFamily="34" charset="0"/>
                          <a:ea typeface="Verdana" panose="020B0604030504040204" pitchFamily="34" charset="0"/>
                          <a:cs typeface="Verdana" panose="020B0604030504040204" pitchFamily="34" charset="0"/>
                        </a:rPr>
                        <a:t>Температурный интервал эксплуатации, °C</a:t>
                      </a:r>
                    </a:p>
                  </a:txBody>
                  <a:tcPr marL="68580" marR="68580" marT="0" marB="0" anchor="ctr"/>
                </a:tc>
                <a:tc>
                  <a:txBody>
                    <a:bodyPr/>
                    <a:lstStyle/>
                    <a:p>
                      <a:pPr algn="ctr">
                        <a:lnSpc>
                          <a:spcPct val="107000"/>
                        </a:lnSpc>
                        <a:spcAft>
                          <a:spcPts val="0"/>
                        </a:spcAft>
                      </a:pPr>
                      <a:r>
                        <a:rPr lang="ru-RU" sz="1400">
                          <a:effectLst/>
                          <a:latin typeface="Verdana" panose="020B0604030504040204" pitchFamily="34" charset="0"/>
                          <a:ea typeface="Verdana" panose="020B0604030504040204" pitchFamily="34" charset="0"/>
                          <a:cs typeface="Verdana" panose="020B0604030504040204" pitchFamily="34" charset="0"/>
                        </a:rPr>
                        <a:t>от -200 до +550</a:t>
                      </a:r>
                    </a:p>
                  </a:txBody>
                  <a:tcPr marL="68580" marR="68580" marT="0" marB="0" anchor="ctr"/>
                </a:tc>
                <a:tc>
                  <a:txBody>
                    <a:bodyPr/>
                    <a:lstStyle/>
                    <a:p>
                      <a:pPr algn="ctr">
                        <a:lnSpc>
                          <a:spcPct val="107000"/>
                        </a:lnSpc>
                        <a:spcAft>
                          <a:spcPts val="0"/>
                        </a:spcAft>
                      </a:pPr>
                      <a:r>
                        <a:rPr lang="ru-RU" sz="1400">
                          <a:effectLst/>
                          <a:latin typeface="Verdana" panose="020B0604030504040204" pitchFamily="34" charset="0"/>
                          <a:ea typeface="Verdana" panose="020B0604030504040204" pitchFamily="34" charset="0"/>
                          <a:cs typeface="Verdana" panose="020B0604030504040204" pitchFamily="34" charset="0"/>
                        </a:rPr>
                        <a:t>от -200 до +550</a:t>
                      </a:r>
                    </a:p>
                  </a:txBody>
                  <a:tcPr marL="68580" marR="68580" marT="0" marB="0" anchor="ctr"/>
                </a:tc>
                <a:extLst>
                  <a:ext uri="{0D108BD9-81ED-4DB2-BD59-A6C34878D82A}">
                    <a16:rowId xmlns:a16="http://schemas.microsoft.com/office/drawing/2014/main" val="3899702611"/>
                  </a:ext>
                </a:extLst>
              </a:tr>
              <a:tr h="242002">
                <a:tc>
                  <a:txBody>
                    <a:bodyPr/>
                    <a:lstStyle/>
                    <a:p>
                      <a:pPr algn="ctr">
                        <a:lnSpc>
                          <a:spcPct val="107000"/>
                        </a:lnSpc>
                        <a:spcAft>
                          <a:spcPts val="0"/>
                        </a:spcAft>
                      </a:pPr>
                      <a:r>
                        <a:rPr lang="ru-RU" sz="1400" b="0" dirty="0">
                          <a:effectLst/>
                          <a:latin typeface="Verdana" panose="020B0604030504040204" pitchFamily="34" charset="0"/>
                          <a:ea typeface="Verdana" panose="020B0604030504040204" pitchFamily="34" charset="0"/>
                          <a:cs typeface="Verdana" panose="020B0604030504040204" pitchFamily="34" charset="0"/>
                        </a:rPr>
                        <a:t>Уровень горючести, группа</a:t>
                      </a:r>
                    </a:p>
                  </a:txBody>
                  <a:tcPr marL="68580" marR="68580" marT="0" marB="0" anchor="ctr"/>
                </a:tc>
                <a:tc>
                  <a:txBody>
                    <a:bodyPr/>
                    <a:lstStyle/>
                    <a:p>
                      <a:pPr algn="ctr">
                        <a:lnSpc>
                          <a:spcPct val="107000"/>
                        </a:lnSpc>
                        <a:spcAft>
                          <a:spcPts val="0"/>
                        </a:spcAft>
                      </a:pPr>
                      <a:r>
                        <a:rPr lang="ru-RU" sz="1400">
                          <a:effectLst/>
                          <a:latin typeface="Verdana" panose="020B0604030504040204" pitchFamily="34" charset="0"/>
                          <a:ea typeface="Verdana" panose="020B0604030504040204" pitchFamily="34" charset="0"/>
                          <a:cs typeface="Verdana" panose="020B0604030504040204" pitchFamily="34" charset="0"/>
                        </a:rPr>
                        <a:t>НГ</a:t>
                      </a:r>
                    </a:p>
                  </a:txBody>
                  <a:tcPr marL="68580" marR="68580" marT="0" marB="0" anchor="ctr"/>
                </a:tc>
                <a:tc>
                  <a:txBody>
                    <a:bodyPr/>
                    <a:lstStyle/>
                    <a:p>
                      <a:pPr algn="ctr">
                        <a:lnSpc>
                          <a:spcPct val="107000"/>
                        </a:lnSpc>
                        <a:spcAft>
                          <a:spcPts val="0"/>
                        </a:spcAft>
                      </a:pPr>
                      <a:r>
                        <a:rPr lang="ru-RU" sz="1400">
                          <a:effectLst/>
                          <a:latin typeface="Verdana" panose="020B0604030504040204" pitchFamily="34" charset="0"/>
                          <a:ea typeface="Verdana" panose="020B0604030504040204" pitchFamily="34" charset="0"/>
                          <a:cs typeface="Verdana" panose="020B0604030504040204" pitchFamily="34" charset="0"/>
                        </a:rPr>
                        <a:t>НГ</a:t>
                      </a:r>
                    </a:p>
                  </a:txBody>
                  <a:tcPr marL="68580" marR="68580" marT="0" marB="0" anchor="ctr"/>
                </a:tc>
                <a:extLst>
                  <a:ext uri="{0D108BD9-81ED-4DB2-BD59-A6C34878D82A}">
                    <a16:rowId xmlns:a16="http://schemas.microsoft.com/office/drawing/2014/main" val="1953184560"/>
                  </a:ext>
                </a:extLst>
              </a:tr>
              <a:tr h="496827">
                <a:tc>
                  <a:txBody>
                    <a:bodyPr/>
                    <a:lstStyle/>
                    <a:p>
                      <a:pPr algn="ctr">
                        <a:lnSpc>
                          <a:spcPct val="107000"/>
                        </a:lnSpc>
                        <a:spcAft>
                          <a:spcPts val="0"/>
                        </a:spcAft>
                      </a:pPr>
                      <a:r>
                        <a:rPr lang="ru-RU" sz="1400" b="0" dirty="0" err="1">
                          <a:effectLst/>
                          <a:latin typeface="Verdana" panose="020B0604030504040204" pitchFamily="34" charset="0"/>
                          <a:ea typeface="Verdana" panose="020B0604030504040204" pitchFamily="34" charset="0"/>
                          <a:cs typeface="Verdana" panose="020B0604030504040204" pitchFamily="34" charset="0"/>
                        </a:rPr>
                        <a:t>Водопоглощение</a:t>
                      </a:r>
                      <a:r>
                        <a:rPr lang="ru-RU" sz="1400" b="0" dirty="0">
                          <a:effectLst/>
                          <a:latin typeface="Verdana" panose="020B0604030504040204" pitchFamily="34" charset="0"/>
                          <a:ea typeface="Verdana" panose="020B0604030504040204" pitchFamily="34" charset="0"/>
                          <a:cs typeface="Verdana" panose="020B0604030504040204" pitchFamily="34" charset="0"/>
                        </a:rPr>
                        <a:t> кратковременное при</a:t>
                      </a:r>
                    </a:p>
                    <a:p>
                      <a:pPr algn="ctr">
                        <a:lnSpc>
                          <a:spcPct val="107000"/>
                        </a:lnSpc>
                        <a:spcAft>
                          <a:spcPts val="0"/>
                        </a:spcAft>
                      </a:pPr>
                      <a:r>
                        <a:rPr lang="ru-RU" sz="1400" b="0" dirty="0">
                          <a:effectLst/>
                          <a:latin typeface="Verdana" panose="020B0604030504040204" pitchFamily="34" charset="0"/>
                          <a:ea typeface="Verdana" panose="020B0604030504040204" pitchFamily="34" charset="0"/>
                          <a:cs typeface="Verdana" panose="020B0604030504040204" pitchFamily="34" charset="0"/>
                        </a:rPr>
                        <a:t>полном погружении на 24 часа, % об</a:t>
                      </a:r>
                    </a:p>
                  </a:txBody>
                  <a:tcPr marL="68580" marR="68580" marT="0" marB="0" anchor="ctr"/>
                </a:tc>
                <a:tc>
                  <a:txBody>
                    <a:bodyPr/>
                    <a:lstStyle/>
                    <a:p>
                      <a:pPr algn="ctr">
                        <a:lnSpc>
                          <a:spcPct val="107000"/>
                        </a:lnSpc>
                        <a:spcAft>
                          <a:spcPts val="0"/>
                        </a:spcAft>
                      </a:pPr>
                      <a:r>
                        <a:rPr lang="ru-RU" sz="1400">
                          <a:effectLst/>
                          <a:latin typeface="Verdana" panose="020B0604030504040204" pitchFamily="34" charset="0"/>
                          <a:ea typeface="Verdana" panose="020B0604030504040204" pitchFamily="34" charset="0"/>
                          <a:cs typeface="Verdana" panose="020B0604030504040204" pitchFamily="34" charset="0"/>
                        </a:rPr>
                        <a:t>1,5</a:t>
                      </a:r>
                    </a:p>
                  </a:txBody>
                  <a:tcPr marL="68580" marR="68580" marT="0" marB="0" anchor="ctr"/>
                </a:tc>
                <a:tc>
                  <a:txBody>
                    <a:bodyPr/>
                    <a:lstStyle/>
                    <a:p>
                      <a:pPr algn="ctr">
                        <a:lnSpc>
                          <a:spcPct val="107000"/>
                        </a:lnSpc>
                        <a:spcAft>
                          <a:spcPts val="0"/>
                        </a:spcAft>
                      </a:pPr>
                      <a:r>
                        <a:rPr lang="ru-RU" sz="1400">
                          <a:effectLst/>
                          <a:latin typeface="Verdana" panose="020B0604030504040204" pitchFamily="34" charset="0"/>
                          <a:ea typeface="Verdana" panose="020B0604030504040204" pitchFamily="34" charset="0"/>
                          <a:cs typeface="Verdana" panose="020B0604030504040204" pitchFamily="34" charset="0"/>
                        </a:rPr>
                        <a:t>1,5</a:t>
                      </a:r>
                    </a:p>
                  </a:txBody>
                  <a:tcPr marL="68580" marR="68580" marT="0" marB="0" anchor="ctr"/>
                </a:tc>
                <a:extLst>
                  <a:ext uri="{0D108BD9-81ED-4DB2-BD59-A6C34878D82A}">
                    <a16:rowId xmlns:a16="http://schemas.microsoft.com/office/drawing/2014/main" val="2415021175"/>
                  </a:ext>
                </a:extLst>
              </a:tr>
              <a:tr h="496827">
                <a:tc>
                  <a:txBody>
                    <a:bodyPr/>
                    <a:lstStyle/>
                    <a:p>
                      <a:pPr algn="ctr">
                        <a:lnSpc>
                          <a:spcPct val="107000"/>
                        </a:lnSpc>
                        <a:spcAft>
                          <a:spcPts val="0"/>
                        </a:spcAft>
                      </a:pPr>
                      <a:r>
                        <a:rPr lang="ru-RU" sz="1400" b="0" dirty="0" err="1">
                          <a:effectLst/>
                          <a:latin typeface="Verdana" panose="020B0604030504040204" pitchFamily="34" charset="0"/>
                          <a:ea typeface="Verdana" panose="020B0604030504040204" pitchFamily="34" charset="0"/>
                          <a:cs typeface="Verdana" panose="020B0604030504040204" pitchFamily="34" charset="0"/>
                        </a:rPr>
                        <a:t>Водопоглощение</a:t>
                      </a:r>
                      <a:r>
                        <a:rPr lang="ru-RU" sz="1400" b="0" dirty="0">
                          <a:effectLst/>
                          <a:latin typeface="Verdana" panose="020B0604030504040204" pitchFamily="34" charset="0"/>
                          <a:ea typeface="Verdana" panose="020B0604030504040204" pitchFamily="34" charset="0"/>
                          <a:cs typeface="Verdana" panose="020B0604030504040204" pitchFamily="34" charset="0"/>
                        </a:rPr>
                        <a:t> длительное при</a:t>
                      </a:r>
                    </a:p>
                    <a:p>
                      <a:pPr algn="ctr">
                        <a:lnSpc>
                          <a:spcPct val="107000"/>
                        </a:lnSpc>
                        <a:spcAft>
                          <a:spcPts val="0"/>
                        </a:spcAft>
                      </a:pPr>
                      <a:r>
                        <a:rPr lang="ru-RU" sz="1400" b="0" dirty="0">
                          <a:effectLst/>
                          <a:latin typeface="Verdana" panose="020B0604030504040204" pitchFamily="34" charset="0"/>
                          <a:ea typeface="Verdana" panose="020B0604030504040204" pitchFamily="34" charset="0"/>
                          <a:cs typeface="Verdana" panose="020B0604030504040204" pitchFamily="34" charset="0"/>
                        </a:rPr>
                        <a:t>полном погружении на 28 суток, % об</a:t>
                      </a:r>
                    </a:p>
                  </a:txBody>
                  <a:tcPr marL="68580" marR="68580" marT="0" marB="0" anchor="ctr"/>
                </a:tc>
                <a:tc>
                  <a:txBody>
                    <a:bodyPr/>
                    <a:lstStyle/>
                    <a:p>
                      <a:pPr algn="ctr">
                        <a:lnSpc>
                          <a:spcPct val="107000"/>
                        </a:lnSpc>
                        <a:spcAft>
                          <a:spcPts val="0"/>
                        </a:spcAft>
                      </a:pPr>
                      <a:r>
                        <a:rPr lang="ru-RU" sz="1400">
                          <a:effectLst/>
                          <a:latin typeface="Verdana" panose="020B0604030504040204" pitchFamily="34" charset="0"/>
                          <a:ea typeface="Verdana" panose="020B0604030504040204" pitchFamily="34" charset="0"/>
                          <a:cs typeface="Verdana" panose="020B0604030504040204" pitchFamily="34" charset="0"/>
                        </a:rPr>
                        <a:t>2,4</a:t>
                      </a:r>
                    </a:p>
                  </a:txBody>
                  <a:tcPr marL="68580" marR="68580" marT="0" marB="0" anchor="ctr"/>
                </a:tc>
                <a:tc>
                  <a:txBody>
                    <a:bodyPr/>
                    <a:lstStyle/>
                    <a:p>
                      <a:pPr algn="ctr">
                        <a:lnSpc>
                          <a:spcPct val="107000"/>
                        </a:lnSpc>
                        <a:spcAft>
                          <a:spcPts val="0"/>
                        </a:spcAft>
                      </a:pPr>
                      <a:r>
                        <a:rPr lang="ru-RU" sz="1400">
                          <a:effectLst/>
                          <a:latin typeface="Verdana" panose="020B0604030504040204" pitchFamily="34" charset="0"/>
                          <a:ea typeface="Verdana" panose="020B0604030504040204" pitchFamily="34" charset="0"/>
                          <a:cs typeface="Verdana" panose="020B0604030504040204" pitchFamily="34" charset="0"/>
                        </a:rPr>
                        <a:t>2,0</a:t>
                      </a:r>
                    </a:p>
                  </a:txBody>
                  <a:tcPr marL="68580" marR="68580" marT="0" marB="0" anchor="ctr"/>
                </a:tc>
                <a:extLst>
                  <a:ext uri="{0D108BD9-81ED-4DB2-BD59-A6C34878D82A}">
                    <a16:rowId xmlns:a16="http://schemas.microsoft.com/office/drawing/2014/main" val="1150503147"/>
                  </a:ext>
                </a:extLst>
              </a:tr>
              <a:tr h="242002">
                <a:tc>
                  <a:txBody>
                    <a:bodyPr/>
                    <a:lstStyle/>
                    <a:p>
                      <a:pPr algn="ctr">
                        <a:lnSpc>
                          <a:spcPct val="107000"/>
                        </a:lnSpc>
                        <a:spcAft>
                          <a:spcPts val="0"/>
                        </a:spcAft>
                      </a:pPr>
                      <a:r>
                        <a:rPr lang="ru-RU" sz="1400" b="0" dirty="0">
                          <a:effectLst/>
                          <a:latin typeface="Verdana" panose="020B0604030504040204" pitchFamily="34" charset="0"/>
                          <a:ea typeface="Verdana" panose="020B0604030504040204" pitchFamily="34" charset="0"/>
                          <a:cs typeface="Verdana" panose="020B0604030504040204" pitchFamily="34" charset="0"/>
                        </a:rPr>
                        <a:t>Морозостойкость, марка</a:t>
                      </a:r>
                    </a:p>
                  </a:txBody>
                  <a:tcPr marL="68580" marR="68580" marT="0" marB="0" anchor="ctr"/>
                </a:tc>
                <a:tc>
                  <a:txBody>
                    <a:bodyPr/>
                    <a:lstStyle/>
                    <a:p>
                      <a:pPr algn="ctr">
                        <a:lnSpc>
                          <a:spcPct val="107000"/>
                        </a:lnSpc>
                        <a:spcAft>
                          <a:spcPts val="0"/>
                        </a:spcAft>
                      </a:pPr>
                      <a:r>
                        <a:rPr lang="en-US" sz="1400">
                          <a:effectLst/>
                          <a:latin typeface="Verdana" panose="020B0604030504040204" pitchFamily="34" charset="0"/>
                          <a:ea typeface="Verdana" panose="020B0604030504040204" pitchFamily="34" charset="0"/>
                          <a:cs typeface="Verdana" panose="020B0604030504040204" pitchFamily="34" charset="0"/>
                        </a:rPr>
                        <a:t>F</a:t>
                      </a:r>
                      <a:r>
                        <a:rPr lang="ru-RU" sz="1400">
                          <a:effectLst/>
                          <a:latin typeface="Verdana" panose="020B0604030504040204" pitchFamily="34" charset="0"/>
                          <a:ea typeface="Verdana" panose="020B0604030504040204" pitchFamily="34" charset="0"/>
                          <a:cs typeface="Verdana" panose="020B0604030504040204" pitchFamily="34" charset="0"/>
                        </a:rPr>
                        <a:t>100</a:t>
                      </a:r>
                    </a:p>
                  </a:txBody>
                  <a:tcPr marL="68580" marR="68580" marT="0" marB="0" anchor="ctr"/>
                </a:tc>
                <a:tc>
                  <a:txBody>
                    <a:bodyPr/>
                    <a:lstStyle/>
                    <a:p>
                      <a:pPr algn="ctr">
                        <a:lnSpc>
                          <a:spcPct val="107000"/>
                        </a:lnSpc>
                        <a:spcAft>
                          <a:spcPts val="0"/>
                        </a:spcAft>
                      </a:pPr>
                      <a:r>
                        <a:rPr lang="en-US" sz="1400" dirty="0">
                          <a:effectLst/>
                          <a:latin typeface="Verdana" panose="020B0604030504040204" pitchFamily="34" charset="0"/>
                          <a:ea typeface="Verdana" panose="020B0604030504040204" pitchFamily="34" charset="0"/>
                          <a:cs typeface="Verdana" panose="020B0604030504040204" pitchFamily="34" charset="0"/>
                        </a:rPr>
                        <a:t>F</a:t>
                      </a:r>
                      <a:r>
                        <a:rPr lang="ru-RU" sz="1400" dirty="0">
                          <a:effectLst/>
                          <a:latin typeface="Verdana" panose="020B0604030504040204" pitchFamily="34" charset="0"/>
                          <a:ea typeface="Verdana" panose="020B0604030504040204" pitchFamily="34" charset="0"/>
                          <a:cs typeface="Verdana" panose="020B0604030504040204" pitchFamily="34" charset="0"/>
                        </a:rPr>
                        <a:t>100</a:t>
                      </a:r>
                    </a:p>
                  </a:txBody>
                  <a:tcPr marL="68580" marR="68580" marT="0" marB="0" anchor="ctr"/>
                </a:tc>
                <a:extLst>
                  <a:ext uri="{0D108BD9-81ED-4DB2-BD59-A6C34878D82A}">
                    <a16:rowId xmlns:a16="http://schemas.microsoft.com/office/drawing/2014/main" val="2566929918"/>
                  </a:ext>
                </a:extLst>
              </a:tr>
            </a:tbl>
          </a:graphicData>
        </a:graphic>
      </p:graphicFrame>
      <p:sp>
        <p:nvSpPr>
          <p:cNvPr id="18" name="Подзаголовок 2">
            <a:extLst>
              <a:ext uri="{FF2B5EF4-FFF2-40B4-BE49-F238E27FC236}">
                <a16:creationId xmlns:a16="http://schemas.microsoft.com/office/drawing/2014/main" id="{A0229A60-E18F-408A-A289-7A244AE154EB}"/>
              </a:ext>
            </a:extLst>
          </p:cNvPr>
          <p:cNvSpPr txBox="1">
            <a:spLocks/>
          </p:cNvSpPr>
          <p:nvPr/>
        </p:nvSpPr>
        <p:spPr>
          <a:xfrm>
            <a:off x="215887" y="621199"/>
            <a:ext cx="8645639" cy="892148"/>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r"/>
            <a:r>
              <a:rPr lang="ru-RU" sz="1400" b="1" dirty="0">
                <a:solidFill>
                  <a:schemeClr val="bg1"/>
                </a:solidFill>
                <a:latin typeface="Verdana" panose="020B0604030504040204" pitchFamily="34" charset="0"/>
                <a:ea typeface="Verdana" panose="020B0604030504040204" pitchFamily="34" charset="0"/>
                <a:cs typeface="Verdana" panose="020B0604030504040204" pitchFamily="34" charset="0"/>
              </a:rPr>
              <a:t>Таблица 1</a:t>
            </a:r>
          </a:p>
          <a:p>
            <a:pPr algn="ctr">
              <a:spcBef>
                <a:spcPts val="0"/>
              </a:spcBef>
              <a:spcAft>
                <a:spcPts val="0"/>
              </a:spcAft>
            </a:pPr>
            <a:r>
              <a:rPr lang="ru-RU" sz="1400" dirty="0">
                <a:solidFill>
                  <a:schemeClr val="bg1"/>
                </a:solidFill>
                <a:latin typeface="Verdana" panose="020B0604030504040204" pitchFamily="34" charset="0"/>
                <a:ea typeface="Verdana" panose="020B0604030504040204" pitchFamily="34" charset="0"/>
                <a:cs typeface="Verdana" panose="020B0604030504040204" pitchFamily="34" charset="0"/>
              </a:rPr>
              <a:t>Физико-технические характеристики пеностекольного щебня </a:t>
            </a:r>
          </a:p>
          <a:p>
            <a:pPr algn="ctr">
              <a:spcBef>
                <a:spcPts val="0"/>
              </a:spcBef>
              <a:spcAft>
                <a:spcPts val="0"/>
              </a:spcAft>
            </a:pPr>
            <a:r>
              <a:rPr lang="ru-RU" sz="1400" dirty="0">
                <a:solidFill>
                  <a:schemeClr val="bg1"/>
                </a:solidFill>
                <a:latin typeface="Verdana" panose="020B0604030504040204" pitchFamily="34" charset="0"/>
                <a:ea typeface="Verdana" panose="020B0604030504040204" pitchFamily="34" charset="0"/>
                <a:cs typeface="Verdana" panose="020B0604030504040204" pitchFamily="34" charset="0"/>
              </a:rPr>
              <a:t>марки ПЩ240/20-40 и ПЩ100/5-20</a:t>
            </a:r>
          </a:p>
        </p:txBody>
      </p:sp>
    </p:spTree>
    <p:extLst>
      <p:ext uri="{BB962C8B-B14F-4D97-AF65-F5344CB8AC3E}">
        <p14:creationId xmlns:p14="http://schemas.microsoft.com/office/powerpoint/2010/main" val="4134348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09862E-48F9-45AC-8D44-67A0268A793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97986E7-0E3C-4F64-886E-935DDCB83AA7}"/>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29777" y="1420238"/>
            <a:ext cx="3311840" cy="4751961"/>
            <a:chOff x="9206969" y="2963333"/>
            <a:chExt cx="2981858" cy="3208867"/>
          </a:xfrm>
        </p:grpSpPr>
        <p:cxnSp>
          <p:nvCxnSpPr>
            <p:cNvPr id="11" name="Straight Connector 10">
              <a:extLst>
                <a:ext uri="{FF2B5EF4-FFF2-40B4-BE49-F238E27FC236}">
                  <a16:creationId xmlns:a16="http://schemas.microsoft.com/office/drawing/2014/main" id="{B903D17F-F79E-40E5-9563-A1CFFCC06A2A}"/>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1">
              <a:extLst>
                <a:ext uri="{FF2B5EF4-FFF2-40B4-BE49-F238E27FC236}">
                  <a16:creationId xmlns:a16="http://schemas.microsoft.com/office/drawing/2014/main" id="{CA5D5775-627F-4588-82B3-905EDF23138E}"/>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2">
              <a:extLst>
                <a:ext uri="{FF2B5EF4-FFF2-40B4-BE49-F238E27FC236}">
                  <a16:creationId xmlns:a16="http://schemas.microsoft.com/office/drawing/2014/main" id="{7D7F2A20-5DE4-4BC0-91EA-5FFE33A4D3A9}"/>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D536BA0-56C7-429C-B41E-B5724F0CD4C4}"/>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F15726F-71BE-4007-B9B6-0A1AA0D5201D}"/>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sp>
        <p:nvSpPr>
          <p:cNvPr id="3" name="Подзаголовок 2">
            <a:extLst>
              <a:ext uri="{FF2B5EF4-FFF2-40B4-BE49-F238E27FC236}">
                <a16:creationId xmlns:a16="http://schemas.microsoft.com/office/drawing/2014/main" id="{218FB97F-3F21-4104-B825-A330858DE4CA}"/>
              </a:ext>
            </a:extLst>
          </p:cNvPr>
          <p:cNvSpPr>
            <a:spLocks noGrp="1"/>
          </p:cNvSpPr>
          <p:nvPr>
            <p:ph type="subTitle" idx="1"/>
          </p:nvPr>
        </p:nvSpPr>
        <p:spPr>
          <a:xfrm>
            <a:off x="252261" y="1046352"/>
            <a:ext cx="8364964" cy="1236005"/>
          </a:xfrm>
        </p:spPr>
        <p:txBody>
          <a:bodyPr>
            <a:normAutofit/>
          </a:bodyPr>
          <a:lstStyle/>
          <a:p>
            <a:r>
              <a:rPr lang="ru-RU" sz="1800" dirty="0">
                <a:solidFill>
                  <a:schemeClr val="bg1"/>
                </a:solidFill>
                <a:latin typeface="Verdana" panose="020B0604030504040204" pitchFamily="34" charset="0"/>
                <a:ea typeface="Verdana" panose="020B0604030504040204" pitchFamily="34" charset="0"/>
                <a:cs typeface="Verdana" panose="020B0604030504040204" pitchFamily="34" charset="0"/>
              </a:rPr>
              <a:t>- Прочность до 198 т/м2.</a:t>
            </a:r>
          </a:p>
          <a:p>
            <a:r>
              <a:rPr lang="ru-RU" sz="1800" dirty="0">
                <a:solidFill>
                  <a:schemeClr val="bg1"/>
                </a:solidFill>
                <a:latin typeface="Verdana" panose="020B0604030504040204" pitchFamily="34" charset="0"/>
                <a:ea typeface="Verdana" panose="020B0604030504040204" pitchFamily="34" charset="0"/>
                <a:cs typeface="Verdana" panose="020B0604030504040204" pitchFamily="34" charset="0"/>
              </a:rPr>
              <a:t>- Не дает усадку в конструкции.</a:t>
            </a:r>
          </a:p>
          <a:p>
            <a:r>
              <a:rPr lang="ru-RU" sz="1800" dirty="0">
                <a:solidFill>
                  <a:schemeClr val="bg1"/>
                </a:solidFill>
                <a:latin typeface="Verdana" panose="020B0604030504040204" pitchFamily="34" charset="0"/>
                <a:ea typeface="Verdana" panose="020B0604030504040204" pitchFamily="34" charset="0"/>
                <a:cs typeface="Verdana" panose="020B0604030504040204" pitchFamily="34" charset="0"/>
              </a:rPr>
              <a:t>- Не изменяет геометрических размеров в процессе эксплуатации.</a:t>
            </a:r>
          </a:p>
        </p:txBody>
      </p:sp>
      <p:sp>
        <p:nvSpPr>
          <p:cNvPr id="13" name="Заголовок 1">
            <a:extLst>
              <a:ext uri="{FF2B5EF4-FFF2-40B4-BE49-F238E27FC236}">
                <a16:creationId xmlns:a16="http://schemas.microsoft.com/office/drawing/2014/main" id="{2B02427A-9837-43BD-8910-4A97C11E69A3}"/>
              </a:ext>
            </a:extLst>
          </p:cNvPr>
          <p:cNvSpPr>
            <a:spLocks noGrp="1"/>
          </p:cNvSpPr>
          <p:nvPr>
            <p:ph type="ctrTitle"/>
          </p:nvPr>
        </p:nvSpPr>
        <p:spPr>
          <a:xfrm>
            <a:off x="282472" y="75445"/>
            <a:ext cx="8579053" cy="893419"/>
          </a:xfrm>
        </p:spPr>
        <p:txBody>
          <a:bodyPr>
            <a:noAutofit/>
          </a:bodyPr>
          <a:lstStyle/>
          <a:p>
            <a:pPr algn="ctr"/>
            <a:r>
              <a:rPr lang="ru-RU" sz="24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Пеностекольный щебень – самый прочный теплоизоляционный материал</a:t>
            </a:r>
          </a:p>
        </p:txBody>
      </p:sp>
      <p:pic>
        <p:nvPicPr>
          <p:cNvPr id="12" name="Нагрузочная способность пеностекла">
            <a:hlinkClick r:id="" action="ppaction://media"/>
            <a:extLst>
              <a:ext uri="{FF2B5EF4-FFF2-40B4-BE49-F238E27FC236}">
                <a16:creationId xmlns:a16="http://schemas.microsoft.com/office/drawing/2014/main" id="{C4EB807C-49A4-41E2-AECC-92B2888A65C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26724" y="2393398"/>
            <a:ext cx="5512346" cy="3778800"/>
          </a:xfrm>
          <a:prstGeom prst="rect">
            <a:avLst/>
          </a:prstGeom>
        </p:spPr>
      </p:pic>
      <p:sp>
        <p:nvSpPr>
          <p:cNvPr id="18" name="Подзаголовок 2">
            <a:extLst>
              <a:ext uri="{FF2B5EF4-FFF2-40B4-BE49-F238E27FC236}">
                <a16:creationId xmlns:a16="http://schemas.microsoft.com/office/drawing/2014/main" id="{9D9A721A-7FEF-4097-91A5-226C4C900459}"/>
              </a:ext>
            </a:extLst>
          </p:cNvPr>
          <p:cNvSpPr txBox="1">
            <a:spLocks/>
          </p:cNvSpPr>
          <p:nvPr/>
        </p:nvSpPr>
        <p:spPr>
          <a:xfrm>
            <a:off x="252261" y="6283240"/>
            <a:ext cx="8609264" cy="456604"/>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r>
              <a:rPr lang="ru-RU" sz="1800" b="1" dirty="0">
                <a:solidFill>
                  <a:schemeClr val="bg1"/>
                </a:solidFill>
                <a:latin typeface="Verdana" panose="020B0604030504040204" pitchFamily="34" charset="0"/>
                <a:ea typeface="Verdana" panose="020B0604030504040204" pitchFamily="34" charset="0"/>
                <a:cs typeface="Verdana" panose="020B0604030504040204" pitchFamily="34" charset="0"/>
              </a:rPr>
              <a:t>Видео: </a:t>
            </a:r>
            <a:r>
              <a:rPr lang="ru-RU" sz="1800" dirty="0">
                <a:solidFill>
                  <a:schemeClr val="bg1"/>
                </a:solidFill>
                <a:latin typeface="Verdana" panose="020B0604030504040204" pitchFamily="34" charset="0"/>
                <a:ea typeface="Verdana" panose="020B0604030504040204" pitchFamily="34" charset="0"/>
                <a:cs typeface="Verdana" panose="020B0604030504040204" pitchFamily="34" charset="0"/>
              </a:rPr>
              <a:t>нагрузка на уплотненный слой из пеностекольного щебня</a:t>
            </a:r>
          </a:p>
        </p:txBody>
      </p:sp>
    </p:spTree>
    <p:extLst>
      <p:ext uri="{BB962C8B-B14F-4D97-AF65-F5344CB8AC3E}">
        <p14:creationId xmlns:p14="http://schemas.microsoft.com/office/powerpoint/2010/main" val="20131531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09862E-48F9-45AC-8D44-67A0268A793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97986E7-0E3C-4F64-886E-935DDCB83AA7}"/>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29777" y="1420238"/>
            <a:ext cx="3311840" cy="4751961"/>
            <a:chOff x="9206969" y="2963333"/>
            <a:chExt cx="2981858" cy="3208867"/>
          </a:xfrm>
        </p:grpSpPr>
        <p:cxnSp>
          <p:nvCxnSpPr>
            <p:cNvPr id="11" name="Straight Connector 10">
              <a:extLst>
                <a:ext uri="{FF2B5EF4-FFF2-40B4-BE49-F238E27FC236}">
                  <a16:creationId xmlns:a16="http://schemas.microsoft.com/office/drawing/2014/main" id="{B903D17F-F79E-40E5-9563-A1CFFCC06A2A}"/>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1">
              <a:extLst>
                <a:ext uri="{FF2B5EF4-FFF2-40B4-BE49-F238E27FC236}">
                  <a16:creationId xmlns:a16="http://schemas.microsoft.com/office/drawing/2014/main" id="{CA5D5775-627F-4588-82B3-905EDF23138E}"/>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2">
              <a:extLst>
                <a:ext uri="{FF2B5EF4-FFF2-40B4-BE49-F238E27FC236}">
                  <a16:creationId xmlns:a16="http://schemas.microsoft.com/office/drawing/2014/main" id="{7D7F2A20-5DE4-4BC0-91EA-5FFE33A4D3A9}"/>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D536BA0-56C7-429C-B41E-B5724F0CD4C4}"/>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F15726F-71BE-4007-B9B6-0A1AA0D5201D}"/>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sp>
        <p:nvSpPr>
          <p:cNvPr id="2" name="Прямоугольник 1">
            <a:extLst>
              <a:ext uri="{FF2B5EF4-FFF2-40B4-BE49-F238E27FC236}">
                <a16:creationId xmlns:a16="http://schemas.microsoft.com/office/drawing/2014/main" id="{1DFE336C-E6E7-447F-A003-DF527A818B4A}"/>
              </a:ext>
            </a:extLst>
          </p:cNvPr>
          <p:cNvSpPr/>
          <p:nvPr/>
        </p:nvSpPr>
        <p:spPr>
          <a:xfrm>
            <a:off x="5194487" y="607290"/>
            <a:ext cx="3840264" cy="5940088"/>
          </a:xfrm>
          <a:prstGeom prst="rect">
            <a:avLst/>
          </a:prstGeom>
        </p:spPr>
        <p:txBody>
          <a:bodyPr wrap="square">
            <a:spAutoFit/>
          </a:bodyPr>
          <a:lstStyle/>
          <a:p>
            <a:pPr indent="457200" algn="just">
              <a:spcAft>
                <a:spcPts val="1200"/>
              </a:spcAft>
            </a:pPr>
            <a:r>
              <a:rPr lang="ru-RU" sz="1500" dirty="0">
                <a:solidFill>
                  <a:schemeClr val="bg1"/>
                </a:solidFill>
                <a:latin typeface="Verdana" panose="020B0604030504040204" pitchFamily="34" charset="0"/>
                <a:ea typeface="Verdana" panose="020B0604030504040204" pitchFamily="34" charset="0"/>
                <a:cs typeface="Verdana" panose="020B0604030504040204" pitchFamily="34" charset="0"/>
              </a:rPr>
              <a:t>Начиная с 1999 года, пеностекольный щебень применялся при строительстве и реконструкции более чем 25 дорожных объектов Норвегии, включая участки </a:t>
            </a:r>
            <a:r>
              <a:rPr lang="ru-RU" sz="1500" dirty="0" err="1">
                <a:solidFill>
                  <a:schemeClr val="bg1"/>
                </a:solidFill>
                <a:latin typeface="Verdana" panose="020B0604030504040204" pitchFamily="34" charset="0"/>
                <a:ea typeface="Verdana" panose="020B0604030504040204" pitchFamily="34" charset="0"/>
                <a:cs typeface="Verdana" panose="020B0604030504040204" pitchFamily="34" charset="0"/>
              </a:rPr>
              <a:t>Klemetsrud</a:t>
            </a:r>
            <a:r>
              <a:rPr lang="ru-RU" sz="1500" dirty="0">
                <a:solidFill>
                  <a:schemeClr val="bg1"/>
                </a:solidFill>
                <a:latin typeface="Verdana" panose="020B0604030504040204" pitchFamily="34" charset="0"/>
                <a:ea typeface="Verdana" panose="020B0604030504040204" pitchFamily="34" charset="0"/>
                <a:cs typeface="Verdana" panose="020B0604030504040204" pitchFamily="34" charset="0"/>
              </a:rPr>
              <a:t> и </a:t>
            </a:r>
            <a:r>
              <a:rPr lang="ru-RU" sz="1500" dirty="0" err="1">
                <a:solidFill>
                  <a:schemeClr val="bg1"/>
                </a:solidFill>
                <a:latin typeface="Verdana" panose="020B0604030504040204" pitchFamily="34" charset="0"/>
                <a:ea typeface="Verdana" panose="020B0604030504040204" pitchFamily="34" charset="0"/>
                <a:cs typeface="Verdana" panose="020B0604030504040204" pitchFamily="34" charset="0"/>
              </a:rPr>
              <a:t>Eggemarka</a:t>
            </a:r>
            <a:r>
              <a:rPr lang="ru-RU" sz="15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1500" dirty="0" err="1">
                <a:solidFill>
                  <a:schemeClr val="bg1"/>
                </a:solidFill>
                <a:latin typeface="Verdana" panose="020B0604030504040204" pitchFamily="34" charset="0"/>
                <a:ea typeface="Verdana" panose="020B0604030504040204" pitchFamily="34" charset="0"/>
                <a:cs typeface="Verdana" panose="020B0604030504040204" pitchFamily="34" charset="0"/>
              </a:rPr>
              <a:t>Транснорвежской</a:t>
            </a:r>
            <a:r>
              <a:rPr lang="ru-RU" sz="1500" dirty="0">
                <a:solidFill>
                  <a:schemeClr val="bg1"/>
                </a:solidFill>
                <a:latin typeface="Verdana" panose="020B0604030504040204" pitchFamily="34" charset="0"/>
                <a:ea typeface="Verdana" panose="020B0604030504040204" pitchFamily="34" charset="0"/>
                <a:cs typeface="Verdana" panose="020B0604030504040204" pitchFamily="34" charset="0"/>
              </a:rPr>
              <a:t> дороги E6 (главная дорога страны), трассы </a:t>
            </a:r>
            <a:r>
              <a:rPr lang="ru-RU" sz="1500" dirty="0" err="1">
                <a:solidFill>
                  <a:schemeClr val="bg1"/>
                </a:solidFill>
                <a:latin typeface="Verdana" panose="020B0604030504040204" pitchFamily="34" charset="0"/>
                <a:ea typeface="Verdana" panose="020B0604030504040204" pitchFamily="34" charset="0"/>
                <a:cs typeface="Verdana" panose="020B0604030504040204" pitchFamily="34" charset="0"/>
              </a:rPr>
              <a:t>Fv</a:t>
            </a:r>
            <a:r>
              <a:rPr lang="ru-RU" sz="1500" dirty="0">
                <a:solidFill>
                  <a:schemeClr val="bg1"/>
                </a:solidFill>
                <a:latin typeface="Verdana" panose="020B0604030504040204" pitchFamily="34" charset="0"/>
                <a:ea typeface="Verdana" panose="020B0604030504040204" pitchFamily="34" charset="0"/>
                <a:cs typeface="Verdana" panose="020B0604030504040204" pitchFamily="34" charset="0"/>
              </a:rPr>
              <a:t> 115 </a:t>
            </a:r>
            <a:r>
              <a:rPr lang="ru-RU" sz="1500" dirty="0" err="1">
                <a:solidFill>
                  <a:schemeClr val="bg1"/>
                </a:solidFill>
                <a:latin typeface="Verdana" panose="020B0604030504040204" pitchFamily="34" charset="0"/>
                <a:ea typeface="Verdana" panose="020B0604030504040204" pitchFamily="34" charset="0"/>
                <a:cs typeface="Verdana" panose="020B0604030504040204" pitchFamily="34" charset="0"/>
              </a:rPr>
              <a:t>ved</a:t>
            </a:r>
            <a:r>
              <a:rPr lang="ru-RU" sz="15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1500" dirty="0" err="1">
                <a:solidFill>
                  <a:schemeClr val="bg1"/>
                </a:solidFill>
                <a:latin typeface="Verdana" panose="020B0604030504040204" pitchFamily="34" charset="0"/>
                <a:ea typeface="Verdana" panose="020B0604030504040204" pitchFamily="34" charset="0"/>
                <a:cs typeface="Verdana" panose="020B0604030504040204" pitchFamily="34" charset="0"/>
              </a:rPr>
              <a:t>Trøgstad</a:t>
            </a:r>
            <a:r>
              <a:rPr lang="ru-RU" sz="15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1500" dirty="0" err="1">
                <a:solidFill>
                  <a:schemeClr val="bg1"/>
                </a:solidFill>
                <a:latin typeface="Verdana" panose="020B0604030504040204" pitchFamily="34" charset="0"/>
                <a:ea typeface="Verdana" panose="020B0604030504040204" pitchFamily="34" charset="0"/>
                <a:cs typeface="Verdana" panose="020B0604030504040204" pitchFamily="34" charset="0"/>
              </a:rPr>
              <a:t>Fv</a:t>
            </a:r>
            <a:r>
              <a:rPr lang="ru-RU" sz="1500" dirty="0">
                <a:solidFill>
                  <a:schemeClr val="bg1"/>
                </a:solidFill>
                <a:latin typeface="Verdana" panose="020B0604030504040204" pitchFamily="34" charset="0"/>
                <a:ea typeface="Verdana" panose="020B0604030504040204" pitchFamily="34" charset="0"/>
                <a:cs typeface="Verdana" panose="020B0604030504040204" pitchFamily="34" charset="0"/>
              </a:rPr>
              <a:t> 120 </a:t>
            </a:r>
            <a:r>
              <a:rPr lang="ru-RU" sz="1500" dirty="0" err="1">
                <a:solidFill>
                  <a:schemeClr val="bg1"/>
                </a:solidFill>
                <a:latin typeface="Verdana" panose="020B0604030504040204" pitchFamily="34" charset="0"/>
                <a:ea typeface="Verdana" panose="020B0604030504040204" pitchFamily="34" charset="0"/>
                <a:cs typeface="Verdana" panose="020B0604030504040204" pitchFamily="34" charset="0"/>
              </a:rPr>
              <a:t>Hobøl</a:t>
            </a:r>
            <a:r>
              <a:rPr lang="ru-RU" sz="1500" dirty="0">
                <a:solidFill>
                  <a:schemeClr val="bg1"/>
                </a:solidFill>
                <a:latin typeface="Verdana" panose="020B0604030504040204" pitchFamily="34" charset="0"/>
                <a:ea typeface="Verdana" panose="020B0604030504040204" pitchFamily="34" charset="0"/>
                <a:cs typeface="Verdana" panose="020B0604030504040204" pitchFamily="34" charset="0"/>
              </a:rPr>
              <a:t> и </a:t>
            </a:r>
            <a:r>
              <a:rPr lang="ru-RU" sz="1500" dirty="0" err="1">
                <a:solidFill>
                  <a:schemeClr val="bg1"/>
                </a:solidFill>
                <a:latin typeface="Verdana" panose="020B0604030504040204" pitchFamily="34" charset="0"/>
                <a:ea typeface="Verdana" panose="020B0604030504040204" pitchFamily="34" charset="0"/>
                <a:cs typeface="Verdana" panose="020B0604030504040204" pitchFamily="34" charset="0"/>
              </a:rPr>
              <a:t>Rv</a:t>
            </a:r>
            <a:r>
              <a:rPr lang="ru-RU" sz="1500" dirty="0">
                <a:solidFill>
                  <a:schemeClr val="bg1"/>
                </a:solidFill>
                <a:latin typeface="Verdana" panose="020B0604030504040204" pitchFamily="34" charset="0"/>
                <a:ea typeface="Verdana" panose="020B0604030504040204" pitchFamily="34" charset="0"/>
                <a:cs typeface="Verdana" panose="020B0604030504040204" pitchFamily="34" charset="0"/>
              </a:rPr>
              <a:t> 31 и национальную автодорогу № 17 (рис. 5).</a:t>
            </a:r>
          </a:p>
          <a:p>
            <a:pPr indent="457200" algn="just">
              <a:spcAft>
                <a:spcPts val="1200"/>
              </a:spcAft>
            </a:pPr>
            <a:r>
              <a:rPr lang="ru-RU" sz="1500" dirty="0">
                <a:solidFill>
                  <a:schemeClr val="bg1"/>
                </a:solidFill>
                <a:latin typeface="Verdana" panose="020B0604030504040204" pitchFamily="34" charset="0"/>
                <a:ea typeface="Verdana" panose="020B0604030504040204" pitchFamily="34" charset="0"/>
                <a:cs typeface="Verdana" panose="020B0604030504040204" pitchFamily="34" charset="0"/>
              </a:rPr>
              <a:t>Пеностекольный щебень применялся при реализации крупных инфраструктурных проектов в Германии, Финляндии (см. рис. 6а) и Австрии (см. рис. 6б)[5].</a:t>
            </a:r>
          </a:p>
          <a:p>
            <a:pPr indent="457200" algn="just">
              <a:spcAft>
                <a:spcPts val="1200"/>
              </a:spcAft>
            </a:pPr>
            <a:r>
              <a:rPr lang="ru-RU" sz="1500" b="1" dirty="0">
                <a:solidFill>
                  <a:schemeClr val="bg1"/>
                </a:solidFill>
                <a:latin typeface="Verdana" panose="020B0604030504040204" pitchFamily="34" charset="0"/>
                <a:ea typeface="Verdana" panose="020B0604030504040204" pitchFamily="34" charset="0"/>
                <a:cs typeface="Verdana" panose="020B0604030504040204" pitchFamily="34" charset="0"/>
              </a:rPr>
              <a:t>Вывод:</a:t>
            </a:r>
            <a:r>
              <a:rPr lang="ru-RU" sz="1500" dirty="0">
                <a:solidFill>
                  <a:schemeClr val="bg1"/>
                </a:solidFill>
                <a:latin typeface="Verdana" panose="020B0604030504040204" pitchFamily="34" charset="0"/>
                <a:ea typeface="Verdana" panose="020B0604030504040204" pitchFamily="34" charset="0"/>
                <a:cs typeface="Verdana" panose="020B0604030504040204" pitchFamily="34" charset="0"/>
              </a:rPr>
              <a:t> многолетний мониторинг подтвердил возможность и необходимость использования пеностекольного щебня в дорожном строительстве в сложных природных условиях скандинавских стран [3, 6].</a:t>
            </a:r>
          </a:p>
        </p:txBody>
      </p:sp>
      <p:pic>
        <p:nvPicPr>
          <p:cNvPr id="12" name="Рисунок 11">
            <a:extLst>
              <a:ext uri="{FF2B5EF4-FFF2-40B4-BE49-F238E27FC236}">
                <a16:creationId xmlns:a16="http://schemas.microsoft.com/office/drawing/2014/main" id="{BC805B73-18C3-47D1-A5ED-A027423FDA5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248" y="606022"/>
            <a:ext cx="4978889" cy="2352651"/>
          </a:xfrm>
          <a:prstGeom prst="rect">
            <a:avLst/>
          </a:prstGeom>
          <a:noFill/>
          <a:ln>
            <a:noFill/>
          </a:ln>
        </p:spPr>
      </p:pic>
      <p:pic>
        <p:nvPicPr>
          <p:cNvPr id="18" name="Рисунок 17">
            <a:extLst>
              <a:ext uri="{FF2B5EF4-FFF2-40B4-BE49-F238E27FC236}">
                <a16:creationId xmlns:a16="http://schemas.microsoft.com/office/drawing/2014/main" id="{29A951DC-E016-400B-9D51-82455489D7A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248" y="3943665"/>
            <a:ext cx="4975991" cy="1854343"/>
          </a:xfrm>
          <a:prstGeom prst="rect">
            <a:avLst/>
          </a:prstGeom>
          <a:noFill/>
          <a:ln>
            <a:noFill/>
          </a:ln>
        </p:spPr>
      </p:pic>
      <p:sp>
        <p:nvSpPr>
          <p:cNvPr id="20" name="Заголовок 1">
            <a:extLst>
              <a:ext uri="{FF2B5EF4-FFF2-40B4-BE49-F238E27FC236}">
                <a16:creationId xmlns:a16="http://schemas.microsoft.com/office/drawing/2014/main" id="{68649BFB-455E-42A9-92CC-888B1EC15710}"/>
              </a:ext>
            </a:extLst>
          </p:cNvPr>
          <p:cNvSpPr>
            <a:spLocks noGrp="1"/>
          </p:cNvSpPr>
          <p:nvPr>
            <p:ph type="ctrTitle"/>
          </p:nvPr>
        </p:nvSpPr>
        <p:spPr>
          <a:xfrm>
            <a:off x="282472" y="75446"/>
            <a:ext cx="8579053" cy="501522"/>
          </a:xfrm>
        </p:spPr>
        <p:txBody>
          <a:bodyPr>
            <a:noAutofit/>
          </a:bodyPr>
          <a:lstStyle/>
          <a:p>
            <a:pPr algn="ctr"/>
            <a:r>
              <a:rPr lang="ru-RU" sz="24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Европейский опыт</a:t>
            </a:r>
          </a:p>
        </p:txBody>
      </p:sp>
      <p:sp>
        <p:nvSpPr>
          <p:cNvPr id="22" name="Подзаголовок 2">
            <a:extLst>
              <a:ext uri="{FF2B5EF4-FFF2-40B4-BE49-F238E27FC236}">
                <a16:creationId xmlns:a16="http://schemas.microsoft.com/office/drawing/2014/main" id="{9BE54CAF-BB49-4C19-AF39-A1F08A6862D4}"/>
              </a:ext>
            </a:extLst>
          </p:cNvPr>
          <p:cNvSpPr txBox="1">
            <a:spLocks/>
          </p:cNvSpPr>
          <p:nvPr/>
        </p:nvSpPr>
        <p:spPr>
          <a:xfrm>
            <a:off x="109248" y="3007174"/>
            <a:ext cx="4975991" cy="796753"/>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r>
              <a:rPr lang="ru-RU" sz="1200" b="1" dirty="0">
                <a:solidFill>
                  <a:schemeClr val="bg1"/>
                </a:solidFill>
                <a:latin typeface="Verdana" panose="020B0604030504040204" pitchFamily="34" charset="0"/>
                <a:ea typeface="Verdana" panose="020B0604030504040204" pitchFamily="34" charset="0"/>
                <a:cs typeface="Verdana" panose="020B0604030504040204" pitchFamily="34" charset="0"/>
              </a:rPr>
              <a:t>Рис. 5.</a:t>
            </a:r>
            <a:r>
              <a:rPr lang="ru-RU" sz="1200" dirty="0">
                <a:solidFill>
                  <a:schemeClr val="bg1"/>
                </a:solidFill>
                <a:latin typeface="Verdana" panose="020B0604030504040204" pitchFamily="34" charset="0"/>
                <a:ea typeface="Verdana" panose="020B0604030504040204" pitchFamily="34" charset="0"/>
                <a:cs typeface="Verdana" panose="020B0604030504040204" pitchFamily="34" charset="0"/>
              </a:rPr>
              <a:t> Укладка морозозащитного слоя из пеностекольного щебня в основание дорожной одежды, Норвегия: a – трасса </a:t>
            </a:r>
            <a:r>
              <a:rPr lang="ru-RU"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Rv</a:t>
            </a:r>
            <a:r>
              <a:rPr lang="ru-RU" sz="1200" dirty="0">
                <a:solidFill>
                  <a:schemeClr val="bg1"/>
                </a:solidFill>
                <a:latin typeface="Verdana" panose="020B0604030504040204" pitchFamily="34" charset="0"/>
                <a:ea typeface="Verdana" panose="020B0604030504040204" pitchFamily="34" charset="0"/>
                <a:cs typeface="Verdana" panose="020B0604030504040204" pitchFamily="34" charset="0"/>
              </a:rPr>
              <a:t> 31 [2], б – </a:t>
            </a:r>
            <a:r>
              <a:rPr lang="ru-RU"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двухстадийное</a:t>
            </a:r>
            <a:r>
              <a:rPr lang="ru-RU" sz="1200" dirty="0">
                <a:solidFill>
                  <a:schemeClr val="bg1"/>
                </a:solidFill>
                <a:latin typeface="Verdana" panose="020B0604030504040204" pitchFamily="34" charset="0"/>
                <a:ea typeface="Verdana" panose="020B0604030504040204" pitchFamily="34" charset="0"/>
                <a:cs typeface="Verdana" panose="020B0604030504040204" pitchFamily="34" charset="0"/>
              </a:rPr>
              <a:t> строительство (фото: www.hasopor.se)</a:t>
            </a:r>
            <a:endParaRPr lang="ru-RU" sz="1200" dirty="0">
              <a:solidFill>
                <a:schemeClr val="bg1"/>
              </a:solidFill>
              <a:highlight>
                <a:srgbClr val="FF0000"/>
              </a:highlight>
              <a:latin typeface="Verdana" panose="020B0604030504040204" pitchFamily="34" charset="0"/>
              <a:ea typeface="Verdana" panose="020B0604030504040204" pitchFamily="34" charset="0"/>
              <a:cs typeface="Verdana" panose="020B0604030504040204" pitchFamily="34" charset="0"/>
            </a:endParaRPr>
          </a:p>
        </p:txBody>
      </p:sp>
      <p:sp>
        <p:nvSpPr>
          <p:cNvPr id="23" name="Подзаголовок 2">
            <a:extLst>
              <a:ext uri="{FF2B5EF4-FFF2-40B4-BE49-F238E27FC236}">
                <a16:creationId xmlns:a16="http://schemas.microsoft.com/office/drawing/2014/main" id="{8FAC1A81-38E1-4996-B380-509920D631ED}"/>
              </a:ext>
            </a:extLst>
          </p:cNvPr>
          <p:cNvSpPr txBox="1">
            <a:spLocks/>
          </p:cNvSpPr>
          <p:nvPr/>
        </p:nvSpPr>
        <p:spPr>
          <a:xfrm>
            <a:off x="109248" y="5846072"/>
            <a:ext cx="4975991" cy="796753"/>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r>
              <a:rPr lang="ru-RU" sz="1200" b="1" dirty="0">
                <a:solidFill>
                  <a:schemeClr val="bg1"/>
                </a:solidFill>
                <a:latin typeface="Verdana" panose="020B0604030504040204" pitchFamily="34" charset="0"/>
                <a:ea typeface="Verdana" panose="020B0604030504040204" pitchFamily="34" charset="0"/>
                <a:cs typeface="Verdana" panose="020B0604030504040204" pitchFamily="34" charset="0"/>
              </a:rPr>
              <a:t>Рис.6. </a:t>
            </a:r>
            <a:r>
              <a:rPr lang="ru-RU" sz="1200" dirty="0">
                <a:solidFill>
                  <a:schemeClr val="bg1"/>
                </a:solidFill>
                <a:latin typeface="Verdana" panose="020B0604030504040204" pitchFamily="34" charset="0"/>
                <a:ea typeface="Verdana" panose="020B0604030504040204" pitchFamily="34" charset="0"/>
                <a:cs typeface="Verdana" panose="020B0604030504040204" pitchFamily="34" charset="0"/>
              </a:rPr>
              <a:t>Строительство автомобильной дороги с использованием пеностекольного щебня: а – Финляндия (фото: www.uusioaines.com), б – Австрия (фото: geocell-schaumglas.eu)</a:t>
            </a:r>
            <a:endParaRPr lang="ru-RU" sz="1200" dirty="0">
              <a:solidFill>
                <a:schemeClr val="bg1"/>
              </a:solidFill>
              <a:highlight>
                <a:srgbClr val="FF0000"/>
              </a:highligh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21693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09862E-48F9-45AC-8D44-67A0268A793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97986E7-0E3C-4F64-886E-935DDCB83AA7}"/>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29777" y="1420238"/>
            <a:ext cx="3311840" cy="4751961"/>
            <a:chOff x="9206969" y="2963333"/>
            <a:chExt cx="2981858" cy="3208867"/>
          </a:xfrm>
        </p:grpSpPr>
        <p:cxnSp>
          <p:nvCxnSpPr>
            <p:cNvPr id="11" name="Straight Connector 10">
              <a:extLst>
                <a:ext uri="{FF2B5EF4-FFF2-40B4-BE49-F238E27FC236}">
                  <a16:creationId xmlns:a16="http://schemas.microsoft.com/office/drawing/2014/main" id="{B903D17F-F79E-40E5-9563-A1CFFCC06A2A}"/>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1">
              <a:extLst>
                <a:ext uri="{FF2B5EF4-FFF2-40B4-BE49-F238E27FC236}">
                  <a16:creationId xmlns:a16="http://schemas.microsoft.com/office/drawing/2014/main" id="{CA5D5775-627F-4588-82B3-905EDF23138E}"/>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2">
              <a:extLst>
                <a:ext uri="{FF2B5EF4-FFF2-40B4-BE49-F238E27FC236}">
                  <a16:creationId xmlns:a16="http://schemas.microsoft.com/office/drawing/2014/main" id="{7D7F2A20-5DE4-4BC0-91EA-5FFE33A4D3A9}"/>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D536BA0-56C7-429C-B41E-B5724F0CD4C4}"/>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F15726F-71BE-4007-B9B6-0A1AA0D5201D}"/>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sp>
        <p:nvSpPr>
          <p:cNvPr id="13" name="Заголовок 1">
            <a:extLst>
              <a:ext uri="{FF2B5EF4-FFF2-40B4-BE49-F238E27FC236}">
                <a16:creationId xmlns:a16="http://schemas.microsoft.com/office/drawing/2014/main" id="{2B02427A-9837-43BD-8910-4A97C11E69A3}"/>
              </a:ext>
            </a:extLst>
          </p:cNvPr>
          <p:cNvSpPr>
            <a:spLocks noGrp="1"/>
          </p:cNvSpPr>
          <p:nvPr>
            <p:ph type="ctrTitle"/>
          </p:nvPr>
        </p:nvSpPr>
        <p:spPr>
          <a:xfrm>
            <a:off x="282473" y="129772"/>
            <a:ext cx="8579053" cy="747778"/>
          </a:xfrm>
        </p:spPr>
        <p:txBody>
          <a:bodyPr>
            <a:noAutofit/>
          </a:bodyPr>
          <a:lstStyle/>
          <a:p>
            <a:pPr algn="ctr"/>
            <a:r>
              <a:rPr lang="ru-RU" sz="24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Проблемы дорожного строительства в сложных геокриологических условиях</a:t>
            </a:r>
          </a:p>
        </p:txBody>
      </p:sp>
      <p:sp>
        <p:nvSpPr>
          <p:cNvPr id="20" name="Подзаголовок 2">
            <a:extLst>
              <a:ext uri="{FF2B5EF4-FFF2-40B4-BE49-F238E27FC236}">
                <a16:creationId xmlns:a16="http://schemas.microsoft.com/office/drawing/2014/main" id="{F83EB62C-F7DA-4FB4-A126-E79CC2E366A4}"/>
              </a:ext>
            </a:extLst>
          </p:cNvPr>
          <p:cNvSpPr txBox="1">
            <a:spLocks/>
          </p:cNvSpPr>
          <p:nvPr/>
        </p:nvSpPr>
        <p:spPr>
          <a:xfrm>
            <a:off x="250161" y="853454"/>
            <a:ext cx="8579053" cy="902962"/>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indent="457200" algn="just"/>
            <a:r>
              <a:rPr lang="ru-RU" sz="1600" dirty="0">
                <a:solidFill>
                  <a:schemeClr val="bg1"/>
                </a:solidFill>
                <a:latin typeface="Verdana" panose="020B0604030504040204" pitchFamily="34" charset="0"/>
                <a:ea typeface="Verdana" panose="020B0604030504040204" pitchFamily="34" charset="0"/>
                <a:cs typeface="Verdana" panose="020B0604030504040204" pitchFamily="34" charset="0"/>
              </a:rPr>
              <a:t>1. Осадки насыпи на оттаивающих </a:t>
            </a:r>
            <a:r>
              <a:rPr lang="ru-RU" sz="1600" b="1" dirty="0">
                <a:solidFill>
                  <a:schemeClr val="bg1"/>
                </a:solidFill>
                <a:latin typeface="Verdana" panose="020B0604030504040204" pitchFamily="34" charset="0"/>
                <a:ea typeface="Verdana" panose="020B0604030504040204" pitchFamily="34" charset="0"/>
                <a:cs typeface="Verdana" panose="020B0604030504040204" pitchFamily="34" charset="0"/>
              </a:rPr>
              <a:t>многолетнемерзлых грунтах (ММГ)</a:t>
            </a:r>
            <a:r>
              <a:rPr lang="ru-RU" sz="1600" dirty="0">
                <a:solidFill>
                  <a:schemeClr val="bg1"/>
                </a:solidFill>
                <a:latin typeface="Verdana" panose="020B0604030504040204" pitchFamily="34" charset="0"/>
                <a:ea typeface="Verdana" panose="020B0604030504040204" pitchFamily="34" charset="0"/>
                <a:cs typeface="Verdana" panose="020B0604030504040204" pitchFamily="34" charset="0"/>
              </a:rPr>
              <a:t> – </a:t>
            </a: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I</a:t>
            </a:r>
            <a:r>
              <a:rPr lang="ru-RU" sz="1600" dirty="0">
                <a:solidFill>
                  <a:schemeClr val="bg1"/>
                </a:solidFill>
                <a:latin typeface="Verdana" panose="020B0604030504040204" pitchFamily="34" charset="0"/>
                <a:ea typeface="Verdana" panose="020B0604030504040204" pitchFamily="34" charset="0"/>
                <a:cs typeface="Verdana" panose="020B0604030504040204" pitchFamily="34" charset="0"/>
              </a:rPr>
              <a:t> дорожно-климатическая зона (ДКЗ) (рис. 7). Распространение ММГ характерно для 65% территории РФ.</a:t>
            </a:r>
          </a:p>
        </p:txBody>
      </p:sp>
      <p:pic>
        <p:nvPicPr>
          <p:cNvPr id="12" name="Рисунок 11">
            <a:extLst>
              <a:ext uri="{FF2B5EF4-FFF2-40B4-BE49-F238E27FC236}">
                <a16:creationId xmlns:a16="http://schemas.microsoft.com/office/drawing/2014/main" id="{023019DB-93C8-4027-B0AC-A65ACC6FB23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777" y="1799112"/>
            <a:ext cx="8666994" cy="2993699"/>
          </a:xfrm>
          <a:prstGeom prst="rect">
            <a:avLst/>
          </a:prstGeom>
          <a:noFill/>
          <a:ln>
            <a:noFill/>
          </a:ln>
        </p:spPr>
      </p:pic>
      <p:sp>
        <p:nvSpPr>
          <p:cNvPr id="2" name="Прямоугольник 1">
            <a:extLst>
              <a:ext uri="{FF2B5EF4-FFF2-40B4-BE49-F238E27FC236}">
                <a16:creationId xmlns:a16="http://schemas.microsoft.com/office/drawing/2014/main" id="{89A52191-3F00-4C94-8977-290B2745D282}"/>
              </a:ext>
            </a:extLst>
          </p:cNvPr>
          <p:cNvSpPr/>
          <p:nvPr/>
        </p:nvSpPr>
        <p:spPr>
          <a:xfrm>
            <a:off x="247776" y="4827862"/>
            <a:ext cx="8666993" cy="517065"/>
          </a:xfrm>
          <a:prstGeom prst="rect">
            <a:avLst/>
          </a:prstGeom>
        </p:spPr>
        <p:txBody>
          <a:bodyPr wrap="square">
            <a:spAutoFit/>
          </a:bodyPr>
          <a:lstStyle/>
          <a:p>
            <a:pPr algn="ctr">
              <a:lnSpc>
                <a:spcPct val="115000"/>
              </a:lnSpc>
              <a:spcAft>
                <a:spcPts val="0"/>
              </a:spcAft>
            </a:pPr>
            <a:r>
              <a:rPr lang="ru-RU" sz="1200" b="1" dirty="0">
                <a:solidFill>
                  <a:srgbClr val="000000"/>
                </a:solidFill>
                <a:latin typeface="Verdana" panose="020B0604030504040204" pitchFamily="34" charset="0"/>
                <a:ea typeface="Verdana" panose="020B0604030504040204" pitchFamily="34" charset="0"/>
                <a:cs typeface="Verdana" panose="020B0604030504040204" pitchFamily="34" charset="0"/>
              </a:rPr>
              <a:t>Рис. 7. </a:t>
            </a:r>
            <a:r>
              <a:rPr lang="ru-RU" sz="1200" dirty="0">
                <a:solidFill>
                  <a:srgbClr val="000000"/>
                </a:solidFill>
                <a:latin typeface="Verdana" panose="020B0604030504040204" pitchFamily="34" charset="0"/>
                <a:ea typeface="Verdana" panose="020B0604030504040204" pitchFamily="34" charset="0"/>
                <a:cs typeface="Verdana" panose="020B0604030504040204" pitchFamily="34" charset="0"/>
              </a:rPr>
              <a:t>Неравномерная осадка насыпи на ММГ: а – трасса Р-297 «Амур» Чита – Хабаровск [9], б – шоссе на Аляске в долине </a:t>
            </a:r>
            <a:r>
              <a:rPr lang="ru-RU" sz="1200" dirty="0" err="1">
                <a:solidFill>
                  <a:srgbClr val="000000"/>
                </a:solidFill>
                <a:latin typeface="Verdana" panose="020B0604030504040204" pitchFamily="34" charset="0"/>
                <a:ea typeface="Verdana" panose="020B0604030504040204" pitchFamily="34" charset="0"/>
                <a:cs typeface="Verdana" panose="020B0604030504040204" pitchFamily="34" charset="0"/>
              </a:rPr>
              <a:t>Takhini</a:t>
            </a:r>
            <a:r>
              <a:rPr lang="ru-RU" sz="1200" dirty="0">
                <a:solidFill>
                  <a:srgbClr val="000000"/>
                </a:solidFill>
                <a:latin typeface="Verdana" panose="020B0604030504040204" pitchFamily="34" charset="0"/>
                <a:ea typeface="Verdana" panose="020B0604030504040204" pitchFamily="34" charset="0"/>
                <a:cs typeface="Verdana" panose="020B0604030504040204" pitchFamily="34" charset="0"/>
              </a:rPr>
              <a:t> км 1446 [10]</a:t>
            </a:r>
            <a:endParaRPr lang="ru-RU" sz="1200" dirty="0">
              <a:effectLst/>
              <a:latin typeface="Verdana" panose="020B0604030504040204" pitchFamily="34" charset="0"/>
              <a:ea typeface="Verdana" panose="020B0604030504040204" pitchFamily="34" charset="0"/>
              <a:cs typeface="Verdana" panose="020B0604030504040204" pitchFamily="34" charset="0"/>
            </a:endParaRPr>
          </a:p>
        </p:txBody>
      </p:sp>
      <p:sp>
        <p:nvSpPr>
          <p:cNvPr id="19" name="Подзаголовок 2">
            <a:extLst>
              <a:ext uri="{FF2B5EF4-FFF2-40B4-BE49-F238E27FC236}">
                <a16:creationId xmlns:a16="http://schemas.microsoft.com/office/drawing/2014/main" id="{146CCACD-297A-4780-88F1-1C4A1516D364}"/>
              </a:ext>
            </a:extLst>
          </p:cNvPr>
          <p:cNvSpPr txBox="1">
            <a:spLocks/>
          </p:cNvSpPr>
          <p:nvPr/>
        </p:nvSpPr>
        <p:spPr>
          <a:xfrm>
            <a:off x="224784" y="5491670"/>
            <a:ext cx="8689985" cy="1250386"/>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indent="457200" algn="just"/>
            <a:r>
              <a:rPr lang="ru-RU" sz="1200" b="1" dirty="0">
                <a:solidFill>
                  <a:schemeClr val="bg1"/>
                </a:solidFill>
                <a:latin typeface="Verdana" panose="020B0604030504040204" pitchFamily="34" charset="0"/>
                <a:ea typeface="Verdana" panose="020B0604030504040204" pitchFamily="34" charset="0"/>
                <a:cs typeface="Verdana" panose="020B0604030504040204" pitchFamily="34" charset="0"/>
              </a:rPr>
              <a:t>Примечание: </a:t>
            </a:r>
            <a:r>
              <a:rPr lang="ru-RU" sz="1200" dirty="0">
                <a:solidFill>
                  <a:schemeClr val="bg1"/>
                </a:solidFill>
                <a:latin typeface="Verdana" panose="020B0604030504040204" pitchFamily="34" charset="0"/>
                <a:ea typeface="Verdana" panose="020B0604030504040204" pitchFamily="34" charset="0"/>
                <a:cs typeface="Verdana" panose="020B0604030504040204" pitchFamily="34" charset="0"/>
              </a:rPr>
              <a:t>деформации дорожных конструкций в условиях распространения ММГ обусловлены отепляющим воздействием насыпи автомобильной дороги на мерзлые грунты основания. Возведение дорожной насыпи приводит к значительным изменениям условий теплообмена грунта основания с атмосферой. Мерзлые грунты меняют свои физико-механические свойства при оттаивании и начинают деградировать. Деградация вечномерзлых грунтов, как правило, сопровождается сверхнормативными осадками насыпи (рис. 7) [7, 8].</a:t>
            </a:r>
          </a:p>
        </p:txBody>
      </p:sp>
    </p:spTree>
    <p:extLst>
      <p:ext uri="{BB962C8B-B14F-4D97-AF65-F5344CB8AC3E}">
        <p14:creationId xmlns:p14="http://schemas.microsoft.com/office/powerpoint/2010/main" val="3792399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09862E-48F9-45AC-8D44-67A0268A793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97986E7-0E3C-4F64-886E-935DDCB83AA7}"/>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29777" y="1420238"/>
            <a:ext cx="3311840" cy="4751961"/>
            <a:chOff x="9206969" y="2963333"/>
            <a:chExt cx="2981858" cy="3208867"/>
          </a:xfrm>
        </p:grpSpPr>
        <p:cxnSp>
          <p:nvCxnSpPr>
            <p:cNvPr id="11" name="Straight Connector 10">
              <a:extLst>
                <a:ext uri="{FF2B5EF4-FFF2-40B4-BE49-F238E27FC236}">
                  <a16:creationId xmlns:a16="http://schemas.microsoft.com/office/drawing/2014/main" id="{B903D17F-F79E-40E5-9563-A1CFFCC06A2A}"/>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1">
              <a:extLst>
                <a:ext uri="{FF2B5EF4-FFF2-40B4-BE49-F238E27FC236}">
                  <a16:creationId xmlns:a16="http://schemas.microsoft.com/office/drawing/2014/main" id="{CA5D5775-627F-4588-82B3-905EDF23138E}"/>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2">
              <a:extLst>
                <a:ext uri="{FF2B5EF4-FFF2-40B4-BE49-F238E27FC236}">
                  <a16:creationId xmlns:a16="http://schemas.microsoft.com/office/drawing/2014/main" id="{7D7F2A20-5DE4-4BC0-91EA-5FFE33A4D3A9}"/>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D536BA0-56C7-429C-B41E-B5724F0CD4C4}"/>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F15726F-71BE-4007-B9B6-0A1AA0D5201D}"/>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sp>
        <p:nvSpPr>
          <p:cNvPr id="13" name="Заголовок 1">
            <a:extLst>
              <a:ext uri="{FF2B5EF4-FFF2-40B4-BE49-F238E27FC236}">
                <a16:creationId xmlns:a16="http://schemas.microsoft.com/office/drawing/2014/main" id="{2B02427A-9837-43BD-8910-4A97C11E69A3}"/>
              </a:ext>
            </a:extLst>
          </p:cNvPr>
          <p:cNvSpPr>
            <a:spLocks noGrp="1"/>
          </p:cNvSpPr>
          <p:nvPr>
            <p:ph type="ctrTitle"/>
          </p:nvPr>
        </p:nvSpPr>
        <p:spPr>
          <a:xfrm>
            <a:off x="282473" y="129772"/>
            <a:ext cx="8579053" cy="747778"/>
          </a:xfrm>
        </p:spPr>
        <p:txBody>
          <a:bodyPr>
            <a:noAutofit/>
          </a:bodyPr>
          <a:lstStyle/>
          <a:p>
            <a:pPr algn="ctr"/>
            <a:r>
              <a:rPr lang="ru-RU" sz="24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Проблемы дорожного строительства в сложных геокриологических условиях</a:t>
            </a:r>
          </a:p>
        </p:txBody>
      </p:sp>
      <p:sp>
        <p:nvSpPr>
          <p:cNvPr id="20" name="Подзаголовок 2">
            <a:extLst>
              <a:ext uri="{FF2B5EF4-FFF2-40B4-BE49-F238E27FC236}">
                <a16:creationId xmlns:a16="http://schemas.microsoft.com/office/drawing/2014/main" id="{F83EB62C-F7DA-4FB4-A126-E79CC2E366A4}"/>
              </a:ext>
            </a:extLst>
          </p:cNvPr>
          <p:cNvSpPr txBox="1">
            <a:spLocks/>
          </p:cNvSpPr>
          <p:nvPr/>
        </p:nvSpPr>
        <p:spPr>
          <a:xfrm>
            <a:off x="282473" y="888699"/>
            <a:ext cx="8579053" cy="775672"/>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indent="457200" algn="just"/>
            <a:r>
              <a:rPr lang="ru-RU" sz="1600" dirty="0">
                <a:solidFill>
                  <a:schemeClr val="bg1"/>
                </a:solidFill>
                <a:latin typeface="Verdana" panose="020B0604030504040204" pitchFamily="34" charset="0"/>
                <a:ea typeface="Verdana" panose="020B0604030504040204" pitchFamily="34" charset="0"/>
                <a:cs typeface="Verdana" panose="020B0604030504040204" pitchFamily="34" charset="0"/>
              </a:rPr>
              <a:t>2. </a:t>
            </a:r>
            <a:r>
              <a:rPr lang="ru-RU" sz="1600" b="1" dirty="0">
                <a:solidFill>
                  <a:schemeClr val="bg1"/>
                </a:solidFill>
                <a:latin typeface="Verdana" panose="020B0604030504040204" pitchFamily="34" charset="0"/>
                <a:ea typeface="Verdana" panose="020B0604030504040204" pitchFamily="34" charset="0"/>
                <a:cs typeface="Verdana" panose="020B0604030504040204" pitchFamily="34" charset="0"/>
              </a:rPr>
              <a:t>Морозное пучение</a:t>
            </a:r>
            <a:r>
              <a:rPr lang="ru-RU" sz="1600" dirty="0">
                <a:solidFill>
                  <a:schemeClr val="bg1"/>
                </a:solidFill>
                <a:latin typeface="Verdana" panose="020B0604030504040204" pitchFamily="34" charset="0"/>
                <a:ea typeface="Verdana" panose="020B0604030504040204" pitchFamily="34" charset="0"/>
                <a:cs typeface="Verdana" panose="020B0604030504040204" pitchFamily="34" charset="0"/>
              </a:rPr>
              <a:t> грунтов насыпи и основания в условиях глубокого сезонного промерзания - I-IV ДКЗ (рис. 8). Глубокое сезонное промерзание характерно для 90% территории РФ.</a:t>
            </a:r>
          </a:p>
        </p:txBody>
      </p:sp>
      <p:sp>
        <p:nvSpPr>
          <p:cNvPr id="2" name="Прямоугольник 1">
            <a:extLst>
              <a:ext uri="{FF2B5EF4-FFF2-40B4-BE49-F238E27FC236}">
                <a16:creationId xmlns:a16="http://schemas.microsoft.com/office/drawing/2014/main" id="{89A52191-3F00-4C94-8977-290B2745D282}"/>
              </a:ext>
            </a:extLst>
          </p:cNvPr>
          <p:cNvSpPr/>
          <p:nvPr/>
        </p:nvSpPr>
        <p:spPr>
          <a:xfrm>
            <a:off x="305382" y="4899671"/>
            <a:ext cx="8579053" cy="304699"/>
          </a:xfrm>
          <a:prstGeom prst="rect">
            <a:avLst/>
          </a:prstGeom>
        </p:spPr>
        <p:txBody>
          <a:bodyPr wrap="square">
            <a:spAutoFit/>
          </a:bodyPr>
          <a:lstStyle/>
          <a:p>
            <a:pPr algn="ctr">
              <a:lnSpc>
                <a:spcPct val="115000"/>
              </a:lnSpc>
              <a:spcAft>
                <a:spcPts val="0"/>
              </a:spcAft>
            </a:pPr>
            <a:r>
              <a:rPr lang="ru-RU" sz="1200" b="1" dirty="0">
                <a:solidFill>
                  <a:srgbClr val="000000"/>
                </a:solidFill>
                <a:latin typeface="Verdana" panose="020B0604030504040204" pitchFamily="34" charset="0"/>
                <a:ea typeface="Verdana" panose="020B0604030504040204" pitchFamily="34" charset="0"/>
                <a:cs typeface="Verdana" panose="020B0604030504040204" pitchFamily="34" charset="0"/>
              </a:rPr>
              <a:t>Рис. 8. </a:t>
            </a:r>
            <a:r>
              <a:rPr lang="ru-RU" sz="1200" dirty="0">
                <a:solidFill>
                  <a:srgbClr val="000000"/>
                </a:solidFill>
                <a:latin typeface="Verdana" panose="020B0604030504040204" pitchFamily="34" charset="0"/>
                <a:ea typeface="Verdana" panose="020B0604030504040204" pitchFamily="34" charset="0"/>
                <a:cs typeface="Verdana" panose="020B0604030504040204" pitchFamily="34" charset="0"/>
              </a:rPr>
              <a:t>а – застой воды в насыпи, Тюменская область (фото Е. Коротков), б – бугор пучения [11]</a:t>
            </a:r>
          </a:p>
        </p:txBody>
      </p:sp>
      <p:pic>
        <p:nvPicPr>
          <p:cNvPr id="18" name="Рисунок 17">
            <a:extLst>
              <a:ext uri="{FF2B5EF4-FFF2-40B4-BE49-F238E27FC236}">
                <a16:creationId xmlns:a16="http://schemas.microsoft.com/office/drawing/2014/main" id="{93781A41-CB0D-40A9-9FC9-E9D2AEDBF4F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383" y="1782526"/>
            <a:ext cx="8556142" cy="3039212"/>
          </a:xfrm>
          <a:prstGeom prst="rect">
            <a:avLst/>
          </a:prstGeom>
          <a:noFill/>
          <a:ln>
            <a:noFill/>
          </a:ln>
        </p:spPr>
      </p:pic>
      <p:sp>
        <p:nvSpPr>
          <p:cNvPr id="19" name="Подзаголовок 2">
            <a:extLst>
              <a:ext uri="{FF2B5EF4-FFF2-40B4-BE49-F238E27FC236}">
                <a16:creationId xmlns:a16="http://schemas.microsoft.com/office/drawing/2014/main" id="{006384B1-9D32-4D14-979E-C5ECCC2C7B23}"/>
              </a:ext>
            </a:extLst>
          </p:cNvPr>
          <p:cNvSpPr txBox="1">
            <a:spLocks/>
          </p:cNvSpPr>
          <p:nvPr/>
        </p:nvSpPr>
        <p:spPr>
          <a:xfrm>
            <a:off x="282472" y="5432450"/>
            <a:ext cx="8579053" cy="1217278"/>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indent="457200" algn="just">
              <a:spcBef>
                <a:spcPts val="0"/>
              </a:spcBef>
              <a:spcAft>
                <a:spcPts val="0"/>
              </a:spcAft>
            </a:pPr>
            <a:r>
              <a:rPr lang="ru-RU" sz="1400" b="1" dirty="0">
                <a:solidFill>
                  <a:schemeClr val="bg1"/>
                </a:solidFill>
                <a:latin typeface="Verdana" panose="020B0604030504040204" pitchFamily="34" charset="0"/>
                <a:ea typeface="Verdana" panose="020B0604030504040204" pitchFamily="34" charset="0"/>
                <a:cs typeface="Verdana" panose="020B0604030504040204" pitchFamily="34" charset="0"/>
              </a:rPr>
              <a:t>Примечание: </a:t>
            </a:r>
            <a:r>
              <a:rPr lang="ru-RU" sz="1400" dirty="0">
                <a:solidFill>
                  <a:schemeClr val="bg1"/>
                </a:solidFill>
                <a:latin typeface="Verdana" panose="020B0604030504040204" pitchFamily="34" charset="0"/>
                <a:ea typeface="Verdana" panose="020B0604030504040204" pitchFamily="34" charset="0"/>
                <a:cs typeface="Verdana" panose="020B0604030504040204" pitchFamily="34" charset="0"/>
              </a:rPr>
              <a:t>глубокое сезонное промерзание, широкое распространение </a:t>
            </a:r>
            <a:r>
              <a:rPr lang="ru-RU" sz="1400" dirty="0" err="1">
                <a:solidFill>
                  <a:schemeClr val="bg1"/>
                </a:solidFill>
                <a:latin typeface="Verdana" panose="020B0604030504040204" pitchFamily="34" charset="0"/>
                <a:ea typeface="Verdana" panose="020B0604030504040204" pitchFamily="34" charset="0"/>
                <a:cs typeface="Verdana" panose="020B0604030504040204" pitchFamily="34" charset="0"/>
              </a:rPr>
              <a:t>пучинистых</a:t>
            </a:r>
            <a:r>
              <a:rPr lang="ru-RU" sz="1400" dirty="0">
                <a:solidFill>
                  <a:schemeClr val="bg1"/>
                </a:solidFill>
                <a:latin typeface="Verdana" panose="020B0604030504040204" pitchFamily="34" charset="0"/>
                <a:ea typeface="Verdana" panose="020B0604030504040204" pitchFamily="34" charset="0"/>
                <a:cs typeface="Verdana" panose="020B0604030504040204" pitchFamily="34" charset="0"/>
              </a:rPr>
              <a:t> грунтов и повышенная увлажненность территории (см. рис. 8а) являются основными условиями появления большого количества деформаций и разрушений дорожных конструкций. Глубина сезонного промерзания в некоторых северных регионах РФ может достигать 5 м, в Московской области – 2 м [12, 13].</a:t>
            </a:r>
          </a:p>
        </p:txBody>
      </p:sp>
    </p:spTree>
    <p:extLst>
      <p:ext uri="{BB962C8B-B14F-4D97-AF65-F5344CB8AC3E}">
        <p14:creationId xmlns:p14="http://schemas.microsoft.com/office/powerpoint/2010/main" val="1239027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09862E-48F9-45AC-8D44-67A0268A793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97986E7-0E3C-4F64-886E-935DDCB83AA7}"/>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29777" y="1420238"/>
            <a:ext cx="3311840" cy="4751961"/>
            <a:chOff x="9206969" y="2963333"/>
            <a:chExt cx="2981858" cy="3208867"/>
          </a:xfrm>
        </p:grpSpPr>
        <p:cxnSp>
          <p:nvCxnSpPr>
            <p:cNvPr id="11" name="Straight Connector 10">
              <a:extLst>
                <a:ext uri="{FF2B5EF4-FFF2-40B4-BE49-F238E27FC236}">
                  <a16:creationId xmlns:a16="http://schemas.microsoft.com/office/drawing/2014/main" id="{B903D17F-F79E-40E5-9563-A1CFFCC06A2A}"/>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1">
              <a:extLst>
                <a:ext uri="{FF2B5EF4-FFF2-40B4-BE49-F238E27FC236}">
                  <a16:creationId xmlns:a16="http://schemas.microsoft.com/office/drawing/2014/main" id="{CA5D5775-627F-4588-82B3-905EDF23138E}"/>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2">
              <a:extLst>
                <a:ext uri="{FF2B5EF4-FFF2-40B4-BE49-F238E27FC236}">
                  <a16:creationId xmlns:a16="http://schemas.microsoft.com/office/drawing/2014/main" id="{7D7F2A20-5DE4-4BC0-91EA-5FFE33A4D3A9}"/>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D536BA0-56C7-429C-B41E-B5724F0CD4C4}"/>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F15726F-71BE-4007-B9B6-0A1AA0D5201D}"/>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sp>
        <p:nvSpPr>
          <p:cNvPr id="3" name="Подзаголовок 2">
            <a:extLst>
              <a:ext uri="{FF2B5EF4-FFF2-40B4-BE49-F238E27FC236}">
                <a16:creationId xmlns:a16="http://schemas.microsoft.com/office/drawing/2014/main" id="{218FB97F-3F21-4104-B825-A330858DE4CA}"/>
              </a:ext>
            </a:extLst>
          </p:cNvPr>
          <p:cNvSpPr>
            <a:spLocks noGrp="1"/>
          </p:cNvSpPr>
          <p:nvPr>
            <p:ph type="subTitle" idx="1"/>
          </p:nvPr>
        </p:nvSpPr>
        <p:spPr>
          <a:xfrm>
            <a:off x="282473" y="931712"/>
            <a:ext cx="8640291" cy="5071095"/>
          </a:xfrm>
        </p:spPr>
        <p:txBody>
          <a:bodyPr>
            <a:normAutofit fontScale="77500" lnSpcReduction="20000"/>
          </a:bodyPr>
          <a:lstStyle/>
          <a:p>
            <a:pPr indent="457200" algn="just">
              <a:lnSpc>
                <a:spcPct val="110000"/>
              </a:lnSpc>
              <a:spcBef>
                <a:spcPts val="0"/>
              </a:spcBef>
              <a:spcAft>
                <a:spcPts val="1800"/>
              </a:spcAft>
            </a:pPr>
            <a:r>
              <a:rPr lang="ru-RU" b="1" dirty="0">
                <a:solidFill>
                  <a:schemeClr val="bg1"/>
                </a:solidFill>
                <a:latin typeface="Verdana" panose="020B0604030504040204" pitchFamily="34" charset="0"/>
                <a:ea typeface="Verdana" panose="020B0604030504040204" pitchFamily="34" charset="0"/>
                <a:cs typeface="Verdana" panose="020B0604030504040204" pitchFamily="34" charset="0"/>
              </a:rPr>
              <a:t>Пеностекольный щебень предназначен для устройства:</a:t>
            </a:r>
          </a:p>
          <a:p>
            <a:pPr indent="457200" algn="just">
              <a:lnSpc>
                <a:spcPct val="110000"/>
              </a:lnSpc>
              <a:spcBef>
                <a:spcPts val="0"/>
              </a:spcBef>
              <a:spcAft>
                <a:spcPts val="1800"/>
              </a:spcAft>
            </a:pPr>
            <a:r>
              <a:rPr lang="ru-RU" b="1" dirty="0">
                <a:solidFill>
                  <a:schemeClr val="bg1"/>
                </a:solidFill>
                <a:latin typeface="Verdana" panose="020B0604030504040204" pitchFamily="34" charset="0"/>
                <a:ea typeface="Verdana" panose="020B0604030504040204" pitchFamily="34" charset="0"/>
                <a:cs typeface="Verdana" panose="020B0604030504040204" pitchFamily="34" charset="0"/>
              </a:rPr>
              <a:t>1.</a:t>
            </a:r>
            <a:r>
              <a:rPr lang="ru-RU" dirty="0">
                <a:solidFill>
                  <a:schemeClr val="bg1"/>
                </a:solidFill>
                <a:latin typeface="Verdana" panose="020B0604030504040204" pitchFamily="34" charset="0"/>
                <a:ea typeface="Verdana" panose="020B0604030504040204" pitchFamily="34" charset="0"/>
                <a:cs typeface="Verdana" panose="020B0604030504040204" pitchFamily="34" charset="0"/>
              </a:rPr>
              <a:t>	Дополнительных </a:t>
            </a:r>
            <a:r>
              <a:rPr lang="ru-RU" b="1" dirty="0">
                <a:solidFill>
                  <a:schemeClr val="bg1"/>
                </a:solidFill>
                <a:latin typeface="Verdana" panose="020B0604030504040204" pitchFamily="34" charset="0"/>
                <a:ea typeface="Verdana" panose="020B0604030504040204" pitchFamily="34" charset="0"/>
                <a:cs typeface="Verdana" panose="020B0604030504040204" pitchFamily="34" charset="0"/>
              </a:rPr>
              <a:t>морозозащитных слоев</a:t>
            </a:r>
            <a:r>
              <a:rPr lang="ru-RU" dirty="0">
                <a:solidFill>
                  <a:schemeClr val="bg1"/>
                </a:solidFill>
                <a:latin typeface="Verdana" panose="020B0604030504040204" pitchFamily="34" charset="0"/>
                <a:ea typeface="Verdana" panose="020B0604030504040204" pitchFamily="34" charset="0"/>
                <a:cs typeface="Verdana" panose="020B0604030504040204" pitchFamily="34" charset="0"/>
              </a:rPr>
              <a:t> оснований дорожных одежд в условиях сезонного промерзания на </a:t>
            </a:r>
            <a:r>
              <a:rPr lang="ru-RU" dirty="0" err="1">
                <a:solidFill>
                  <a:schemeClr val="bg1"/>
                </a:solidFill>
                <a:latin typeface="Verdana" panose="020B0604030504040204" pitchFamily="34" charset="0"/>
                <a:ea typeface="Verdana" panose="020B0604030504040204" pitchFamily="34" charset="0"/>
                <a:cs typeface="Verdana" panose="020B0604030504040204" pitchFamily="34" charset="0"/>
              </a:rPr>
              <a:t>пучинистых</a:t>
            </a:r>
            <a:r>
              <a:rPr lang="ru-RU" dirty="0">
                <a:solidFill>
                  <a:schemeClr val="bg1"/>
                </a:solidFill>
                <a:latin typeface="Verdana" panose="020B0604030504040204" pitchFamily="34" charset="0"/>
                <a:ea typeface="Verdana" panose="020B0604030504040204" pitchFamily="34" charset="0"/>
                <a:cs typeface="Verdana" panose="020B0604030504040204" pitchFamily="34" charset="0"/>
              </a:rPr>
              <a:t> участках с целью снижения глубины промерзания до допустимых норм и исключения процессов морозного пучения в грунтах насыпи и естественного основания в I-IV ДКЗ. Проектирование согласно ОДН 218.046-01 «Проектирование нежестких дорожных одежд» [14].</a:t>
            </a:r>
          </a:p>
          <a:p>
            <a:pPr indent="457200" algn="just">
              <a:lnSpc>
                <a:spcPct val="110000"/>
              </a:lnSpc>
              <a:spcBef>
                <a:spcPts val="0"/>
              </a:spcBef>
              <a:spcAft>
                <a:spcPts val="1800"/>
              </a:spcAft>
            </a:pPr>
            <a:r>
              <a:rPr lang="ru-RU" b="1"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ru-RU"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b="1" dirty="0">
                <a:solidFill>
                  <a:schemeClr val="bg1"/>
                </a:solidFill>
                <a:latin typeface="Verdana" panose="020B0604030504040204" pitchFamily="34" charset="0"/>
                <a:ea typeface="Verdana" panose="020B0604030504040204" pitchFamily="34" charset="0"/>
                <a:cs typeface="Verdana" panose="020B0604030504040204" pitchFamily="34" charset="0"/>
              </a:rPr>
              <a:t>Теплоизоляционных слоев</a:t>
            </a:r>
            <a:r>
              <a:rPr lang="ru-RU" dirty="0">
                <a:solidFill>
                  <a:schemeClr val="bg1"/>
                </a:solidFill>
                <a:latin typeface="Verdana" panose="020B0604030504040204" pitchFamily="34" charset="0"/>
                <a:ea typeface="Verdana" panose="020B0604030504040204" pitchFamily="34" charset="0"/>
                <a:cs typeface="Verdana" panose="020B0604030504040204" pitchFamily="34" charset="0"/>
              </a:rPr>
              <a:t> в теле насыпи в условиях распространения ММГ в I ДКЗ с целью сохранения грунтов в мерзлом состоянии на весь срок эксплуатации дороги и исключения просадок насыпи на оттаивающих мерзлых грунтах. Проектирование согласно ВСН 84-89 «Изыскания, проектирование и строительство автомобильных дорог в районах распространения вечной мерзлоты» [15] и СП 25.13330.2012 «Основания и фундаменты на вечномерзлых грунтах» [16].</a:t>
            </a:r>
          </a:p>
          <a:p>
            <a:pPr indent="457200" algn="just">
              <a:lnSpc>
                <a:spcPct val="110000"/>
              </a:lnSpc>
              <a:spcBef>
                <a:spcPts val="0"/>
              </a:spcBef>
              <a:spcAft>
                <a:spcPts val="1800"/>
              </a:spcAft>
            </a:pPr>
            <a:r>
              <a:rPr lang="ru-RU" b="1"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ru-RU"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b="1" dirty="0">
                <a:solidFill>
                  <a:schemeClr val="bg1"/>
                </a:solidFill>
                <a:latin typeface="Verdana" panose="020B0604030504040204" pitchFamily="34" charset="0"/>
                <a:ea typeface="Verdana" panose="020B0604030504040204" pitchFamily="34" charset="0"/>
                <a:cs typeface="Verdana" panose="020B0604030504040204" pitchFamily="34" charset="0"/>
              </a:rPr>
              <a:t>Облегченных дорожных конструкций</a:t>
            </a:r>
            <a:r>
              <a:rPr lang="ru-RU" dirty="0">
                <a:solidFill>
                  <a:schemeClr val="bg1"/>
                </a:solidFill>
                <a:latin typeface="Verdana" panose="020B0604030504040204" pitchFamily="34" charset="0"/>
                <a:ea typeface="Verdana" panose="020B0604030504040204" pitchFamily="34" charset="0"/>
                <a:cs typeface="Verdana" panose="020B0604030504040204" pitchFamily="34" charset="0"/>
              </a:rPr>
              <a:t> при строительстве на слабых просадочных и болотистых грунтах, а также при строительстве транспортных развязок и тоннелей с целью снижения нагрузки на бетонные перекрытия и опорные стенки.</a:t>
            </a:r>
          </a:p>
        </p:txBody>
      </p:sp>
      <p:sp>
        <p:nvSpPr>
          <p:cNvPr id="13" name="Заголовок 1">
            <a:extLst>
              <a:ext uri="{FF2B5EF4-FFF2-40B4-BE49-F238E27FC236}">
                <a16:creationId xmlns:a16="http://schemas.microsoft.com/office/drawing/2014/main" id="{2B02427A-9837-43BD-8910-4A97C11E69A3}"/>
              </a:ext>
            </a:extLst>
          </p:cNvPr>
          <p:cNvSpPr>
            <a:spLocks noGrp="1"/>
          </p:cNvSpPr>
          <p:nvPr>
            <p:ph type="ctrTitle"/>
          </p:nvPr>
        </p:nvSpPr>
        <p:spPr>
          <a:xfrm>
            <a:off x="282473" y="129772"/>
            <a:ext cx="8579053" cy="491427"/>
          </a:xfrm>
        </p:spPr>
        <p:txBody>
          <a:bodyPr>
            <a:noAutofit/>
          </a:bodyPr>
          <a:lstStyle/>
          <a:p>
            <a:pPr algn="ctr"/>
            <a:r>
              <a:rPr lang="ru-RU" sz="24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Области применения</a:t>
            </a:r>
          </a:p>
        </p:txBody>
      </p:sp>
      <p:sp>
        <p:nvSpPr>
          <p:cNvPr id="4" name="Прямоугольник 3">
            <a:extLst>
              <a:ext uri="{FF2B5EF4-FFF2-40B4-BE49-F238E27FC236}">
                <a16:creationId xmlns:a16="http://schemas.microsoft.com/office/drawing/2014/main" id="{A4863CE6-03F4-4AF5-AF1F-41E502798E25}"/>
              </a:ext>
            </a:extLst>
          </p:cNvPr>
          <p:cNvSpPr/>
          <p:nvPr/>
        </p:nvSpPr>
        <p:spPr>
          <a:xfrm>
            <a:off x="282473" y="6002807"/>
            <a:ext cx="8640291" cy="707886"/>
          </a:xfrm>
          <a:prstGeom prst="rect">
            <a:avLst/>
          </a:prstGeom>
        </p:spPr>
        <p:txBody>
          <a:bodyPr wrap="square">
            <a:spAutoFit/>
          </a:bodyPr>
          <a:lstStyle/>
          <a:p>
            <a:pPr algn="ctr"/>
            <a:r>
              <a:rPr lang="ru-RU" sz="2000" dirty="0">
                <a:solidFill>
                  <a:schemeClr val="accent5"/>
                </a:solidFill>
                <a:latin typeface="Verdana" panose="020B0604030504040204" pitchFamily="34" charset="0"/>
                <a:ea typeface="Verdana" panose="020B0604030504040204" pitchFamily="34" charset="0"/>
                <a:cs typeface="Verdana" panose="020B0604030504040204" pitchFamily="34" charset="0"/>
              </a:rPr>
              <a:t>Слой из пеностекольного щебня регулирует водно-тепловой режим дорожной конструкции.</a:t>
            </a:r>
          </a:p>
        </p:txBody>
      </p:sp>
    </p:spTree>
    <p:extLst>
      <p:ext uri="{BB962C8B-B14F-4D97-AF65-F5344CB8AC3E}">
        <p14:creationId xmlns:p14="http://schemas.microsoft.com/office/powerpoint/2010/main" val="2602364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09862E-48F9-45AC-8D44-67A0268A793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97986E7-0E3C-4F64-886E-935DDCB83AA7}"/>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29777" y="1420238"/>
            <a:ext cx="3311840" cy="4751961"/>
            <a:chOff x="9206969" y="2963333"/>
            <a:chExt cx="2981858" cy="3208867"/>
          </a:xfrm>
        </p:grpSpPr>
        <p:cxnSp>
          <p:nvCxnSpPr>
            <p:cNvPr id="11" name="Straight Connector 10">
              <a:extLst>
                <a:ext uri="{FF2B5EF4-FFF2-40B4-BE49-F238E27FC236}">
                  <a16:creationId xmlns:a16="http://schemas.microsoft.com/office/drawing/2014/main" id="{B903D17F-F79E-40E5-9563-A1CFFCC06A2A}"/>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1">
              <a:extLst>
                <a:ext uri="{FF2B5EF4-FFF2-40B4-BE49-F238E27FC236}">
                  <a16:creationId xmlns:a16="http://schemas.microsoft.com/office/drawing/2014/main" id="{CA5D5775-627F-4588-82B3-905EDF23138E}"/>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2">
              <a:extLst>
                <a:ext uri="{FF2B5EF4-FFF2-40B4-BE49-F238E27FC236}">
                  <a16:creationId xmlns:a16="http://schemas.microsoft.com/office/drawing/2014/main" id="{7D7F2A20-5DE4-4BC0-91EA-5FFE33A4D3A9}"/>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D536BA0-56C7-429C-B41E-B5724F0CD4C4}"/>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F15726F-71BE-4007-B9B6-0A1AA0D5201D}"/>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sp>
        <p:nvSpPr>
          <p:cNvPr id="13" name="Заголовок 1">
            <a:extLst>
              <a:ext uri="{FF2B5EF4-FFF2-40B4-BE49-F238E27FC236}">
                <a16:creationId xmlns:a16="http://schemas.microsoft.com/office/drawing/2014/main" id="{2B02427A-9837-43BD-8910-4A97C11E69A3}"/>
              </a:ext>
            </a:extLst>
          </p:cNvPr>
          <p:cNvSpPr>
            <a:spLocks noGrp="1"/>
          </p:cNvSpPr>
          <p:nvPr>
            <p:ph type="ctrTitle"/>
          </p:nvPr>
        </p:nvSpPr>
        <p:spPr>
          <a:xfrm>
            <a:off x="282473" y="129772"/>
            <a:ext cx="8579053" cy="491427"/>
          </a:xfrm>
        </p:spPr>
        <p:txBody>
          <a:bodyPr>
            <a:noAutofit/>
          </a:bodyPr>
          <a:lstStyle/>
          <a:p>
            <a:pPr algn="ctr"/>
            <a:r>
              <a:rPr lang="ru-RU" sz="24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Типовая конструкция №1 в Условиях ММГ</a:t>
            </a:r>
          </a:p>
        </p:txBody>
      </p:sp>
      <p:sp>
        <p:nvSpPr>
          <p:cNvPr id="20" name="Подзаголовок 2">
            <a:extLst>
              <a:ext uri="{FF2B5EF4-FFF2-40B4-BE49-F238E27FC236}">
                <a16:creationId xmlns:a16="http://schemas.microsoft.com/office/drawing/2014/main" id="{A8834FCA-835B-4C27-87E5-5F5162C0BA30}"/>
              </a:ext>
            </a:extLst>
          </p:cNvPr>
          <p:cNvSpPr txBox="1">
            <a:spLocks/>
          </p:cNvSpPr>
          <p:nvPr/>
        </p:nvSpPr>
        <p:spPr>
          <a:xfrm>
            <a:off x="237715" y="4504724"/>
            <a:ext cx="8668565" cy="551630"/>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ctr"/>
            <a:r>
              <a:rPr lang="ru-RU" sz="1200" b="1" dirty="0">
                <a:solidFill>
                  <a:schemeClr val="bg1"/>
                </a:solidFill>
                <a:latin typeface="Verdana" panose="020B0604030504040204" pitchFamily="34" charset="0"/>
                <a:ea typeface="Verdana" panose="020B0604030504040204" pitchFamily="34" charset="0"/>
                <a:cs typeface="Verdana" panose="020B0604030504040204" pitchFamily="34" charset="0"/>
              </a:rPr>
              <a:t>Рис. 9. </a:t>
            </a:r>
            <a:r>
              <a:rPr lang="ru-RU" sz="1200" dirty="0">
                <a:solidFill>
                  <a:schemeClr val="bg1"/>
                </a:solidFill>
                <a:latin typeface="Verdana" panose="020B0604030504040204" pitchFamily="34" charset="0"/>
                <a:ea typeface="Verdana" panose="020B0604030504040204" pitchFamily="34" charset="0"/>
                <a:cs typeface="Verdana" panose="020B0604030504040204" pitchFamily="34" charset="0"/>
              </a:rPr>
              <a:t>Типовая конструкция №1 – дорожная конструкция с теплоизоляционным слоем из пеностекольного щебня в условиях распространения ММГ на сухих участках</a:t>
            </a:r>
          </a:p>
        </p:txBody>
      </p:sp>
      <p:sp>
        <p:nvSpPr>
          <p:cNvPr id="21" name="Подзаголовок 2">
            <a:extLst>
              <a:ext uri="{FF2B5EF4-FFF2-40B4-BE49-F238E27FC236}">
                <a16:creationId xmlns:a16="http://schemas.microsoft.com/office/drawing/2014/main" id="{B23D824A-562C-45DE-A1C3-DA7CDC9F4AA1}"/>
              </a:ext>
            </a:extLst>
          </p:cNvPr>
          <p:cNvSpPr txBox="1">
            <a:spLocks/>
          </p:cNvSpPr>
          <p:nvPr/>
        </p:nvSpPr>
        <p:spPr>
          <a:xfrm>
            <a:off x="192961" y="5174510"/>
            <a:ext cx="8668565" cy="1565334"/>
          </a:xfrm>
          <a:prstGeom prst="rect">
            <a:avLst/>
          </a:prstGeom>
        </p:spPr>
        <p:txBody>
          <a:bodyPr vert="horz" lIns="91440" tIns="45720" rIns="91440" bIns="45720" rtlCol="0" anchor="t">
            <a:normAutofit fontScale="85000" lnSpcReduction="10000"/>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indent="457200" algn="just">
              <a:lnSpc>
                <a:spcPct val="110000"/>
              </a:lnSpc>
              <a:spcBef>
                <a:spcPts val="0"/>
              </a:spcBef>
              <a:spcAft>
                <a:spcPts val="0"/>
              </a:spcAft>
            </a:pPr>
            <a:r>
              <a:rPr lang="ru-RU" sz="1800" b="1" dirty="0">
                <a:solidFill>
                  <a:schemeClr val="bg1"/>
                </a:solidFill>
                <a:latin typeface="Verdana" panose="020B0604030504040204" pitchFamily="34" charset="0"/>
                <a:ea typeface="Verdana" panose="020B0604030504040204" pitchFamily="34" charset="0"/>
                <a:cs typeface="Verdana" panose="020B0604030504040204" pitchFamily="34" charset="0"/>
              </a:rPr>
              <a:t>Примечание:</a:t>
            </a:r>
            <a:r>
              <a:rPr lang="ru-RU" sz="1800" dirty="0">
                <a:solidFill>
                  <a:schemeClr val="bg1"/>
                </a:solidFill>
                <a:latin typeface="Verdana" panose="020B0604030504040204" pitchFamily="34" charset="0"/>
                <a:ea typeface="Verdana" panose="020B0604030504040204" pitchFamily="34" charset="0"/>
                <a:cs typeface="Verdana" panose="020B0604030504040204" pitchFamily="34" charset="0"/>
              </a:rPr>
              <a:t> типовую конструкцию №1 (рис. 9) необходимо проектировать на участках прохождения трассы с благоприятными гидрологическими условиями (сухие места), где не наблюдается появление кратковременно и длительно стоящих вод у подошвы насыпи, и не требуется устройство поверхностного водоотвода и дренажной системы для удаления избытка влаги из земляного полотна и для предотвращения возникновения и развития термокарстовых явлений в основании.</a:t>
            </a:r>
          </a:p>
        </p:txBody>
      </p:sp>
      <p:pic>
        <p:nvPicPr>
          <p:cNvPr id="18" name="Рисунок 17" descr="C:\Users\Евгений\AppData\Local\Microsoft\Windows\INetCache\Content.Word\Типовая конструкция 2.jpg">
            <a:extLst>
              <a:ext uri="{FF2B5EF4-FFF2-40B4-BE49-F238E27FC236}">
                <a16:creationId xmlns:a16="http://schemas.microsoft.com/office/drawing/2014/main" id="{7B6BE776-B802-483A-A7E9-A462EC4D399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0807" y="685801"/>
            <a:ext cx="7082386" cy="3718710"/>
          </a:xfrm>
          <a:prstGeom prst="rect">
            <a:avLst/>
          </a:prstGeom>
          <a:noFill/>
          <a:ln>
            <a:noFill/>
          </a:ln>
        </p:spPr>
      </p:pic>
    </p:spTree>
    <p:extLst>
      <p:ext uri="{BB962C8B-B14F-4D97-AF65-F5344CB8AC3E}">
        <p14:creationId xmlns:p14="http://schemas.microsoft.com/office/powerpoint/2010/main" val="2159784167"/>
      </p:ext>
    </p:extLst>
  </p:cSld>
  <p:clrMapOvr>
    <a:masterClrMapping/>
  </p:clrMapOvr>
</p:sld>
</file>

<file path=ppt/theme/theme1.xml><?xml version="1.0" encoding="utf-8"?>
<a:theme xmlns:a="http://schemas.openxmlformats.org/drawingml/2006/main" name="Сектор">
  <a:themeElements>
    <a:clrScheme name="Синий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Сектор">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ектор">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1666</TotalTime>
  <Words>3562</Words>
  <Application>Microsoft Office PowerPoint</Application>
  <PresentationFormat>Экран (4:3)</PresentationFormat>
  <Paragraphs>206</Paragraphs>
  <Slides>28</Slides>
  <Notes>9</Notes>
  <HiddenSlides>0</HiddenSlides>
  <MMClips>1</MMClips>
  <ScaleCrop>false</ScaleCrop>
  <HeadingPairs>
    <vt:vector size="8" baseType="variant">
      <vt:variant>
        <vt:lpstr>Использованные шрифты</vt:lpstr>
      </vt:variant>
      <vt:variant>
        <vt:i4>5</vt:i4>
      </vt:variant>
      <vt:variant>
        <vt:lpstr>Тема</vt:lpstr>
      </vt:variant>
      <vt:variant>
        <vt:i4>1</vt:i4>
      </vt:variant>
      <vt:variant>
        <vt:lpstr>Внедренные серверы OLE</vt:lpstr>
      </vt:variant>
      <vt:variant>
        <vt:i4>1</vt:i4>
      </vt:variant>
      <vt:variant>
        <vt:lpstr>Заголовки слайдов</vt:lpstr>
      </vt:variant>
      <vt:variant>
        <vt:i4>28</vt:i4>
      </vt:variant>
    </vt:vector>
  </HeadingPairs>
  <TitlesOfParts>
    <vt:vector size="35" baseType="lpstr">
      <vt:lpstr>Arial</vt:lpstr>
      <vt:lpstr>Calibri</vt:lpstr>
      <vt:lpstr>Century Gothic</vt:lpstr>
      <vt:lpstr>Verdana</vt:lpstr>
      <vt:lpstr>Wingdings 3</vt:lpstr>
      <vt:lpstr>Сектор</vt:lpstr>
      <vt:lpstr>CorelDRAW</vt:lpstr>
      <vt:lpstr>ПЕНОСТЕКОЛЬНЫЙ ЩЕБЕНЬ – ТЕПЛОИЗОЛЯЦИОННЫЙ МАТЕРИАЛ ДЛЯ ДОРОЖНОГО СТРОИТЕЛЬСТВА В СЛОЖНЫХ ГЕОКРИОЛОГИЧЕСКИХ УСЛОВИЯХ</vt:lpstr>
      <vt:lpstr>Пеностекольный щебень</vt:lpstr>
      <vt:lpstr>Физико-технические характеристики</vt:lpstr>
      <vt:lpstr>Пеностекольный щебень – самый прочный теплоизоляционный материал</vt:lpstr>
      <vt:lpstr>Европейский опыт</vt:lpstr>
      <vt:lpstr>Проблемы дорожного строительства в сложных геокриологических условиях</vt:lpstr>
      <vt:lpstr>Проблемы дорожного строительства в сложных геокриологических условиях</vt:lpstr>
      <vt:lpstr>Области применения</vt:lpstr>
      <vt:lpstr>Типовая конструкция №1 в Условиях ММГ</vt:lpstr>
      <vt:lpstr>Типовая конструкция №2 в Условиях ММГ</vt:lpstr>
      <vt:lpstr>Типовая конструкция №3 в Условиях ММГ</vt:lpstr>
      <vt:lpstr>Типовая конструкция №4 в Условиях ММГ</vt:lpstr>
      <vt:lpstr>Сравнение с ЭППС на ММГ (теплотехника)</vt:lpstr>
      <vt:lpstr>Сравнение с ЭППС</vt:lpstr>
      <vt:lpstr>Преимущества дорожных конструкций с пеностекольным щебнем на ММГ</vt:lpstr>
      <vt:lpstr>Типовая конструкция №5 в Условиях сезонного промерзания</vt:lpstr>
      <vt:lpstr>Сравнение с традиционной конструкцией в условиях промерзания (теплотехника)</vt:lpstr>
      <vt:lpstr>Преимущества дорожных конструкций с пеностекольным щебнем в условиях сезонного промерзания</vt:lpstr>
      <vt:lpstr>Типовая конструкция №6 на слабых просадочных грунтах</vt:lpstr>
      <vt:lpstr>Типовая конструкция №7 – облегчение нагрузки на бетонное перекрытие</vt:lpstr>
      <vt:lpstr>Презентация PowerPoint</vt:lpstr>
      <vt:lpstr>Примеры реализации дорожных объектов</vt:lpstr>
      <vt:lpstr>НОРМАТИВНО-РЕГЛАМЕНТИРУЮЩАЯ документация</vt:lpstr>
      <vt:lpstr>Транспортировка и хранение</vt:lpstr>
      <vt:lpstr>выводы</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вавапвапваывап</dc:title>
  <dc:creator>Коротков</dc:creator>
  <cp:lastModifiedBy>Четверткова Юлия Николаевна</cp:lastModifiedBy>
  <cp:revision>146</cp:revision>
  <cp:lastPrinted>2017-10-03T14:24:34Z</cp:lastPrinted>
  <dcterms:created xsi:type="dcterms:W3CDTF">2017-10-03T14:19:38Z</dcterms:created>
  <dcterms:modified xsi:type="dcterms:W3CDTF">2018-05-30T14:56:54Z</dcterms:modified>
</cp:coreProperties>
</file>