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96" r:id="rId2"/>
    <p:sldId id="297" r:id="rId3"/>
    <p:sldId id="298" r:id="rId4"/>
    <p:sldId id="341" r:id="rId5"/>
    <p:sldId id="300" r:id="rId6"/>
    <p:sldId id="330" r:id="rId7"/>
    <p:sldId id="34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20" r:id="rId18"/>
  </p:sldIdLst>
  <p:sldSz cx="9144000" cy="6858000" type="screen4x3"/>
  <p:notesSz cx="6797675" cy="9928225"/>
  <p:embeddedFontLst>
    <p:embeddedFont>
      <p:font typeface="Verdana" pitchFamily="34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Mangal" pitchFamily="18" charset="0"/>
      <p:regular r:id="rId29"/>
      <p:bold r:id="rId30"/>
    </p:embeddedFont>
    <p:embeddedFont>
      <p:font typeface="SimSun" pitchFamily="2" charset="-122"/>
      <p:regular r:id="rId31"/>
    </p:embeddedFont>
  </p:embeddedFontLst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CF6"/>
    <a:srgbClr val="E2C4A6"/>
    <a:srgbClr val="996633"/>
    <a:srgbClr val="DA301E"/>
    <a:srgbClr val="45A5FD"/>
    <a:srgbClr val="3DA2FD"/>
    <a:srgbClr val="1B91FD"/>
    <a:srgbClr val="04A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4" autoAdjust="0"/>
    <p:restoredTop sz="97219" autoAdjust="0"/>
  </p:normalViewPr>
  <p:slideViewPr>
    <p:cSldViewPr snapToGrid="0" snapToObjects="1" showGuides="1">
      <p:cViewPr>
        <p:scale>
          <a:sx n="150" d="100"/>
          <a:sy n="150" d="100"/>
        </p:scale>
        <p:origin x="-72" y="-72"/>
      </p:cViewPr>
      <p:guideLst>
        <p:guide orient="horz" pos="2583"/>
        <p:guide pos="28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B1DF062-25B8-43E6-ADDE-287F0CDFF540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EC53149-6459-467D-88BE-FDEC8FB940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9051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7EAC5C-BA56-41B8-9CC6-E01454A5D598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7F2D439-3093-4A71-A08C-F508A5BF7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5047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ivkin\Desktop\Презентация СИСТЕМА НОРМАТИВНЫХ ДОКУМЕНТОВ ДН Власов\обложки\covers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le Placeholder 12"/>
          <p:cNvSpPr>
            <a:spLocks noGrp="1"/>
          </p:cNvSpPr>
          <p:nvPr>
            <p:ph type="title"/>
          </p:nvPr>
        </p:nvSpPr>
        <p:spPr>
          <a:xfrm>
            <a:off x="0" y="140298"/>
            <a:ext cx="8785577" cy="1038225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2400" b="0">
                <a:latin typeface="Circe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6134100" y="6229350"/>
            <a:ext cx="1574800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95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/>
          <p:cNvSpPr>
            <a:spLocks noGrp="1"/>
          </p:cNvSpPr>
          <p:nvPr>
            <p:ph type="title"/>
          </p:nvPr>
        </p:nvSpPr>
        <p:spPr>
          <a:xfrm>
            <a:off x="317500" y="236538"/>
            <a:ext cx="6578600" cy="56643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 b="0">
                <a:latin typeface="Circe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A8265-BE22-469B-B4CF-FC1314FF02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4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37879-6570-464F-A73C-D6F4637745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8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2"/>
          <p:cNvSpPr>
            <a:spLocks noGrp="1"/>
          </p:cNvSpPr>
          <p:nvPr>
            <p:ph type="title"/>
          </p:nvPr>
        </p:nvSpPr>
        <p:spPr bwMode="auto">
          <a:xfrm>
            <a:off x="317500" y="236538"/>
            <a:ext cx="674052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</a:t>
            </a:r>
            <a:endParaRPr lang="en-US" altLang="ru-RU" smtClean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7621588" y="6356350"/>
            <a:ext cx="1314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5"/>
                </a:solidFill>
                <a:latin typeface="Verdana"/>
                <a:cs typeface="Verdana"/>
              </a:defRPr>
            </a:lvl1pPr>
          </a:lstStyle>
          <a:p>
            <a:pPr>
              <a:defRPr/>
            </a:pPr>
            <a:fld id="{C9FADED0-6207-413A-84CB-7EE8052EB8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9434513" y="685800"/>
            <a:ext cx="992187" cy="2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2920"/>
          <a:lstStyle>
            <a:lvl1pPr marL="0" indent="0" algn="l" defTabSz="457200" rtl="0" eaLnBrk="1" latinLnBrk="0" hangingPunct="1">
              <a:lnSpc>
                <a:spcPts val="212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50" b="1" kern="0" dirty="0" smtClean="0">
                <a:solidFill>
                  <a:srgbClr val="000000"/>
                </a:solidFill>
                <a:latin typeface="Circe" pitchFamily="34" charset="-52"/>
              </a:rPr>
              <a:t>ПРАВИТЕЛЬСТВО МОСКВЫ</a:t>
            </a:r>
            <a:endParaRPr lang="ru-RU" sz="550" b="1" kern="0" dirty="0">
              <a:solidFill>
                <a:srgbClr val="000000"/>
              </a:solidFill>
              <a:latin typeface="Circe" pitchFamily="34" charset="-52"/>
            </a:endParaRPr>
          </a:p>
        </p:txBody>
      </p:sp>
      <p:pic>
        <p:nvPicPr>
          <p:cNvPr id="1029" name="Изображение 6" descr="правительство москвы для печати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13" y="236538"/>
            <a:ext cx="3571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" descr="Y:\Полезное\Логотипы OM\Генплан\Лебедев\IGM_sketchlogo_black_rus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650" y="236538"/>
            <a:ext cx="649288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230188"/>
            <a:ext cx="736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8" r:id="rId2"/>
    <p:sldLayoutId id="214748370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irce" pitchFamily="34" charset="-52"/>
          <a:ea typeface="Verdana" pitchFamily="34" charset="0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9pPr>
    </p:titleStyle>
    <p:bodyStyle>
      <a:lvl1pPr algn="l" defTabSz="457200" rtl="0" eaLnBrk="0" fontAlgn="base" hangingPunct="0">
        <a:lnSpc>
          <a:spcPts val="2125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png"/><Relationship Id="rId7" Type="http://schemas.openxmlformats.org/officeDocument/2006/relationships/image" Target="../media/image38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5"/>
          <p:cNvSpPr>
            <a:spLocks noGrp="1"/>
          </p:cNvSpPr>
          <p:nvPr>
            <p:ph type="title"/>
          </p:nvPr>
        </p:nvSpPr>
        <p:spPr>
          <a:xfrm>
            <a:off x="390525" y="395288"/>
            <a:ext cx="6149975" cy="1084262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altLang="ru-RU" sz="2800" dirty="0" smtClean="0">
                <a:latin typeface="Circe Extra Bold" pitchFamily="34" charset="-52"/>
                <a:cs typeface="Verdana" pitchFamily="34" charset="0"/>
              </a:rPr>
              <a:t>Система нормативных документов проектирования УДС</a:t>
            </a:r>
            <a:r>
              <a:rPr lang="en-US" altLang="ru-RU" sz="2800" dirty="0" smtClean="0">
                <a:latin typeface="Circe Extra Bold" pitchFamily="34" charset="-52"/>
                <a:cs typeface="Verdana" pitchFamily="34" charset="0"/>
              </a:rPr>
              <a:t/>
            </a:r>
            <a:br>
              <a:rPr lang="en-US" altLang="ru-RU" sz="2800" dirty="0" smtClean="0">
                <a:latin typeface="Circe Extra Bold" pitchFamily="34" charset="-52"/>
                <a:cs typeface="Verdana" pitchFamily="34" charset="0"/>
              </a:rPr>
            </a:br>
            <a:r>
              <a:rPr lang="ru-RU" altLang="ru-RU" sz="2800" dirty="0" smtClean="0">
                <a:latin typeface="Circe Extra Bold" pitchFamily="34" charset="-52"/>
                <a:cs typeface="Verdana" pitchFamily="34" charset="0"/>
              </a:rPr>
              <a:t>в населенных пунктах</a:t>
            </a:r>
          </a:p>
        </p:txBody>
      </p:sp>
      <p:sp>
        <p:nvSpPr>
          <p:cNvPr id="3075" name="Заголовок 5"/>
          <p:cNvSpPr txBox="1">
            <a:spLocks/>
          </p:cNvSpPr>
          <p:nvPr/>
        </p:nvSpPr>
        <p:spPr bwMode="auto">
          <a:xfrm>
            <a:off x="390525" y="1844676"/>
            <a:ext cx="4173538" cy="7842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 dirty="0">
                <a:latin typeface="Circe Bold" pitchFamily="34" charset="-52"/>
              </a:rPr>
              <a:t>Заместитель  руководителя научно-проектного объединения транспортно-пересадочных узлов и научно-организационного сопровождения развития транспортной </a:t>
            </a:r>
            <a:r>
              <a:rPr lang="ru-RU" altLang="ru-RU" sz="1100" dirty="0" smtClean="0">
                <a:latin typeface="Circe Bold" pitchFamily="34" charset="-52"/>
              </a:rPr>
              <a:t>инфраструктуры</a:t>
            </a:r>
            <a:endParaRPr lang="ru-RU" altLang="ru-RU" sz="1100" dirty="0">
              <a:latin typeface="Circe Bold" pitchFamily="34" charset="-52"/>
            </a:endParaRPr>
          </a:p>
          <a:p>
            <a:pPr eaLnBrk="1" hangingPunct="1"/>
            <a:r>
              <a:rPr lang="ru-RU" altLang="ru-RU" sz="1400" dirty="0">
                <a:latin typeface="Circe Bold" pitchFamily="34" charset="-52"/>
              </a:rPr>
              <a:t>д.т.н. Денис Власов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 bwMode="auto">
          <a:xfrm>
            <a:off x="4815849" y="4145518"/>
            <a:ext cx="3894471" cy="229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7AA455-D33A-4D27-AC78-CE3ABBBD4D6E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292" name="Заголовок 1"/>
          <p:cNvSpPr>
            <a:spLocks noGrp="1"/>
          </p:cNvSpPr>
          <p:nvPr>
            <p:ph type="title"/>
          </p:nvPr>
        </p:nvSpPr>
        <p:spPr>
          <a:xfrm>
            <a:off x="317500" y="228600"/>
            <a:ext cx="7446963" cy="625475"/>
          </a:xfrm>
        </p:spPr>
        <p:txBody>
          <a:bodyPr>
            <a:noAutofit/>
          </a:bodyPr>
          <a:lstStyle/>
          <a:p>
            <a:pPr defTabSz="914400" eaLnBrk="1" hangingPunct="1"/>
            <a:r>
              <a:rPr lang="ru-RU" altLang="ru-RU" sz="1800" dirty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Методические рекомендации к СП «Улицы и дороги</a:t>
            </a:r>
            <a:r>
              <a:rPr lang="en-US" altLang="ru-RU" sz="1800" dirty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1800" dirty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населенных пунктов. Правила проектирования»</a:t>
            </a:r>
            <a:endParaRPr lang="ru-RU" altLang="ru-RU" sz="1800" dirty="0" smtClean="0">
              <a:latin typeface="Circe Bold" pitchFamily="34" charset="-52"/>
              <a:cs typeface="Verdana" pitchFamily="34" charset="0"/>
            </a:endParaRPr>
          </a:p>
        </p:txBody>
      </p:sp>
      <p:pic>
        <p:nvPicPr>
          <p:cNvPr id="12294" name="Рисунок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6325"/>
          <a:stretch>
            <a:fillRect/>
          </a:stretch>
        </p:blipFill>
        <p:spPr bwMode="auto">
          <a:xfrm>
            <a:off x="323850" y="1734106"/>
            <a:ext cx="4491999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b="8008"/>
          <a:stretch/>
        </p:blipFill>
        <p:spPr bwMode="auto">
          <a:xfrm>
            <a:off x="4932760" y="1614488"/>
            <a:ext cx="3777560" cy="229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4" y="4093646"/>
            <a:ext cx="34480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592263" y="908050"/>
            <a:ext cx="5959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 smtClean="0"/>
              <a:t>Расстояние видимости на кольцевом пересечении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11A889-54ED-412C-8F79-B0EA81E7515B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>
          <a:xfrm>
            <a:off x="317500" y="228600"/>
            <a:ext cx="7446963" cy="625475"/>
          </a:xfrm>
        </p:spPr>
        <p:txBody>
          <a:bodyPr>
            <a:noAutofit/>
          </a:bodyPr>
          <a:lstStyle/>
          <a:p>
            <a:pPr defTabSz="914400" eaLnBrk="1" hangingPunct="1"/>
            <a:r>
              <a:rPr lang="ru-RU" altLang="ru-RU" sz="1800" dirty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Методические рекомендации к СП «Улицы и дороги</a:t>
            </a:r>
            <a:r>
              <a:rPr lang="en-US" altLang="ru-RU" sz="1800" dirty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1800" dirty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населенных пунктов. Правила проектирования»</a:t>
            </a:r>
            <a:endParaRPr lang="ru-RU" altLang="ru-RU" sz="1800" dirty="0" smtClean="0">
              <a:latin typeface="Circe Bold" pitchFamily="34" charset="-52"/>
              <a:cs typeface="Verdana" pitchFamily="34" charset="0"/>
            </a:endParaRPr>
          </a:p>
        </p:txBody>
      </p:sp>
      <p:sp>
        <p:nvSpPr>
          <p:cNvPr id="13316" name="Прямоугольник 8"/>
          <p:cNvSpPr>
            <a:spLocks noChangeArrowheads="1"/>
          </p:cNvSpPr>
          <p:nvPr/>
        </p:nvSpPr>
        <p:spPr bwMode="auto">
          <a:xfrm>
            <a:off x="1592263" y="908050"/>
            <a:ext cx="5959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/>
              <a:t>Расстояние видимости для пешеходов и велосипедистов</a:t>
            </a:r>
          </a:p>
        </p:txBody>
      </p:sp>
      <p:pic>
        <p:nvPicPr>
          <p:cNvPr id="13317" name="Рисунок 10" descr="C:\Documents and Settings\Администратор\Рабочий стол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467526"/>
            <a:ext cx="5419725" cy="167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241" y="1428750"/>
            <a:ext cx="286559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42" y="2557463"/>
            <a:ext cx="2875257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13" descr="C:\Documents and Settings\Администратор\Рабочий стол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630613"/>
            <a:ext cx="3905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Рисунок 14" descr="C:\Documents and Settings\Администратор\Рабочий стол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4743450"/>
            <a:ext cx="3211512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Рисунок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643" y="4100513"/>
            <a:ext cx="503287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72310-C43B-4473-9816-0BE89F81E4FA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317500" y="228600"/>
            <a:ext cx="7446963" cy="625475"/>
          </a:xfrm>
        </p:spPr>
        <p:txBody>
          <a:bodyPr>
            <a:noAutofit/>
          </a:bodyPr>
          <a:lstStyle/>
          <a:p>
            <a:pPr defTabSz="914400" eaLnBrk="1" hangingPunct="1"/>
            <a:r>
              <a:rPr lang="ru-RU" altLang="ru-RU" sz="1800" dirty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Методические рекомендации к СП «Улицы и дороги</a:t>
            </a:r>
            <a:r>
              <a:rPr lang="en-US" altLang="ru-RU" sz="1800" dirty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1800" dirty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населенных пунктов. Правила проектирования»</a:t>
            </a:r>
            <a:endParaRPr lang="ru-RU" altLang="ru-RU" sz="1800" dirty="0" smtClean="0">
              <a:latin typeface="Circe Bold" pitchFamily="34" charset="-52"/>
              <a:cs typeface="Verdana" pitchFamily="34" charset="0"/>
            </a:endParaRPr>
          </a:p>
        </p:txBody>
      </p:sp>
      <p:pic>
        <p:nvPicPr>
          <p:cNvPr id="14340" name="Рисунок 16" descr="Описание: D:\_КОЛЬЦА\___ОДМ_апрель\_корел_кольца_апрель\_сопряжение_Двухп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1" y="3711606"/>
            <a:ext cx="3981450" cy="26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Прямоугольник 17"/>
          <p:cNvSpPr>
            <a:spLocks noChangeArrowheads="1"/>
          </p:cNvSpPr>
          <p:nvPr/>
        </p:nvSpPr>
        <p:spPr bwMode="auto">
          <a:xfrm>
            <a:off x="1628775" y="908050"/>
            <a:ext cx="588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/>
              <a:t>Детальное проектирование кольцевых пересечений</a:t>
            </a:r>
          </a:p>
        </p:txBody>
      </p:sp>
      <p:pic>
        <p:nvPicPr>
          <p:cNvPr id="14342" name="Рисунок 18" descr="C:\Users\BA\Desktop\hfcnh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97042"/>
            <a:ext cx="5387666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19" descr="C:\Users\BA\Desktop\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903" y="1490693"/>
            <a:ext cx="250876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Рисунок 20" descr="Описание: D:\_КОЛЬЦА\___ОДМ_апрель\_корел_кольца_апрель\_сопряжение однополосных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4202113"/>
            <a:ext cx="4627563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4EB7A-5A20-480C-AA9F-00F18AB13F7B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317500" y="228600"/>
            <a:ext cx="7446963" cy="625475"/>
          </a:xfrm>
        </p:spPr>
        <p:txBody>
          <a:bodyPr>
            <a:noAutofit/>
          </a:bodyPr>
          <a:lstStyle/>
          <a:p>
            <a:pPr defTabSz="914400" eaLnBrk="1" hangingPunct="1"/>
            <a:r>
              <a:rPr lang="ru-RU" altLang="ru-RU" sz="1800" dirty="0" smtClean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Методические рекомендации к СП «Улицы и дороги населенных пунктов. Правила проектирования»</a:t>
            </a:r>
            <a:endParaRPr lang="ru-RU" altLang="ru-RU" sz="1800" dirty="0" smtClean="0">
              <a:latin typeface="Circe Bold" pitchFamily="34" charset="-52"/>
              <a:cs typeface="Verdana" pitchFamily="34" charset="0"/>
            </a:endParaRPr>
          </a:p>
        </p:txBody>
      </p:sp>
      <p:sp>
        <p:nvSpPr>
          <p:cNvPr id="15364" name="Прямоугольник 8"/>
          <p:cNvSpPr>
            <a:spLocks noChangeArrowheads="1"/>
          </p:cNvSpPr>
          <p:nvPr/>
        </p:nvSpPr>
        <p:spPr bwMode="auto">
          <a:xfrm>
            <a:off x="719138" y="928688"/>
            <a:ext cx="7705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/>
              <a:t>Выделенные полосы для наземного пассажирского транспорта</a:t>
            </a:r>
          </a:p>
        </p:txBody>
      </p:sp>
      <p:pic>
        <p:nvPicPr>
          <p:cNvPr id="15365" name="Изображение 472" descr="Macintosh HD:Users:patriotlbi:Desktop:13.1.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2185" r="9740" b="2344"/>
          <a:stretch>
            <a:fillRect/>
          </a:stretch>
        </p:blipFill>
        <p:spPr bwMode="auto">
          <a:xfrm>
            <a:off x="465138" y="1414463"/>
            <a:ext cx="3095625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435100"/>
            <a:ext cx="44672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Изображение 473" descr="Macintosh HD:Users:patriotlbi:Desktop:13.2.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26341" r="1974" b="20003"/>
          <a:stretch>
            <a:fillRect/>
          </a:stretch>
        </p:blipFill>
        <p:spPr bwMode="auto">
          <a:xfrm>
            <a:off x="673100" y="3794125"/>
            <a:ext cx="36131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5419725"/>
            <a:ext cx="37719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Изображение 476" descr="Macintosh HD:Users:patriotlbi:Desktop:13.5.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2185" r="5226" b="3352"/>
          <a:stretch>
            <a:fillRect/>
          </a:stretch>
        </p:blipFill>
        <p:spPr bwMode="auto">
          <a:xfrm>
            <a:off x="4791075" y="3916363"/>
            <a:ext cx="3887788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190988-24BB-49DA-A42C-EEC3D53E0B1C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317500" y="228600"/>
            <a:ext cx="7446963" cy="625475"/>
          </a:xfrm>
        </p:spPr>
        <p:txBody>
          <a:bodyPr>
            <a:noAutofit/>
          </a:bodyPr>
          <a:lstStyle/>
          <a:p>
            <a:pPr defTabSz="914400" eaLnBrk="1" hangingPunct="1"/>
            <a:r>
              <a:rPr lang="ru-RU" altLang="ru-RU" sz="1800" dirty="0" smtClean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Методические рекомендации к СП «Улицы и дороги населенных пунктов. Правила проектирования»</a:t>
            </a:r>
            <a:endParaRPr lang="ru-RU" altLang="ru-RU" sz="1800" dirty="0" smtClean="0">
              <a:latin typeface="Circe Bold" pitchFamily="34" charset="-52"/>
              <a:cs typeface="Verdana" pitchFamily="34" charset="0"/>
            </a:endParaRPr>
          </a:p>
        </p:txBody>
      </p:sp>
      <p:sp>
        <p:nvSpPr>
          <p:cNvPr id="16388" name="Прямоугольник 14"/>
          <p:cNvSpPr>
            <a:spLocks noChangeArrowheads="1"/>
          </p:cNvSpPr>
          <p:nvPr/>
        </p:nvSpPr>
        <p:spPr bwMode="auto">
          <a:xfrm>
            <a:off x="2606675" y="854075"/>
            <a:ext cx="393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/>
              <a:t>Мероприятия по снижению скорости</a:t>
            </a:r>
          </a:p>
        </p:txBody>
      </p:sp>
      <p:pic>
        <p:nvPicPr>
          <p:cNvPr id="16389" name="Рисунок 15" descr="C:\Documents and Settings\Администратор\Рабочий стол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2063"/>
            <a:ext cx="32543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16" descr="C:\Users\nemchinov_dm\Pictures\Плотность УДС\Новый рисунок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1298575"/>
            <a:ext cx="431006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17" descr="C:\Documents and Settings\Администратор\Рабочий стол\90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424113"/>
            <a:ext cx="64801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18" descr="C:\Users\Lebedev_bi\Desktop\1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292350"/>
            <a:ext cx="2401887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Рисунок 19" descr="C:\Users\nemchinov_dm\Pictures\Плотность УДС\Новый рисунок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941763"/>
            <a:ext cx="23129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Рисунок 20" descr="C:\Users\Lebedev_bi\Desktop\2.e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3814763"/>
            <a:ext cx="27273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Рисунок 21" descr="C:\Documents and Settings\Администратор\Рабочий стол\444.ep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770438"/>
            <a:ext cx="3100387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E8D15F-393A-4EEF-B444-F4EB45B0BE46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>
          <a:xfrm>
            <a:off x="317500" y="228600"/>
            <a:ext cx="7446963" cy="625475"/>
          </a:xfrm>
        </p:spPr>
        <p:txBody>
          <a:bodyPr>
            <a:noAutofit/>
          </a:bodyPr>
          <a:lstStyle/>
          <a:p>
            <a:pPr defTabSz="914400" eaLnBrk="1" hangingPunct="1"/>
            <a:r>
              <a:rPr lang="ru-RU" altLang="ru-RU" sz="1800" dirty="0" smtClean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Методические рекомендации к СП «Улицы и дороги населенных пунктов. Правила проектирования»</a:t>
            </a:r>
            <a:endParaRPr lang="ru-RU" altLang="ru-RU" sz="1800" dirty="0" smtClean="0">
              <a:latin typeface="Circe Bold" pitchFamily="34" charset="-52"/>
              <a:cs typeface="Verdana" pitchFamily="34" charset="0"/>
            </a:endParaRPr>
          </a:p>
        </p:txBody>
      </p:sp>
      <p:sp>
        <p:nvSpPr>
          <p:cNvPr id="17412" name="Прямоугольник 11"/>
          <p:cNvSpPr>
            <a:spLocks noChangeArrowheads="1"/>
          </p:cNvSpPr>
          <p:nvPr/>
        </p:nvSpPr>
        <p:spPr bwMode="auto">
          <a:xfrm>
            <a:off x="1109663" y="1016000"/>
            <a:ext cx="676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/>
              <a:t>Детальное проектирование пересечений в одном уровне</a:t>
            </a:r>
          </a:p>
        </p:txBody>
      </p:sp>
      <p:pic>
        <p:nvPicPr>
          <p:cNvPr id="17413" name="Рисунок 12" descr="C:\Users\nemchinov_dm\Documents\СП городские улицы\Материалы для федеральных органов\Фото для знаков на въезде в НП\Новый рисунок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616075"/>
            <a:ext cx="31115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13" descr="C:\Documents and Settings\Администратор\Рабочий стол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1700213"/>
            <a:ext cx="24923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1881188"/>
            <a:ext cx="3108325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Рисунок 23" descr="C:\Users\nemchinov_dm\Documents\СП городские улицы\Материалы для федеральных органов\Фото для знаков на въезде в НП\Новый рисун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243513"/>
            <a:ext cx="528002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3E394D-8A2A-47CC-89EC-243BB99597BC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317500" y="357188"/>
            <a:ext cx="7446963" cy="625475"/>
          </a:xfrm>
        </p:spPr>
        <p:txBody>
          <a:bodyPr/>
          <a:lstStyle/>
          <a:p>
            <a:pPr defTabSz="914400" eaLnBrk="1" hangingPunct="1">
              <a:lnSpc>
                <a:spcPct val="80000"/>
              </a:lnSpc>
            </a:pPr>
            <a:r>
              <a:rPr lang="ru-RU" altLang="ru-RU" smtClean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Общие выводы </a:t>
            </a:r>
            <a:r>
              <a:rPr lang="ru-RU" altLang="ru-RU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ru-RU" altLang="ru-RU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ru-RU" altLang="ru-RU" smtClean="0">
              <a:latin typeface="Circe Bold" pitchFamily="34" charset="-52"/>
              <a:cs typeface="Verdana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317500" y="1577975"/>
            <a:ext cx="8596313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>
              <a:spcAft>
                <a:spcPts val="0"/>
              </a:spcAft>
              <a:defRPr/>
            </a:pPr>
            <a:r>
              <a:rPr lang="ru-RU" sz="1600" kern="100" dirty="0">
                <a:latin typeface="Circe" pitchFamily="34" charset="-52"/>
                <a:ea typeface="SimSun" panose="02010600030101010101" pitchFamily="2" charset="-122"/>
                <a:cs typeface="Times New Roman" panose="02020603050405020304" pitchFamily="18" charset="0"/>
              </a:rPr>
              <a:t>Проект свода правил «Улицы и дороги населённых пунктов.  Правила градостроительного проектирования» основан на концепции параметрического нормирования, что позволяет повысить гибкость проектирования. </a:t>
            </a:r>
          </a:p>
          <a:p>
            <a:pPr indent="450215">
              <a:spcAft>
                <a:spcPts val="0"/>
              </a:spcAft>
              <a:defRPr/>
            </a:pPr>
            <a:endParaRPr lang="ru-RU" sz="1600" kern="100" dirty="0">
              <a:latin typeface="Circe" pitchFamily="34" charset="-52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indent="450215">
              <a:spcAft>
                <a:spcPts val="0"/>
              </a:spcAft>
              <a:defRPr/>
            </a:pPr>
            <a:r>
              <a:rPr lang="ru-RU" sz="1600" kern="100" dirty="0">
                <a:latin typeface="Circe" pitchFamily="34" charset="-52"/>
                <a:ea typeface="SimSun" panose="02010600030101010101" pitchFamily="2" charset="-122"/>
                <a:cs typeface="Times New Roman" panose="02020603050405020304" pitchFamily="18" charset="0"/>
              </a:rPr>
              <a:t>Методические рекомендации по применению свода правил «Улицы и дороги населённых пунктов.  Правила градостроительного проектирования», помимо параметрического подхода к нормированию, разработаны с учётом адаптации к психологии пользователей документа с переносом части восприятия на визуальные образы, формируемые иллюстрациями.</a:t>
            </a:r>
          </a:p>
          <a:p>
            <a:pPr indent="450215">
              <a:spcAft>
                <a:spcPts val="0"/>
              </a:spcAft>
              <a:defRPr/>
            </a:pPr>
            <a:endParaRPr lang="ru-RU" sz="1600" kern="100" dirty="0">
              <a:latin typeface="Circe" pitchFamily="34" charset="-52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600" kern="100" dirty="0">
                <a:latin typeface="Circe" pitchFamily="34" charset="-52"/>
                <a:ea typeface="SimSun" panose="02010600030101010101" pitchFamily="2" charset="-122"/>
                <a:cs typeface="Times New Roman" panose="02020603050405020304" pitchFamily="18" charset="0"/>
              </a:rPr>
              <a:t>         Выполненная работа позволила сделать большой шаг в развитии нормативно-технической базы проектирования улично-дорожной сети, однако разработанные требования во многом базируются на результатах зарубежных исследований. Необходимо развитие отечественной практики экспериментальных работ, в том числе в области изучения транспортных потоков.</a:t>
            </a:r>
            <a:endParaRPr lang="ru-RU" sz="1600" kern="100" dirty="0">
              <a:latin typeface="Circe" pitchFamily="34" charset="-52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706080-2B82-4170-BB43-6885CCE747DD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9459" name="Заголовок 1"/>
          <p:cNvSpPr txBox="1">
            <a:spLocks/>
          </p:cNvSpPr>
          <p:nvPr/>
        </p:nvSpPr>
        <p:spPr bwMode="auto">
          <a:xfrm>
            <a:off x="412750" y="1009650"/>
            <a:ext cx="827405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2000">
              <a:latin typeface="Circe" pitchFamily="34" charset="-52"/>
            </a:endParaRPr>
          </a:p>
          <a:p>
            <a:pPr algn="ctr" eaLnBrk="1" hangingPunct="1">
              <a:lnSpc>
                <a:spcPct val="140000"/>
              </a:lnSpc>
            </a:pPr>
            <a:r>
              <a:rPr lang="ru-RU" altLang="ru-RU" sz="4000">
                <a:latin typeface="Circe" pitchFamily="34" charset="-52"/>
              </a:rPr>
              <a:t>СПАСИБО ЗА ВНИМАНИЕ!</a:t>
            </a:r>
          </a:p>
          <a:p>
            <a:pPr algn="just" eaLnBrk="1" hangingPunct="1"/>
            <a:endParaRPr lang="ru-RU" altLang="ru-RU" sz="2000">
              <a:latin typeface="Circe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D46024-BFF2-4539-92D1-685057368BA3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527175"/>
            <a:ext cx="8869362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Заголовок 1"/>
          <p:cNvSpPr>
            <a:spLocks noGrp="1"/>
          </p:cNvSpPr>
          <p:nvPr>
            <p:ph type="title"/>
          </p:nvPr>
        </p:nvSpPr>
        <p:spPr>
          <a:xfrm>
            <a:off x="317500" y="236538"/>
            <a:ext cx="6578600" cy="566737"/>
          </a:xfrm>
        </p:spPr>
        <p:txBody>
          <a:bodyPr>
            <a:normAutofit/>
          </a:bodyPr>
          <a:lstStyle/>
          <a:p>
            <a:r>
              <a:rPr lang="ru-RU" altLang="ru-RU" sz="1800" dirty="0" smtClean="0">
                <a:latin typeface="Circe Bold" pitchFamily="34" charset="-52"/>
                <a:cs typeface="Verdana" pitchFamily="34" charset="0"/>
              </a:rPr>
              <a:t>Анализ отечественного и зарубежного опыта</a:t>
            </a:r>
            <a:endParaRPr lang="ru-RU" altLang="ru-RU" sz="1800" dirty="0" smtClean="0"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004A68-9345-4C7E-8505-0AAD883E8E00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778625" y="1895475"/>
            <a:ext cx="3460750" cy="960438"/>
          </a:xfrm>
          <a:prstGeom prst="rect">
            <a:avLst/>
          </a:prstGeom>
        </p:spPr>
        <p:txBody>
          <a:bodyPr numCol="2" spcCol="36000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baseline="0">
                <a:solidFill>
                  <a:schemeClr val="tx1"/>
                </a:solidFill>
                <a:latin typeface="Circe" pitchFamily="34" charset="-52"/>
                <a:ea typeface="+mj-ea"/>
                <a:cs typeface="Verdana"/>
              </a:defRPr>
            </a:lvl1pPr>
          </a:lstStyle>
          <a:p>
            <a:pPr algn="just"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124" name="Заголовок 1"/>
          <p:cNvSpPr txBox="1">
            <a:spLocks/>
          </p:cNvSpPr>
          <p:nvPr/>
        </p:nvSpPr>
        <p:spPr bwMode="auto">
          <a:xfrm>
            <a:off x="739775" y="1771650"/>
            <a:ext cx="23844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ru-RU" altLang="ru-RU" sz="1600" dirty="0">
                <a:latin typeface="Circe Bold" pitchFamily="34" charset="-52"/>
              </a:rPr>
              <a:t>Структура УДС</a:t>
            </a:r>
          </a:p>
          <a:p>
            <a:pPr algn="just" eaLnBrk="1" hangingPunct="1">
              <a:buFont typeface="Arial" charset="0"/>
              <a:buChar char="•"/>
            </a:pPr>
            <a:r>
              <a:rPr lang="ru-RU" altLang="ru-RU" sz="1600" dirty="0">
                <a:latin typeface="Circe Bold" pitchFamily="34" charset="-52"/>
              </a:rPr>
              <a:t>Управление доступом </a:t>
            </a:r>
          </a:p>
        </p:txBody>
      </p:sp>
      <p:sp>
        <p:nvSpPr>
          <p:cNvPr id="5125" name="Заголовок 1"/>
          <p:cNvSpPr txBox="1">
            <a:spLocks/>
          </p:cNvSpPr>
          <p:nvPr/>
        </p:nvSpPr>
        <p:spPr bwMode="auto">
          <a:xfrm>
            <a:off x="711200" y="955675"/>
            <a:ext cx="32893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Circe Extra Bold" pitchFamily="34" charset="-52"/>
              </a:rPr>
              <a:t>Единая система документов</a:t>
            </a:r>
          </a:p>
        </p:txBody>
      </p:sp>
      <p:sp>
        <p:nvSpPr>
          <p:cNvPr id="5126" name="Прямоугольник 1"/>
          <p:cNvSpPr>
            <a:spLocks noChangeArrowheads="1"/>
          </p:cNvSpPr>
          <p:nvPr/>
        </p:nvSpPr>
        <p:spPr bwMode="auto">
          <a:xfrm>
            <a:off x="3124200" y="1779588"/>
            <a:ext cx="44973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irce" pitchFamily="34" charset="-52"/>
              </a:rPr>
              <a:t>СП 42.13330.2016. Свод правил. Градостроительство. Планировка и застройка городских и сельских поселений. (утв. Приказом Минстроя России от 30.12.2016 N 1034/пр)</a:t>
            </a:r>
          </a:p>
        </p:txBody>
      </p:sp>
      <p:sp>
        <p:nvSpPr>
          <p:cNvPr id="5127" name="Заголовок 1"/>
          <p:cNvSpPr txBox="1">
            <a:spLocks/>
          </p:cNvSpPr>
          <p:nvPr/>
        </p:nvSpPr>
        <p:spPr bwMode="auto">
          <a:xfrm>
            <a:off x="739775" y="3257550"/>
            <a:ext cx="23844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ru-RU" altLang="ru-RU" sz="1600" dirty="0">
                <a:latin typeface="Circe Bold" pitchFamily="34" charset="-52"/>
              </a:rPr>
              <a:t>Градостроительные  аспекты</a:t>
            </a:r>
          </a:p>
          <a:p>
            <a:pPr algn="just" eaLnBrk="1" hangingPunct="1">
              <a:buFont typeface="Arial" charset="0"/>
              <a:buChar char="•"/>
            </a:pPr>
            <a:r>
              <a:rPr lang="ru-RU" altLang="ru-RU" sz="1600" dirty="0">
                <a:latin typeface="Circe Bold" pitchFamily="34" charset="-52"/>
              </a:rPr>
              <a:t>Проектирование  </a:t>
            </a:r>
          </a:p>
        </p:txBody>
      </p:sp>
      <p:sp>
        <p:nvSpPr>
          <p:cNvPr id="5128" name="Прямоугольник 12"/>
          <p:cNvSpPr>
            <a:spLocks noChangeArrowheads="1"/>
          </p:cNvSpPr>
          <p:nvPr/>
        </p:nvSpPr>
        <p:spPr bwMode="auto">
          <a:xfrm>
            <a:off x="3124200" y="3265488"/>
            <a:ext cx="4497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irce" pitchFamily="34" charset="-52"/>
              </a:rPr>
              <a:t>СП улицы и дороги населенных пунктов. Правила градостроительного проектирования</a:t>
            </a:r>
          </a:p>
        </p:txBody>
      </p:sp>
      <p:sp>
        <p:nvSpPr>
          <p:cNvPr id="5129" name="Заголовок 1"/>
          <p:cNvSpPr txBox="1">
            <a:spLocks/>
          </p:cNvSpPr>
          <p:nvPr/>
        </p:nvSpPr>
        <p:spPr bwMode="auto">
          <a:xfrm>
            <a:off x="739775" y="4933950"/>
            <a:ext cx="23844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ru-RU" altLang="ru-RU" sz="1600" dirty="0">
                <a:latin typeface="Circe Bold" pitchFamily="34" charset="-52"/>
              </a:rPr>
              <a:t>Разъяснения</a:t>
            </a:r>
          </a:p>
        </p:txBody>
      </p:sp>
      <p:sp>
        <p:nvSpPr>
          <p:cNvPr id="5130" name="Прямоугольник 14"/>
          <p:cNvSpPr>
            <a:spLocks noChangeArrowheads="1"/>
          </p:cNvSpPr>
          <p:nvPr/>
        </p:nvSpPr>
        <p:spPr bwMode="auto">
          <a:xfrm>
            <a:off x="3124200" y="4941888"/>
            <a:ext cx="44973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irce" pitchFamily="34" charset="-52"/>
              </a:rPr>
              <a:t>МЕТОДИЧЕСКИЕ РЕКОМЕНДАЦИИ</a:t>
            </a:r>
          </a:p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irce" pitchFamily="34" charset="-52"/>
              </a:rPr>
              <a:t>к Своду правил «Улицы и дороги населённых пунктов. Правила проектирования»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1200" y="1654175"/>
            <a:ext cx="7186613" cy="1263650"/>
          </a:xfrm>
          <a:prstGeom prst="rect">
            <a:avLst/>
          </a:prstGeom>
          <a:noFill/>
          <a:ln w="34925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11200" y="3257550"/>
            <a:ext cx="7186613" cy="1263650"/>
          </a:xfrm>
          <a:prstGeom prst="rect">
            <a:avLst/>
          </a:prstGeom>
          <a:noFill/>
          <a:ln w="34925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11200" y="4837113"/>
            <a:ext cx="7186613" cy="1263650"/>
          </a:xfrm>
          <a:prstGeom prst="rect">
            <a:avLst/>
          </a:prstGeom>
          <a:noFill/>
          <a:ln w="34925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4" name="Заголовок 1"/>
          <p:cNvSpPr>
            <a:spLocks noGrp="1"/>
          </p:cNvSpPr>
          <p:nvPr>
            <p:ph type="title"/>
          </p:nvPr>
        </p:nvSpPr>
        <p:spPr>
          <a:xfrm>
            <a:off x="317500" y="236538"/>
            <a:ext cx="6578600" cy="566737"/>
          </a:xfrm>
        </p:spPr>
        <p:txBody>
          <a:bodyPr>
            <a:normAutofit/>
          </a:bodyPr>
          <a:lstStyle/>
          <a:p>
            <a:r>
              <a:rPr lang="ru-RU" altLang="ru-RU" sz="1800" dirty="0" smtClean="0">
                <a:latin typeface="Circe Bold" pitchFamily="34" charset="-52"/>
                <a:cs typeface="Verdana" pitchFamily="34" charset="0"/>
              </a:rPr>
              <a:t>Структура обновленной системы документов </a:t>
            </a:r>
            <a:endParaRPr lang="ru-RU" altLang="ru-RU" sz="1800" dirty="0" smtClean="0"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17500" y="236538"/>
            <a:ext cx="6578600" cy="566737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latin typeface="Circe Bold" pitchFamily="34" charset="-52"/>
                <a:cs typeface="Verdana" pitchFamily="34" charset="0"/>
              </a:rPr>
              <a:t>Структура СП «Улицы и дороги населенных пунктов. Правила градостроительного проектирования </a:t>
            </a:r>
            <a:endParaRPr lang="ru-RU" altLang="ru-RU" dirty="0" smtClean="0">
              <a:cs typeface="Verdana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523769-E5AD-4995-8E55-8CB71C88BAD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28650" y="1168400"/>
            <a:ext cx="81153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1. Улицы и дороги в населенных пунктах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1.1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Общие </a:t>
            </a:r>
            <a:r>
              <a:rPr lang="ru-RU" altLang="ru-RU" sz="1600" dirty="0">
                <a:latin typeface="Circe" pitchFamily="34" charset="-52"/>
              </a:rPr>
              <a:t>требования к проектированию улично-дорожной сети населенных пунктов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1.2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Формирование </a:t>
            </a:r>
            <a:r>
              <a:rPr lang="ru-RU" altLang="ru-RU" sz="1600" dirty="0">
                <a:latin typeface="Circe" pitchFamily="34" charset="-52"/>
              </a:rPr>
              <a:t>транспортно-планировочного каркаса 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1.3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Планировочные </a:t>
            </a:r>
            <a:r>
              <a:rPr lang="ru-RU" altLang="ru-RU" sz="1600" dirty="0">
                <a:latin typeface="Circe" pitchFamily="34" charset="-52"/>
              </a:rPr>
              <a:t>мероприятия по обеспечению безопасности движения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1.4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Улично-дорожная </a:t>
            </a:r>
            <a:r>
              <a:rPr lang="ru-RU" altLang="ru-RU" sz="1600" dirty="0">
                <a:latin typeface="Circe" pitchFamily="34" charset="-52"/>
              </a:rPr>
              <a:t>сеть в зонах различного функционального назначения	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1.5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Поперечный </a:t>
            </a:r>
            <a:r>
              <a:rPr lang="ru-RU" altLang="ru-RU" sz="1600" dirty="0">
                <a:latin typeface="Circe" pitchFamily="34" charset="-52"/>
              </a:rPr>
              <a:t>профиль 	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1.6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План </a:t>
            </a:r>
            <a:r>
              <a:rPr lang="ru-RU" altLang="ru-RU" sz="1600" dirty="0">
                <a:latin typeface="Circe" pitchFamily="34" charset="-52"/>
              </a:rPr>
              <a:t>и продольный профиль 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1.7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Условия </a:t>
            </a:r>
            <a:r>
              <a:rPr lang="ru-RU" altLang="ru-RU" sz="1600" dirty="0">
                <a:latin typeface="Circe" pitchFamily="34" charset="-52"/>
              </a:rPr>
              <a:t>видимости 	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1.8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Пересечения </a:t>
            </a:r>
            <a:r>
              <a:rPr lang="ru-RU" altLang="ru-RU" sz="1600" dirty="0">
                <a:latin typeface="Circe" pitchFamily="34" charset="-52"/>
              </a:rPr>
              <a:t>в одном уровне 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1.9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Пересечения </a:t>
            </a:r>
            <a:r>
              <a:rPr lang="ru-RU" altLang="ru-RU" sz="1600" dirty="0">
                <a:latin typeface="Circe" pitchFamily="34" charset="-52"/>
              </a:rPr>
              <a:t>в разных уровнях 	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2. Наземный пассажирский транспорт общего пользования на улично-дорожной сети города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3. Пешеходные коммуникации и пространства на улично-дорожной сети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4. Парковки на улично-дорожной сети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5. </a:t>
            </a:r>
            <a:r>
              <a:rPr lang="ru-RU" altLang="ru-RU" sz="1600" dirty="0" err="1">
                <a:latin typeface="Circe" pitchFamily="34" charset="-52"/>
              </a:rPr>
              <a:t>Велокоммуникации</a:t>
            </a:r>
            <a:endParaRPr lang="ru-RU" altLang="ru-RU" sz="1600" dirty="0">
              <a:latin typeface="Circe" pitchFamily="34" charset="-5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6. Экологическая безопасность объектов улично-дорожной </a:t>
            </a:r>
            <a:r>
              <a:rPr lang="ru-RU" altLang="ru-RU" sz="1600" dirty="0" smtClean="0">
                <a:latin typeface="Circe" pitchFamily="34" charset="-52"/>
              </a:rPr>
              <a:t>сети</a:t>
            </a:r>
            <a:endParaRPr lang="ru-RU" altLang="ru-RU" sz="1600" dirty="0">
              <a:latin typeface="Circe" pitchFamily="34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792839-D5C0-41B1-9DC1-E85365079499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243013"/>
            <a:ext cx="343852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4171950" y="1255713"/>
            <a:ext cx="4700588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  <a:latin typeface="Circe" pitchFamily="34" charset="-52"/>
                <a:cs typeface="+mn-cs"/>
              </a:rPr>
              <a:t>общие требования к проектированию улично-дорожной сети населённых пунктов</a:t>
            </a:r>
          </a:p>
          <a:p>
            <a:pPr marL="285750" indent="-2857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  <a:latin typeface="Circe" pitchFamily="34" charset="-52"/>
                <a:cs typeface="+mn-cs"/>
              </a:rPr>
              <a:t>формирование транспортно-планировочного каркаса</a:t>
            </a:r>
          </a:p>
          <a:p>
            <a:pPr marL="285750" indent="-2857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  <a:latin typeface="Circe" pitchFamily="34" charset="-52"/>
                <a:cs typeface="+mn-cs"/>
              </a:rPr>
              <a:t>планировочные мероприятия по обеспечению безопасности движения</a:t>
            </a:r>
          </a:p>
          <a:p>
            <a:pPr marL="285750" indent="-2857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  <a:latin typeface="Circe" pitchFamily="34" charset="-52"/>
                <a:cs typeface="+mn-cs"/>
              </a:rPr>
              <a:t>улично-дорожная сеть в зонах различного функционального назначения</a:t>
            </a:r>
          </a:p>
        </p:txBody>
      </p:sp>
      <p:sp>
        <p:nvSpPr>
          <p:cNvPr id="7173" name="Заголовок 1"/>
          <p:cNvSpPr>
            <a:spLocks noGrp="1"/>
          </p:cNvSpPr>
          <p:nvPr>
            <p:ph type="title"/>
          </p:nvPr>
        </p:nvSpPr>
        <p:spPr>
          <a:xfrm>
            <a:off x="317500" y="236538"/>
            <a:ext cx="6578600" cy="566737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latin typeface="Circe Bold" pitchFamily="34" charset="-52"/>
                <a:cs typeface="Verdana" pitchFamily="34" charset="0"/>
              </a:rPr>
              <a:t>Управление доступом к улично-дорожной сети поселений </a:t>
            </a:r>
            <a:endParaRPr lang="ru-RU" altLang="ru-RU" dirty="0" smtClean="0"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6239DB-1846-4EFE-8E7D-305074A58EFA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85763" y="1152525"/>
          <a:ext cx="8247062" cy="5462699"/>
        </p:xfrm>
        <a:graphic>
          <a:graphicData uri="http://schemas.openxmlformats.org/drawingml/2006/table">
            <a:tbl>
              <a:tblPr/>
              <a:tblGrid>
                <a:gridCol w="2440517"/>
                <a:gridCol w="5806545"/>
              </a:tblGrid>
              <a:tr h="4332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  <a:latin typeface="Circe Bold" pitchFamily="34" charset="-52"/>
                          <a:ea typeface="Calibri"/>
                          <a:cs typeface="Times New Roman" panose="02020603050405020304" pitchFamily="18" charset="0"/>
                        </a:rPr>
                        <a:t>Категория дорог и улиц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Circe Bold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  <a:latin typeface="Circe Bold" pitchFamily="34" charset="-52"/>
                          <a:ea typeface="Calibri"/>
                          <a:cs typeface="Times New Roman" panose="02020603050405020304" pitchFamily="18" charset="0"/>
                        </a:rPr>
                        <a:t>Основное назначение дорог и улиц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Circe Bold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242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Магистральные городские дороги:</a:t>
                      </a:r>
                      <a:endParaRPr lang="ru-RU" sz="900" dirty="0">
                        <a:effectLst/>
                        <a:latin typeface="Circe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61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1-го класса - скоростного движения</a:t>
                      </a:r>
                      <a:endParaRPr lang="ru-RU" sz="900" b="1" dirty="0">
                        <a:effectLst/>
                        <a:latin typeface="Circe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Скоростная транспортная связь между удаленными промышленными и жилыми районами в крупнейших и крупных городах; выходы на внешние автомобильные дороги, к аэропортам, крупным зонам массового отдыха и поселениям в системе расселения</a:t>
                      </a:r>
                      <a:r>
                        <a:rPr lang="ru-RU" sz="900" dirty="0" smtClean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900" dirty="0">
                        <a:effectLst/>
                        <a:latin typeface="Circe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5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2-го класса - регулируемого движения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Транспортная связь между районами города, выходы на внешние автомобильные дороги</a:t>
                      </a:r>
                      <a:r>
                        <a:rPr lang="ru-RU" sz="900" dirty="0" smtClean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900" dirty="0">
                        <a:effectLst/>
                        <a:latin typeface="Circe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0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Магистральные улицы общегородского значения</a:t>
                      </a: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61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1-го класса - непрерывного движения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Транспортная связь между жилыми, промышленными районами и общественными центрами в крупнейших, крупных и больших городах, а также с другими магистральными улицами, городскими и внешними автомобильными дорогами</a:t>
                      </a:r>
                      <a:r>
                        <a:rPr lang="ru-RU" sz="900" dirty="0" smtClean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900" dirty="0">
                        <a:effectLst/>
                        <a:latin typeface="Circe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56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2-го класса - регулируемого движения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Транспортная связь между жилыми, промышленными районами и центром города, центрами планировочных районов; выходы на внешние автомобильные дороги</a:t>
                      </a:r>
                      <a:r>
                        <a:rPr lang="ru-RU" sz="900" dirty="0" smtClean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900" dirty="0">
                        <a:effectLst/>
                        <a:latin typeface="Circe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5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3-го класса - регулируемого движения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Связывают районы города, городского округа между собой</a:t>
                      </a:r>
                      <a:r>
                        <a:rPr lang="ru-RU" sz="900" dirty="0" smtClean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900" dirty="0">
                        <a:effectLst/>
                        <a:latin typeface="Circe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5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Магистральные улицы районного значения</a:t>
                      </a:r>
                      <a:endParaRPr lang="ru-RU" sz="900" dirty="0">
                        <a:effectLst/>
                        <a:latin typeface="Circe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Транспортная и пешеходная связи в пределах жилых районов, выходы на другие магистральные улицы</a:t>
                      </a:r>
                      <a:r>
                        <a:rPr lang="ru-RU" sz="900" dirty="0" smtClean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900" dirty="0">
                        <a:effectLst/>
                        <a:latin typeface="Circe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2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Улицы и дороги местного значения</a:t>
                      </a: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5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- улицы в зонах жилой застройки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Транспортные и пешеходные связи на территории жилых районов (микрорайонов</a:t>
                      </a:r>
                      <a:r>
                        <a:rPr lang="ru-RU" sz="900" dirty="0" smtClean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dirty="0">
                        <a:effectLst/>
                        <a:latin typeface="Circe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0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- улицы в общественно-деловых и торговых зонах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Транспортные и пешеходные связи внутри зон и </a:t>
                      </a:r>
                      <a:r>
                        <a:rPr lang="ru-RU" sz="900" dirty="0" smtClean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районов</a:t>
                      </a:r>
                      <a:endParaRPr lang="ru-RU" sz="900" dirty="0">
                        <a:effectLst/>
                        <a:latin typeface="Circe" pitchFamily="34" charset="-52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2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- улицы и дороги в производственных зонах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Транспортные и пешеходные связи внутри промышленных, коммунально-складских зон и  т.п.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5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Пешеходные улицы и площади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Благоустроенные пространства в составе УДС, предназначенные для движения и отдыха пешеходов</a:t>
                      </a:r>
                      <a:r>
                        <a:rPr lang="ru-RU" sz="900" dirty="0" smtClean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900" dirty="0">
                          <a:effectLst/>
                          <a:latin typeface="Circe" pitchFamily="34" charset="-52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840" marR="25840" marT="42502" marB="425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236" name="Заголовок 1"/>
          <p:cNvSpPr>
            <a:spLocks noGrp="1"/>
          </p:cNvSpPr>
          <p:nvPr>
            <p:ph type="title"/>
          </p:nvPr>
        </p:nvSpPr>
        <p:spPr>
          <a:xfrm>
            <a:off x="317500" y="236538"/>
            <a:ext cx="6578600" cy="566737"/>
          </a:xfrm>
        </p:spPr>
        <p:txBody>
          <a:bodyPr>
            <a:normAutofit/>
          </a:bodyPr>
          <a:lstStyle/>
          <a:p>
            <a:r>
              <a:rPr lang="ru-RU" altLang="ru-RU" sz="1800" dirty="0" smtClean="0">
                <a:latin typeface="Circe Bold" pitchFamily="34" charset="-52"/>
                <a:cs typeface="Verdana" pitchFamily="34" charset="0"/>
              </a:rPr>
              <a:t>Классификация улично-дорожной сети </a:t>
            </a:r>
            <a:endParaRPr lang="ru-RU" altLang="ru-RU" sz="1800" dirty="0" smtClean="0"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B48473-DFEF-428F-AE80-592795009806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219" name="Picture 2" descr="\\fsrv3\OM-35\01_Presenrarion\2018_05_28_доки_УДС\content\Твер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4839" r="3870" b="4909"/>
          <a:stretch>
            <a:fillRect/>
          </a:stretch>
        </p:blipFill>
        <p:spPr bwMode="auto">
          <a:xfrm>
            <a:off x="509588" y="1079500"/>
            <a:ext cx="7940675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6009-496C-40E9-A746-CBDBD96B9E10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0910" y="1647644"/>
            <a:ext cx="3640347" cy="70782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graphicFrame>
        <p:nvGraphicFramePr>
          <p:cNvPr id="7" name="Таблица 6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516658"/>
              </p:ext>
            </p:extLst>
          </p:nvPr>
        </p:nvGraphicFramePr>
        <p:xfrm>
          <a:off x="374650" y="2733675"/>
          <a:ext cx="3914775" cy="3498215"/>
        </p:xfrm>
        <a:graphic>
          <a:graphicData uri="http://schemas.openxmlformats.org/drawingml/2006/table">
            <a:tbl>
              <a:tblPr firstRow="1" firstCol="1" bandRow="1"/>
              <a:tblGrid>
                <a:gridCol w="2348864">
                  <a:extLst>
                    <a:ext uri="{9D8B030D-6E8A-4147-A177-3AD203B41FA5}"/>
                  </a:extLst>
                </a:gridCol>
                <a:gridCol w="1565911">
                  <a:extLst>
                    <a:ext uri="{9D8B030D-6E8A-4147-A177-3AD203B41FA5}"/>
                  </a:extLst>
                </a:gridCol>
              </a:tblGrid>
              <a:tr h="7133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irce Bold" pitchFamily="34" charset="-52"/>
                        </a:rPr>
                        <a:t>Категории улиц </a:t>
                      </a:r>
                      <a:r>
                        <a:rPr lang="ru-RU" sz="1200" b="0" dirty="0" smtClean="0">
                          <a:effectLst/>
                          <a:latin typeface="Circe Bold" pitchFamily="34" charset="-52"/>
                        </a:rPr>
                        <a:t>и</a:t>
                      </a:r>
                      <a:r>
                        <a:rPr lang="en-US" sz="1200" b="0" dirty="0" smtClean="0">
                          <a:effectLst/>
                          <a:latin typeface="Circe Bold" pitchFamily="34" charset="-52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Circe Bold" pitchFamily="34" charset="-52"/>
                        </a:rPr>
                        <a:t>дорог</a:t>
                      </a:r>
                      <a:endParaRPr lang="ru-RU" sz="1200" b="0" dirty="0">
                        <a:effectLst/>
                        <a:latin typeface="Circe Bold" pitchFamily="34" charset="-52"/>
                        <a:ea typeface="Calibri"/>
                      </a:endParaRPr>
                    </a:p>
                  </a:txBody>
                  <a:tcPr marL="68567" marR="6856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irce Bold" pitchFamily="34" charset="-52"/>
                        </a:rPr>
                        <a:t>Расчетное время реакции водителя, </a:t>
                      </a:r>
                      <a:r>
                        <a:rPr lang="en-US" sz="1200" b="0" dirty="0" err="1">
                          <a:effectLst/>
                          <a:latin typeface="Circe Bold" pitchFamily="34" charset="-52"/>
                        </a:rPr>
                        <a:t>tp</a:t>
                      </a:r>
                      <a:r>
                        <a:rPr lang="ru-RU" sz="1200" b="0" dirty="0">
                          <a:effectLst/>
                          <a:latin typeface="Circe Bold" pitchFamily="34" charset="-52"/>
                        </a:rPr>
                        <a:t>, с</a:t>
                      </a:r>
                      <a:endParaRPr lang="ru-RU" sz="1200" b="0" dirty="0">
                        <a:effectLst/>
                        <a:latin typeface="Circe Bold" pitchFamily="34" charset="-52"/>
                        <a:ea typeface="Calibri"/>
                      </a:endParaRPr>
                    </a:p>
                  </a:txBody>
                  <a:tcPr marL="68567" marR="6856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065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irce" pitchFamily="34" charset="-52"/>
                        </a:rPr>
                        <a:t>Автомагистрали, скоростные дороги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irce" pitchFamily="34" charset="-52"/>
                        <a:ea typeface="Calibri"/>
                      </a:endParaRPr>
                    </a:p>
                  </a:txBody>
                  <a:tcPr marL="68567" marR="6856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Circe" pitchFamily="34" charset="-52"/>
                        </a:rPr>
                        <a:t>3,0</a:t>
                      </a:r>
                      <a:endParaRPr lang="ru-RU" sz="1200" b="0" dirty="0">
                        <a:effectLst/>
                        <a:latin typeface="Circe" pitchFamily="34" charset="-52"/>
                        <a:ea typeface="Calibri"/>
                      </a:endParaRPr>
                    </a:p>
                  </a:txBody>
                  <a:tcPr marL="68567" marR="6856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800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irce" pitchFamily="34" charset="-52"/>
                        </a:rPr>
                        <a:t>Магистральные улицы общегородского значения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irce" pitchFamily="34" charset="-52"/>
                        <a:ea typeface="Calibri"/>
                      </a:endParaRPr>
                    </a:p>
                  </a:txBody>
                  <a:tcPr marL="68567" marR="6856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Circe" pitchFamily="34" charset="-52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68567" marR="6856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755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Circe" pitchFamily="34" charset="-52"/>
                        </a:rPr>
                        <a:t>Магистральные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irce" pitchFamily="34" charset="-52"/>
                        </a:rPr>
                        <a:t>улицы районного значения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irce" pitchFamily="34" charset="-52"/>
                        <a:ea typeface="Calibri"/>
                      </a:endParaRPr>
                    </a:p>
                  </a:txBody>
                  <a:tcPr marL="68567" marR="6856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4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irce" pitchFamily="34" charset="-52"/>
                        </a:rPr>
                        <a:t>Улицы и дороги местного значения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irce" pitchFamily="34" charset="-52"/>
                        <a:ea typeface="Calibri"/>
                      </a:endParaRPr>
                    </a:p>
                  </a:txBody>
                  <a:tcPr marL="68567" marR="6856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747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irce" pitchFamily="34" charset="-52"/>
                        </a:rPr>
                        <a:t>Местные улицы и дороги с интенсивностью движения менее 100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Circe" pitchFamily="34" charset="-52"/>
                        </a:rPr>
                        <a:t>прив.ед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irce" pitchFamily="34" charset="-52"/>
                        </a:rPr>
                        <a:t>./час без пешеходного движения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irce" pitchFamily="34" charset="-52"/>
                        <a:ea typeface="Calibri"/>
                      </a:endParaRPr>
                    </a:p>
                  </a:txBody>
                  <a:tcPr marL="68567" marR="6856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Circe" pitchFamily="34" charset="-52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68567" marR="6856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0267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4" y="1469669"/>
            <a:ext cx="3870325" cy="254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Рисунок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4192588"/>
            <a:ext cx="45720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92263" y="908050"/>
            <a:ext cx="5959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 smtClean="0"/>
              <a:t>Расстояние видимости на перегонах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Методические рекомендации к СП «Улицы и </a:t>
            </a:r>
            <a:r>
              <a:rPr lang="ru-RU" altLang="ru-RU" dirty="0" smtClean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дороги</a:t>
            </a:r>
            <a:r>
              <a:rPr lang="en-US" altLang="ru-RU" dirty="0" smtClean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населенных </a:t>
            </a:r>
            <a:r>
              <a:rPr lang="ru-RU" altLang="ru-RU" dirty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пунктов. Правила проектирования»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978553"/>
              </p:ext>
            </p:extLst>
          </p:nvPr>
        </p:nvGraphicFramePr>
        <p:xfrm>
          <a:off x="317500" y="1685132"/>
          <a:ext cx="4051300" cy="2189058"/>
        </p:xfrm>
        <a:graphic>
          <a:graphicData uri="http://schemas.openxmlformats.org/drawingml/2006/table">
            <a:tbl>
              <a:tblPr/>
              <a:tblGrid>
                <a:gridCol w="1733550"/>
                <a:gridCol w="1073150"/>
                <a:gridCol w="1244600"/>
              </a:tblGrid>
              <a:tr h="448468">
                <a:tc rowSpan="2"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Тип расчетного автомобиля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Время  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t</a:t>
                      </a:r>
                      <a:r>
                        <a:rPr kumimoji="0" lang="ru-RU" altLang="ru-RU" sz="12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1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, необходимое для совершения маневра , с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7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совершение левого поворота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пересечение автомобильной дороги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365">
                <a:tc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Легковой автомобиль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7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6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Грузовой автомобиль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9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8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285">
                <a:tc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Грузовой автомобиль 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/>
                      </a:r>
                      <a:b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</a:b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с прицепом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11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ts val="2125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10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irce Bold" pitchFamily="34" charset="-52"/>
                          <a:cs typeface="Arial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92" name="Прямоугольник 11"/>
          <p:cNvSpPr>
            <a:spLocks noChangeArrowheads="1"/>
          </p:cNvSpPr>
          <p:nvPr/>
        </p:nvSpPr>
        <p:spPr bwMode="auto">
          <a:xfrm>
            <a:off x="2006600" y="4055269"/>
            <a:ext cx="218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i="1" dirty="0"/>
              <a:t>S</a:t>
            </a:r>
            <a:r>
              <a:rPr lang="ru-RU" altLang="ru-RU" i="1" baseline="-25000" dirty="0"/>
              <a:t>ост</a:t>
            </a:r>
            <a:r>
              <a:rPr lang="ru-RU" altLang="ru-RU" dirty="0"/>
              <a:t>=0,278</a:t>
            </a:r>
            <a:r>
              <a:rPr lang="en-US" altLang="ru-RU" i="1" dirty="0"/>
              <a:t>V</a:t>
            </a:r>
            <a:r>
              <a:rPr lang="ru-RU" altLang="ru-RU" i="1" baseline="-25000" dirty="0" err="1"/>
              <a:t>расч</a:t>
            </a:r>
            <a:r>
              <a:rPr lang="ru-RU" altLang="ru-RU" i="1" dirty="0"/>
              <a:t>(</a:t>
            </a:r>
            <a:r>
              <a:rPr lang="en-US" altLang="ru-RU" i="1" dirty="0"/>
              <a:t>t</a:t>
            </a:r>
            <a:r>
              <a:rPr lang="ru-RU" altLang="ru-RU" i="1" baseline="-25000" dirty="0"/>
              <a:t>1</a:t>
            </a:r>
            <a:r>
              <a:rPr lang="ru-RU" altLang="ru-RU" i="1" dirty="0"/>
              <a:t>+</a:t>
            </a:r>
            <a:r>
              <a:rPr lang="en-US" altLang="ru-RU" i="1" dirty="0"/>
              <a:t>t</a:t>
            </a:r>
            <a:r>
              <a:rPr lang="ru-RU" altLang="ru-RU" i="1" baseline="-25000" dirty="0"/>
              <a:t>2</a:t>
            </a:r>
            <a:r>
              <a:rPr lang="ru-RU" altLang="ru-RU" i="1" dirty="0"/>
              <a:t>)</a:t>
            </a:r>
            <a:endParaRPr lang="ru-RU" altLang="ru-RU" dirty="0"/>
          </a:p>
        </p:txBody>
      </p:sp>
      <p:pic>
        <p:nvPicPr>
          <p:cNvPr id="11293" name="Рисунок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2" y="1560513"/>
            <a:ext cx="37687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4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4164013"/>
            <a:ext cx="4290997" cy="22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5" name="Рисунок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40"/>
          <a:stretch>
            <a:fillRect/>
          </a:stretch>
        </p:blipFill>
        <p:spPr bwMode="auto">
          <a:xfrm>
            <a:off x="55940" y="5125244"/>
            <a:ext cx="445573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B44AE1-4EC5-4579-8AFF-D1B66B8D5C57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1592263" y="908050"/>
            <a:ext cx="5959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 smtClean="0"/>
              <a:t>Расстояние видимости на перегонах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400" eaLnBrk="1" hangingPunct="1"/>
            <a:r>
              <a:rPr lang="ru-RU" altLang="ru-RU" sz="1800" dirty="0" smtClean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Методические рекомендации к СП «Улицы и дороги</a:t>
            </a:r>
            <a:r>
              <a:rPr lang="en-US" altLang="ru-RU" sz="1800" dirty="0" smtClean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Circe Bold" pitchFamily="34" charset="-52"/>
                <a:ea typeface="Calibri" pitchFamily="34" charset="0"/>
                <a:cs typeface="Calibri" pitchFamily="34" charset="0"/>
              </a:rPr>
              <a:t>населенных пунктов. Правила проектирования»</a:t>
            </a:r>
            <a:endParaRPr lang="ru-RU" altLang="ru-RU" sz="1800" dirty="0" smtClean="0">
              <a:latin typeface="Circe Bold" pitchFamily="34" charset="-52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енплан">
  <a:themeElements>
    <a:clrScheme name="Фирменные цвета от Лебедева">
      <a:dk1>
        <a:sysClr val="windowText" lastClr="000000"/>
      </a:dk1>
      <a:lt1>
        <a:sysClr val="window" lastClr="FFFFFF"/>
      </a:lt1>
      <a:dk2>
        <a:srgbClr val="7DB4D2"/>
      </a:dk2>
      <a:lt2>
        <a:srgbClr val="FFFFFF"/>
      </a:lt2>
      <a:accent1>
        <a:srgbClr val="385C9A"/>
      </a:accent1>
      <a:accent2>
        <a:srgbClr val="C31420"/>
      </a:accent2>
      <a:accent3>
        <a:srgbClr val="E7C01E"/>
      </a:accent3>
      <a:accent4>
        <a:srgbClr val="4CB09A"/>
      </a:accent4>
      <a:accent5>
        <a:srgbClr val="808C91"/>
      </a:accent5>
      <a:accent6>
        <a:srgbClr val="7DB4D2"/>
      </a:accent6>
      <a:hlink>
        <a:srgbClr val="385C9A"/>
      </a:hlink>
      <a:folHlink>
        <a:srgbClr val="7414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7786</TotalTime>
  <Words>799</Words>
  <Application>Microsoft Office PowerPoint</Application>
  <PresentationFormat>Экран (4:3)</PresentationFormat>
  <Paragraphs>130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Verdana</vt:lpstr>
      <vt:lpstr>Calibri</vt:lpstr>
      <vt:lpstr>Circe Extra Bold</vt:lpstr>
      <vt:lpstr>Mangal</vt:lpstr>
      <vt:lpstr>SimSun</vt:lpstr>
      <vt:lpstr>Circe</vt:lpstr>
      <vt:lpstr>Times New Roman</vt:lpstr>
      <vt:lpstr>Circe Bold</vt:lpstr>
      <vt:lpstr>Генплан</vt:lpstr>
      <vt:lpstr>Система нормативных документов проектирования УДС в населенных пунктах</vt:lpstr>
      <vt:lpstr>Анализ отечественного и зарубежного опыта</vt:lpstr>
      <vt:lpstr>Структура обновленной системы документов </vt:lpstr>
      <vt:lpstr>Структура СП «Улицы и дороги населенных пунктов. Правила градостроительного проектирования </vt:lpstr>
      <vt:lpstr>Управление доступом к улично-дорожной сети поселений </vt:lpstr>
      <vt:lpstr>Классификация улично-дорожной сети </vt:lpstr>
      <vt:lpstr>Презентация PowerPoint</vt:lpstr>
      <vt:lpstr>Методические рекомендации к СП «Улицы и дороги населенных пунктов. Правила проектирования»</vt:lpstr>
      <vt:lpstr>Методические рекомендации к СП «Улицы и дороги населенных пунктов. Правила проектирования»</vt:lpstr>
      <vt:lpstr>Методические рекомендации к СП «Улицы и дороги населенных пунктов. Правила проектирования»</vt:lpstr>
      <vt:lpstr>Методические рекомендации к СП «Улицы и дороги населенных пунктов. Правила проектирования»</vt:lpstr>
      <vt:lpstr>Методические рекомендации к СП «Улицы и дороги населенных пунктов. Правила проектирования»</vt:lpstr>
      <vt:lpstr>Методические рекомендации к СП «Улицы и дороги населенных пунктов. Правила проектирования»</vt:lpstr>
      <vt:lpstr>Методические рекомендации к СП «Улицы и дороги населенных пунктов. Правила проектирования»</vt:lpstr>
      <vt:lpstr>Методические рекомендации к СП «Улицы и дороги населенных пунктов. Правила проектирования»</vt:lpstr>
      <vt:lpstr>Общие выводы  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Галя Мордовина</dc:creator>
  <cp:lastModifiedBy>Alla</cp:lastModifiedBy>
  <cp:revision>350</cp:revision>
  <cp:lastPrinted>2018-05-25T13:27:58Z</cp:lastPrinted>
  <dcterms:created xsi:type="dcterms:W3CDTF">2013-01-17T07:56:28Z</dcterms:created>
  <dcterms:modified xsi:type="dcterms:W3CDTF">2018-05-30T12:05:01Z</dcterms:modified>
</cp:coreProperties>
</file>