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71" r:id="rId4"/>
    <p:sldId id="276" r:id="rId5"/>
    <p:sldId id="277" r:id="rId6"/>
    <p:sldId id="278" r:id="rId7"/>
    <p:sldId id="279" r:id="rId8"/>
    <p:sldId id="280" r:id="rId9"/>
    <p:sldId id="281" r:id="rId10"/>
    <p:sldId id="269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89B1DE"/>
    <a:srgbClr val="4D4D4D"/>
    <a:srgbClr val="F37065"/>
    <a:srgbClr val="ED1B3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2461F-D6FC-4118-A781-48267085E7F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00B6-B2BB-4355-ADE9-55191506A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86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84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r="17795"/>
          <a:stretch/>
        </p:blipFill>
        <p:spPr>
          <a:xfrm>
            <a:off x="0" y="0"/>
            <a:ext cx="5400000" cy="6858000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5451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E1D0-B99E-411B-BCE4-D3E6DB7EA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75" r:id="rId17"/>
    <p:sldLayoutId id="2147483677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―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&gt;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pbank.ru/" TargetMode="External"/><Relationship Id="rId2" Type="http://schemas.openxmlformats.org/officeDocument/2006/relationships/hyperlink" Target="mailto:kupchenko@mspbank.ru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bg.mspbank.ru/?agent=d7d1eb02-fcb0-4b71-9866-ccd7b3bbe41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Кредитно-гарантийная поддержка субъектов </a:t>
            </a:r>
            <a:br>
              <a:rPr lang="ru-RU" dirty="0" smtClean="0"/>
            </a:br>
            <a:r>
              <a:rPr lang="ru-RU" dirty="0" smtClean="0"/>
              <a:t>МСП в рамках закупок крупнейших заказчиков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5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627784" y="692696"/>
            <a:ext cx="4464496" cy="5112568"/>
          </a:xfrm>
        </p:spPr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Россия, г. Краснодар,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Трамвайная, дом 2/6 оф.402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/>
              <a:t>Купченко Роман</a:t>
            </a:r>
            <a:br>
              <a:rPr lang="ru-RU" sz="1400" dirty="0"/>
            </a:br>
            <a:r>
              <a:rPr lang="ru-RU" sz="1400" dirty="0"/>
              <a:t>Региональный директор</a:t>
            </a:r>
            <a:br>
              <a:rPr lang="ru-RU" sz="1400" dirty="0"/>
            </a:br>
            <a:r>
              <a:rPr lang="ru-RU" sz="1400" dirty="0"/>
              <a:t>+7 (928) 274-70-63</a:t>
            </a:r>
            <a:br>
              <a:rPr lang="ru-RU" sz="1400" dirty="0"/>
            </a:br>
            <a:r>
              <a:rPr lang="ru-RU" sz="1400" dirty="0"/>
              <a:t>+7 (918) 999-81-26</a:t>
            </a:r>
            <a:br>
              <a:rPr lang="ru-RU" sz="1400" dirty="0"/>
            </a:br>
            <a:r>
              <a:rPr lang="en-US" sz="1400" dirty="0"/>
              <a:t>E</a:t>
            </a:r>
            <a:r>
              <a:rPr lang="ru-RU" sz="1400" dirty="0"/>
              <a:t>-</a:t>
            </a:r>
            <a:r>
              <a:rPr lang="en-US" sz="1400" dirty="0"/>
              <a:t>mail</a:t>
            </a:r>
            <a:r>
              <a:rPr lang="ru-RU" sz="1400" dirty="0"/>
              <a:t>: </a:t>
            </a:r>
            <a:r>
              <a:rPr lang="en-US" sz="1400" u="sng" dirty="0" err="1">
                <a:hlinkClick r:id="rId2"/>
              </a:rPr>
              <a:t>kupchenko</a:t>
            </a:r>
            <a:r>
              <a:rPr lang="ru-RU" sz="1400" u="sng" dirty="0">
                <a:hlinkClick r:id="rId2"/>
              </a:rPr>
              <a:t>@</a:t>
            </a:r>
            <a:r>
              <a:rPr lang="en-US" sz="1400" u="sng" dirty="0" err="1">
                <a:hlinkClick r:id="rId2"/>
              </a:rPr>
              <a:t>mspbank</a:t>
            </a:r>
            <a:r>
              <a:rPr lang="ru-RU" sz="1400" u="sng" dirty="0">
                <a:hlinkClick r:id="rId2"/>
              </a:rPr>
              <a:t>.</a:t>
            </a:r>
            <a:r>
              <a:rPr lang="en-US" sz="1400" u="sng" dirty="0" err="1">
                <a:hlinkClick r:id="rId2"/>
              </a:rPr>
              <a:t>ru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en-US" sz="1400" u="sng" dirty="0">
                <a:hlinkClick r:id="rId3"/>
              </a:rPr>
              <a:t>www.mspbank.ru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ссылка для оформления заявки на гарантию: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u="sng" dirty="0">
                <a:hlinkClick r:id="rId4"/>
              </a:rPr>
              <a:t>https://bg.mspbank.ru/?agent=d7d1eb02-fcb0-4b71-9866-ccd7b3bbe41b</a:t>
            </a:r>
            <a:r>
              <a:rPr lang="ru-RU" sz="1400" dirty="0"/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219164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6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1" y="1484784"/>
            <a:ext cx="7920879" cy="1584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Банка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для предпринимателей, участвующих в закупках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6539" y="4168373"/>
            <a:ext cx="2545865" cy="142733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Прямое кредитование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51818" y="4168373"/>
            <a:ext cx="2520281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Гарантийная 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рамках НГС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168373"/>
            <a:ext cx="2520281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Прямая гарантийная поддержка в рамках 223-ФЗ и 44-ФЗ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5125" y="1484784"/>
            <a:ext cx="7920879" cy="158417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Банка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для предпринимателей, участвующих в закупках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331640" y="3391518"/>
            <a:ext cx="287337" cy="504826"/>
          </a:xfrm>
          <a:prstGeom prst="downArrow">
            <a:avLst/>
          </a:prstGeom>
          <a:ln>
            <a:solidFill>
              <a:srgbClr val="F370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67944" y="3391514"/>
            <a:ext cx="285748" cy="504826"/>
          </a:xfrm>
          <a:prstGeom prst="downArrow">
            <a:avLst/>
          </a:prstGeom>
          <a:ln>
            <a:solidFill>
              <a:srgbClr val="F370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732240" y="3391518"/>
            <a:ext cx="287337" cy="504826"/>
          </a:xfrm>
          <a:prstGeom prst="downArrow">
            <a:avLst/>
          </a:prstGeom>
          <a:ln>
            <a:solidFill>
              <a:srgbClr val="F370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55422" y="4168373"/>
            <a:ext cx="2520281" cy="142733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Гарантийная 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рамках НГС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5124" y="4168373"/>
            <a:ext cx="2520281" cy="142733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Прямая гарантийная поддержка в рамках 223-ФЗ и 44-ФЗ</a:t>
            </a:r>
          </a:p>
        </p:txBody>
      </p:sp>
    </p:spTree>
    <p:extLst>
      <p:ext uri="{BB962C8B-B14F-4D97-AF65-F5344CB8AC3E}">
        <p14:creationId xmlns:p14="http://schemas.microsoft.com/office/powerpoint/2010/main" val="29800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Прямая гарантийная поддержка</a:t>
            </a:r>
            <a:br>
              <a:rPr lang="ru-RU" sz="3200" dirty="0" smtClean="0"/>
            </a:br>
            <a:r>
              <a:rPr lang="ru-RU" sz="3200" dirty="0" smtClean="0"/>
              <a:t>МСП в рамках </a:t>
            </a:r>
            <a:r>
              <a:rPr lang="ru-RU" sz="3200" dirty="0" err="1" smtClean="0"/>
              <a:t>госзакупок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1146820"/>
            <a:ext cx="8424937" cy="553988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участия в закупках крупнейших заказчиков федерального уровня в рамках 223-ФЗ и </a:t>
            </a:r>
            <a:r>
              <a:rPr lang="ru-RU" sz="1500" i="1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госзакупках</a:t>
            </a:r>
            <a:r>
              <a:rPr lang="ru-RU" sz="15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в рамках 44-ФЗ МСП Банк предоставляет:</a:t>
            </a:r>
            <a:r>
              <a:rPr lang="en-US" sz="15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5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912" y="1731568"/>
            <a:ext cx="2303461" cy="903288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для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участия в конкурсе</a:t>
            </a:r>
            <a:endParaRPr lang="en-US" sz="15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1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59037" y="1722048"/>
            <a:ext cx="2305051" cy="912814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исполнения обязательств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08464" y="1728414"/>
            <a:ext cx="2305051" cy="906463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75" tIns="34437" rIns="68875" bIns="3443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возврата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авансового платежа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1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 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08993"/>
              </p:ext>
            </p:extLst>
          </p:nvPr>
        </p:nvGraphicFramePr>
        <p:xfrm>
          <a:off x="251521" y="2780928"/>
          <a:ext cx="7848871" cy="3989173"/>
        </p:xfrm>
        <a:graphic>
          <a:graphicData uri="http://schemas.openxmlformats.org/drawingml/2006/table">
            <a:tbl>
              <a:tblPr/>
              <a:tblGrid>
                <a:gridCol w="3198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0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8947"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Условия предоставления гарантий</a:t>
                      </a:r>
                    </a:p>
                  </a:txBody>
                  <a:tcPr marL="91445" marR="91445" marT="45691" marB="4569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Требования к заемщику</a:t>
                      </a:r>
                    </a:p>
                  </a:txBody>
                  <a:tcPr marL="91445" marR="91445" marT="45691" marB="4569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Сумма: до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00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млн рублей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PT Sans" charset="0"/>
                        <a:cs typeface="Arial" pitchFamily="34" charset="0"/>
                      </a:endParaRP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Резидент РФ, субъект МСП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Срок деятельности более 6 месяцев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Положительная деловая репутация</a:t>
                      </a: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Цель контракта: строительство, производство, поставка оборудования, изготовленных товаров, оказание услуг</a:t>
                      </a: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При сумме гарантии: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- не менее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исполненного контракта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более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- не менее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контрактов</a:t>
                      </a:r>
                    </a:p>
                  </a:txBody>
                  <a:tcPr marL="91445" marR="91445" marT="45691" marB="45691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59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Обеспечение: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без обеспечения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поручительство 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от 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обеспечительный платеж и иные виды обеспечения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5" marR="91445" marT="45691" marB="4569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694" marB="45694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Основные преимущества получения гарантии МСП Банка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3509232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государственного банка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3127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55355"/>
              </p:ext>
            </p:extLst>
          </p:nvPr>
        </p:nvGraphicFramePr>
        <p:xfrm>
          <a:off x="1" y="1628800"/>
          <a:ext cx="831641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534"/>
                <a:gridCol w="2829205"/>
                <a:gridCol w="2540675"/>
              </a:tblGrid>
              <a:tr h="3888432">
                <a:tc>
                  <a:txBody>
                    <a:bodyPr/>
                    <a:lstStyle/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Автодор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Внешэкономбанк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Водоканал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Газпром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Госкорпорация по </a:t>
                      </a: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ОрВД</a:t>
                      </a:r>
                      <a:endParaRPr lang="ru-RU" sz="1200" b="0" dirty="0" smtClean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Донэнерго 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</a:t>
                      </a: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 РАО (все компании группы) 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Калининградтеплосеть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Международный аэропорт «Уфа»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Мосводосток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Мосгортранс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Москоллектор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Мосэнерго</a:t>
                      </a:r>
                      <a:endParaRPr lang="en-US" sz="1200" b="0" dirty="0" smtClean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Мурманэлектросбыт</a:t>
                      </a:r>
                    </a:p>
                    <a:p>
                      <a:pPr marL="342863" marR="0" indent="-3428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4D4D4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Ненецкая нефтяная компания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Нижневартовскавиа</a:t>
                      </a:r>
                      <a:endParaRPr lang="ru-RU" sz="1200" b="0" dirty="0" smtClean="0">
                        <a:solidFill>
                          <a:srgbClr val="4D4D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ОАК-Транспортные самолеты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Петербургский метрополитен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Почта России</a:t>
                      </a:r>
                    </a:p>
                    <a:p>
                      <a:pPr marL="342863" indent="-342863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ПРИМОРСКИЙ ВОДОКАНАЛ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ПРИМТЕПЛОЭНЕРГО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РЖД (все компании группы)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Роснефть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Россети (все компании группы)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Российская телевизионная и радиовещательная сеть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Ростелеком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Ростех</a:t>
                      </a: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 (все компании группы)</a:t>
                      </a:r>
                    </a:p>
                    <a:p>
                      <a:pPr marL="342863" indent="-342863" algn="l" defTabSz="914400" rtl="0" eaLnBrk="1" fontAlgn="ctr" latinLnBrk="0" hangingPunct="1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kern="1200" dirty="0" err="1" smtClean="0">
                          <a:solidFill>
                            <a:srgbClr val="4D4D4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Русгидро</a:t>
                      </a:r>
                      <a:endParaRPr lang="ru-RU" sz="1200" b="0" kern="1200" dirty="0" smtClean="0">
                        <a:solidFill>
                          <a:srgbClr val="4D4D4D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863" indent="-342863" algn="l" defTabSz="914400" rtl="0" eaLnBrk="1" fontAlgn="ctr" latinLnBrk="0" hangingPunct="1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kern="1200" dirty="0" smtClean="0">
                          <a:solidFill>
                            <a:srgbClr val="4D4D4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Севмаш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СИБУР Холдинг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Смоленскрегионтеплоэнерго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Ставрополькоммунэлектро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ТВЭЛ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Тепловая компания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Теплоэнерго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Транснефть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Федеральная грузовая компания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Федеральная пассажирская компания</a:t>
                      </a:r>
                    </a:p>
                    <a:p>
                      <a:pPr marL="342863" indent="-342863" fontAlgn="ctr">
                        <a:spcBef>
                          <a:spcPts val="600"/>
                        </a:spcBef>
                        <a:buClr>
                          <a:srgbClr val="ED1B34"/>
                        </a:buClr>
                        <a:buSzPct val="120000"/>
                        <a:buFont typeface="Wingdings" pitchFamily="2" charset="2"/>
                        <a:buChar char="§"/>
                        <a:defRPr/>
                      </a:pPr>
                      <a:r>
                        <a:rPr lang="ru-RU" sz="1200" b="0" dirty="0" smtClean="0">
                          <a:solidFill>
                            <a:srgbClr val="4D4D4D"/>
                          </a:solidFill>
                          <a:latin typeface="Arial" pitchFamily="34" charset="0"/>
                          <a:cs typeface="Arial" pitchFamily="34" charset="0"/>
                        </a:rPr>
                        <a:t>Югорская региональная электросетевая компания</a:t>
                      </a:r>
                    </a:p>
                    <a:p>
                      <a:pPr marL="171450" indent="-171450">
                        <a:buClr>
                          <a:srgbClr val="ED1B34"/>
                        </a:buClr>
                        <a:buFont typeface="Wingdings" pitchFamily="2" charset="2"/>
                        <a:buChar char="§"/>
                      </a:pPr>
                      <a:endParaRPr lang="ru-RU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dirty="0" smtClean="0"/>
              <a:t>Перечень заказчиков, в пользу которых Банком выдаются гарантии исполнения обязательств (в том числе гарантии возврата аванса) и тендерные гарантии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1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r>
              <a:rPr lang="ru-RU" sz="3200" dirty="0" smtClean="0"/>
              <a:t>Гарантийная поддержка в рамках Национальной гарантийной системы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7456" y="1241197"/>
            <a:ext cx="2436811" cy="553988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Повышение доступности финансирования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935" y="1241197"/>
            <a:ext cx="1871663" cy="553988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Для малого и</a:t>
            </a:r>
            <a:endParaRPr lang="en-US" sz="1500" dirty="0">
              <a:solidFill>
                <a:srgbClr val="4D4D4D"/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среднего бизнеса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316" y="1272949"/>
            <a:ext cx="2016124" cy="553988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 algn="ctr"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70%</a:t>
            </a:r>
            <a:endParaRPr lang="en-US" sz="15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долга по кредиту</a:t>
            </a:r>
          </a:p>
        </p:txBody>
      </p:sp>
      <p:grpSp>
        <p:nvGrpSpPr>
          <p:cNvPr id="9" name="Группа 21"/>
          <p:cNvGrpSpPr>
            <a:grpSpLocks/>
          </p:cNvGrpSpPr>
          <p:nvPr/>
        </p:nvGrpSpPr>
        <p:grpSpPr bwMode="auto">
          <a:xfrm>
            <a:off x="3098036" y="1203093"/>
            <a:ext cx="360363" cy="488951"/>
            <a:chOff x="2916238" y="2003425"/>
            <a:chExt cx="360362" cy="488950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916238" y="2133600"/>
              <a:ext cx="358774" cy="358775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Фигура, имеющая форму буквы L 10"/>
            <p:cNvSpPr/>
            <p:nvPr/>
          </p:nvSpPr>
          <p:spPr bwMode="auto">
            <a:xfrm rot="18888021">
              <a:off x="2964656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2" name="Группа 24"/>
          <p:cNvGrpSpPr>
            <a:grpSpLocks/>
          </p:cNvGrpSpPr>
          <p:nvPr/>
        </p:nvGrpSpPr>
        <p:grpSpPr bwMode="auto">
          <a:xfrm>
            <a:off x="6193656" y="1196752"/>
            <a:ext cx="360363" cy="488951"/>
            <a:chOff x="2916238" y="2003425"/>
            <a:chExt cx="360362" cy="488950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916238" y="2133600"/>
              <a:ext cx="358774" cy="358775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Фигура, имеющая форму буквы L 13"/>
            <p:cNvSpPr/>
            <p:nvPr/>
          </p:nvSpPr>
          <p:spPr bwMode="auto">
            <a:xfrm rot="18888021">
              <a:off x="2964656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5" name="Группа 27"/>
          <p:cNvGrpSpPr>
            <a:grpSpLocks/>
          </p:cNvGrpSpPr>
          <p:nvPr/>
        </p:nvGrpSpPr>
        <p:grpSpPr bwMode="auto">
          <a:xfrm>
            <a:off x="467544" y="1204687"/>
            <a:ext cx="360363" cy="488951"/>
            <a:chOff x="2916238" y="2003425"/>
            <a:chExt cx="360362" cy="488950"/>
          </a:xfrm>
        </p:grpSpPr>
        <p:sp>
          <p:nvSpPr>
            <p:cNvPr id="16" name="Скругленный прямоугольник 15"/>
            <p:cNvSpPr/>
            <p:nvPr/>
          </p:nvSpPr>
          <p:spPr bwMode="auto">
            <a:xfrm>
              <a:off x="2916238" y="2133600"/>
              <a:ext cx="358775" cy="358775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Фигура, имеющая форму буквы L 16"/>
            <p:cNvSpPr/>
            <p:nvPr/>
          </p:nvSpPr>
          <p:spPr bwMode="auto">
            <a:xfrm rot="18888021">
              <a:off x="2964657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69146" y="2876333"/>
            <a:ext cx="3638549" cy="769937"/>
          </a:xfrm>
          <a:prstGeom prst="rect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обеспечения гарантий на исполнение контрактов по 223-ФЗ и 44-ФЗ	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80434" y="2133388"/>
            <a:ext cx="4789492" cy="503237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Прямая гарантия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2772590" y="2638194"/>
            <a:ext cx="288924" cy="252412"/>
          </a:xfrm>
          <a:prstGeom prst="downArrow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819" y="2876333"/>
            <a:ext cx="3638549" cy="769937"/>
          </a:xfrm>
          <a:prstGeom prst="rect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75" tIns="34437" rIns="68875" bIns="34437"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обеспечения кредитов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исполнение контрактов по 223-ФЗ и 44-ФЗ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973" y="4565421"/>
            <a:ext cx="3630612" cy="1708150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Сумма: 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 25 до 100 млн рублей </a:t>
            </a: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(до 70% от суммы гарантии)</a:t>
            </a:r>
          </a:p>
          <a:p>
            <a:pPr>
              <a:defRPr/>
            </a:pPr>
            <a:r>
              <a:rPr lang="ru-RU" sz="15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             </a:t>
            </a:r>
            <a:endParaRPr lang="ru-RU" sz="1500" dirty="0">
              <a:solidFill>
                <a:schemeClr val="accent6">
                  <a:lumMod val="2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Срок: 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не более 5 лет </a:t>
            </a:r>
          </a:p>
          <a:p>
            <a:pPr>
              <a:defRPr/>
            </a:pPr>
            <a:endParaRPr lang="ru-RU" sz="15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endParaRPr lang="ru-RU" sz="1500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0756" y="4565423"/>
            <a:ext cx="3630613" cy="1708150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Сумма: 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 25 до 100 млн рублей </a:t>
            </a: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(до 70% от суммы кредита)</a:t>
            </a:r>
          </a:p>
          <a:p>
            <a:pPr>
              <a:defRPr/>
            </a:pPr>
            <a:endParaRPr lang="ru-RU" sz="15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Форма кредитования:</a:t>
            </a: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▪   кредит</a:t>
            </a:r>
          </a:p>
          <a:p>
            <a:pPr>
              <a:defRPr/>
            </a:pP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▪   </a:t>
            </a:r>
            <a:r>
              <a:rPr lang="ru-RU" sz="1500" dirty="0" err="1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невозобновляемая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кредитная линия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977" y="3771679"/>
            <a:ext cx="7645401" cy="784820"/>
          </a:xfrm>
          <a:prstGeom prst="rect">
            <a:avLst/>
          </a:prstGeom>
          <a:noFill/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F37065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Цель контракта: </a:t>
            </a:r>
            <a:r>
              <a:rPr lang="ru-RU" sz="1500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инвестиции (строительство, производство, изготовление или поставка оборудования, товаров, а также оказание услуг по профилю МСП)</a:t>
            </a:r>
          </a:p>
          <a:p>
            <a:pPr>
              <a:defRPr/>
            </a:pPr>
            <a:r>
              <a:rPr lang="ru-RU" sz="1500" i="1" dirty="0">
                <a:solidFill>
                  <a:srgbClr val="4D4D4D"/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Исключение: поставка товаров без их изготовления исполнителем контракта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5725342" y="2633452"/>
            <a:ext cx="288924" cy="252413"/>
          </a:xfrm>
          <a:prstGeom prst="downArrow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993716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562</Words>
  <Application>Microsoft Office PowerPoint</Application>
  <PresentationFormat>Экран (4:3)</PresentationFormat>
  <Paragraphs>151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Кредитно-гарантийная поддержка субъектов  МСП в рамках закупок крупнейших заказчиков</vt:lpstr>
      <vt:lpstr>О Банке</vt:lpstr>
      <vt:lpstr>Презентация PowerPoint</vt:lpstr>
      <vt:lpstr>Прямая гарантийная поддержка МСП в рамках госзакупок</vt:lpstr>
      <vt:lpstr>Основные преимущества получения гарантии МСП Банка</vt:lpstr>
      <vt:lpstr>Перечень заказчиков, в пользу которых Банком выдаются гарантии исполнения обязательств (в том числе гарантии возврата аванса) и тендерные гарантии </vt:lpstr>
      <vt:lpstr>Гарантийная поддержка в рамках Национальной гарантийной системы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Россия, г. Краснодар,  ул. Трамвайная, дом 2/6 оф.402  Купченко Роман Региональный директор +7 (928) 274-70-63 +7 (918) 999-81-26 E-mail: kupchenko@mspbank.ru www.mspbank.ru  ссылка для оформления заявки на гарантию:  https://bg.mspbank.ru/?agent=d7d1eb02-fcb0-4b71-9866-ccd7b3bbe41b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WO2-production</cp:lastModifiedBy>
  <cp:revision>54</cp:revision>
  <cp:lastPrinted>2018-01-24T14:09:25Z</cp:lastPrinted>
  <dcterms:created xsi:type="dcterms:W3CDTF">2017-08-03T13:00:25Z</dcterms:created>
  <dcterms:modified xsi:type="dcterms:W3CDTF">2018-05-31T11:13:17Z</dcterms:modified>
</cp:coreProperties>
</file>