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65.jpg" ContentType="image/jpg"/>
  <Override PartName="/ppt/media/image66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4.jpg" ContentType="image/jpg"/>
  <Override PartName="/ppt/media/image77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2.jpg" ContentType="image/jpg"/>
  <Override PartName="/ppt/media/image103.jpg" ContentType="image/jpg"/>
  <Override PartName="/ppt/media/image10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1" r:id="rId2"/>
    <p:sldId id="272" r:id="rId3"/>
    <p:sldId id="273" r:id="rId4"/>
    <p:sldId id="275" r:id="rId5"/>
    <p:sldId id="326" r:id="rId6"/>
    <p:sldId id="274" r:id="rId7"/>
    <p:sldId id="277" r:id="rId8"/>
    <p:sldId id="278" r:id="rId9"/>
    <p:sldId id="279" r:id="rId10"/>
    <p:sldId id="280" r:id="rId11"/>
    <p:sldId id="282" r:id="rId12"/>
    <p:sldId id="283" r:id="rId13"/>
    <p:sldId id="285" r:id="rId14"/>
    <p:sldId id="287" r:id="rId15"/>
    <p:sldId id="288" r:id="rId16"/>
    <p:sldId id="289" r:id="rId17"/>
    <p:sldId id="290" r:id="rId18"/>
    <p:sldId id="292" r:id="rId19"/>
    <p:sldId id="293" r:id="rId20"/>
    <p:sldId id="294" r:id="rId21"/>
    <p:sldId id="296" r:id="rId22"/>
    <p:sldId id="298" r:id="rId23"/>
    <p:sldId id="299" r:id="rId24"/>
    <p:sldId id="300" r:id="rId25"/>
    <p:sldId id="306" r:id="rId26"/>
    <p:sldId id="307" r:id="rId27"/>
    <p:sldId id="308" r:id="rId28"/>
    <p:sldId id="309" r:id="rId29"/>
    <p:sldId id="310" r:id="rId30"/>
    <p:sldId id="311" r:id="rId31"/>
    <p:sldId id="316" r:id="rId32"/>
    <p:sldId id="319" r:id="rId33"/>
    <p:sldId id="320" r:id="rId34"/>
    <p:sldId id="321" r:id="rId35"/>
    <p:sldId id="324" r:id="rId36"/>
    <p:sldId id="325" r:id="rId37"/>
    <p:sldId id="323" r:id="rId38"/>
    <p:sldId id="327" r:id="rId39"/>
    <p:sldId id="328" r:id="rId40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2663AB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77" y="18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0E773-BFC6-47BA-9468-DAD6B72807E6}" type="datetimeFigureOut">
              <a:rPr lang="de-DE" smtClean="0"/>
              <a:pPr/>
              <a:t>30.05.2018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0AE3F-F34B-4F17-B941-1879CB21274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152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ga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 7" descr="606.0031.2_PPT-Vorlage_Logo_17.04.12.jpg"/>
          <p:cNvPicPr>
            <a:picLocks noChangeAspect="1"/>
          </p:cNvPicPr>
          <p:nvPr userDrawn="1"/>
        </p:nvPicPr>
        <p:blipFill>
          <a:blip r:embed="rId2" cstate="print"/>
          <a:srcRect t="8052" r="8513"/>
          <a:stretch>
            <a:fillRect/>
          </a:stretch>
        </p:blipFill>
        <p:spPr>
          <a:xfrm>
            <a:off x="7416824" y="72008"/>
            <a:ext cx="1547664" cy="5555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4982"/>
          <a:stretch/>
        </p:blipFill>
        <p:spPr>
          <a:xfrm>
            <a:off x="0" y="-20539"/>
            <a:ext cx="9143999" cy="5184577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-3923" y="411510"/>
            <a:ext cx="4575921" cy="93610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0" y="349771"/>
            <a:ext cx="4571998" cy="9978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18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Перспективные направления и прогрессивные решения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компании </a:t>
            </a:r>
            <a:r>
              <a:rPr lang="en-US" sz="1800" dirty="0" smtClean="0">
                <a:solidFill>
                  <a:schemeClr val="bg1"/>
                </a:solidFill>
              </a:rPr>
              <a:t>HUESKER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8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ESK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B35261D6-2FAD-4F32-84C0-8E9334B5482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88812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ClrTx/>
              <a:buFont typeface="Wingdings" panose="05000000000000000000" pitchFamily="2" charset="2"/>
              <a:buChar char="§"/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</p:txBody>
      </p:sp>
    </p:spTree>
    <p:extLst>
      <p:ext uri="{BB962C8B-B14F-4D97-AF65-F5344CB8AC3E}">
        <p14:creationId xmlns:p14="http://schemas.microsoft.com/office/powerpoint/2010/main" val="211850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20"/>
          </p:nvPr>
        </p:nvSpPr>
        <p:spPr>
          <a:xfrm>
            <a:off x="4953600" y="2643758"/>
            <a:ext cx="4032448" cy="172819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27" name="Bildplatzhalter 21"/>
          <p:cNvSpPr>
            <a:spLocks noGrp="1"/>
          </p:cNvSpPr>
          <p:nvPr>
            <p:ph type="pic" sz="quarter" idx="21"/>
          </p:nvPr>
        </p:nvSpPr>
        <p:spPr>
          <a:xfrm>
            <a:off x="4932288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9A9D1D2-2826-4142-A16F-93834FCE008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Bildplatzhalter 21"/>
          <p:cNvSpPr>
            <a:spLocks noGrp="1"/>
          </p:cNvSpPr>
          <p:nvPr>
            <p:ph type="pic" sz="quarter" idx="22"/>
          </p:nvPr>
        </p:nvSpPr>
        <p:spPr>
          <a:xfrm>
            <a:off x="6300440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14" name="Bildplatzhalter 21"/>
          <p:cNvSpPr>
            <a:spLocks noGrp="1"/>
          </p:cNvSpPr>
          <p:nvPr>
            <p:ph type="pic" sz="quarter" idx="23"/>
          </p:nvPr>
        </p:nvSpPr>
        <p:spPr>
          <a:xfrm>
            <a:off x="7668592" y="1203647"/>
            <a:ext cx="1296144" cy="1008063"/>
          </a:xfrm>
          <a:prstGeom prst="rect">
            <a:avLst/>
          </a:prstGeom>
          <a:noFill/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4932040" y="2211711"/>
            <a:ext cx="1296988" cy="360040"/>
          </a:xfrm>
          <a:prstGeom prst="rect">
            <a:avLst/>
          </a:prstGeom>
        </p:spPr>
        <p:txBody>
          <a:bodyPr/>
          <a:lstStyle>
            <a:lvl1pPr marL="0" indent="0"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6300440" y="2211710"/>
            <a:ext cx="1296988" cy="35934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</a:pPr>
            <a:r>
              <a:rPr lang="ru-RU" smtClean="0"/>
              <a:t>Образец текста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26"/>
          </p:nvPr>
        </p:nvSpPr>
        <p:spPr>
          <a:xfrm>
            <a:off x="7668592" y="2211710"/>
            <a:ext cx="1296988" cy="359345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</a:pPr>
            <a:r>
              <a:rPr lang="ru-RU" smtClean="0"/>
              <a:t>Образец текста</a:t>
            </a:r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27"/>
          </p:nvPr>
        </p:nvSpPr>
        <p:spPr>
          <a:xfrm>
            <a:off x="4953600" y="4371950"/>
            <a:ext cx="4032448" cy="287337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452880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2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D714BDE-EAE1-4B56-B5FE-76E6A0EDEEA1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13" name="Bildplatzhalter 25"/>
          <p:cNvSpPr>
            <a:spLocks noGrp="1"/>
          </p:cNvSpPr>
          <p:nvPr>
            <p:ph type="pic" sz="quarter" idx="21"/>
          </p:nvPr>
        </p:nvSpPr>
        <p:spPr>
          <a:xfrm>
            <a:off x="6678000" y="1203598"/>
            <a:ext cx="2304256" cy="13681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22"/>
          </p:nvPr>
        </p:nvSpPr>
        <p:spPr>
          <a:xfrm>
            <a:off x="6678000" y="2931790"/>
            <a:ext cx="2304256" cy="1440160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6678000" y="25717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6678000" y="43719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62570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Text und 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0B00933-23F4-4B46-ADFF-CAF83911684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13" name="Bildplatzhalter 25"/>
          <p:cNvSpPr>
            <a:spLocks noGrp="1"/>
          </p:cNvSpPr>
          <p:nvPr>
            <p:ph type="pic" sz="quarter" idx="21"/>
          </p:nvPr>
        </p:nvSpPr>
        <p:spPr>
          <a:xfrm>
            <a:off x="115200" y="1203598"/>
            <a:ext cx="2304256" cy="13681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 dirty="0"/>
          </a:p>
        </p:txBody>
      </p:sp>
      <p:sp>
        <p:nvSpPr>
          <p:cNvPr id="14" name="Bildplatzhalter 25"/>
          <p:cNvSpPr>
            <a:spLocks noGrp="1"/>
          </p:cNvSpPr>
          <p:nvPr>
            <p:ph type="pic" sz="quarter" idx="22"/>
          </p:nvPr>
        </p:nvSpPr>
        <p:spPr>
          <a:xfrm>
            <a:off x="115200" y="2931790"/>
            <a:ext cx="2304256" cy="1440160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2000" baseline="0" smtClean="0"/>
              <a:t>Вставка рисунка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115200" y="25717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115200" y="4371950"/>
            <a:ext cx="2304256" cy="360040"/>
          </a:xfrm>
          <a:prstGeom prst="rect">
            <a:avLst/>
          </a:prstGeom>
        </p:spPr>
        <p:txBody>
          <a:bodyPr/>
          <a:lstStyle>
            <a:lvl1pPr>
              <a:defRPr lang="de-DE" sz="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699792" y="1203598"/>
            <a:ext cx="629660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Tabellen_Diagramm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5724128" y="1635497"/>
            <a:ext cx="3276000" cy="2592437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BFB2ECF-DE5C-4F6F-8E18-F362A7ED071E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5248888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Tabellen_Diagramm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4320000" y="1203598"/>
            <a:ext cx="4680521" cy="345638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 sz="20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B3E17060-EFBF-43E0-AE0A-662485C71D2D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7"/>
          </p:nvPr>
        </p:nvSpPr>
        <p:spPr>
          <a:xfrm>
            <a:off x="4680000" y="2283718"/>
            <a:ext cx="4320480" cy="237626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3CA1C85-944A-49F9-870B-9E8A47C2C58C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iagrammplatzhalter 17"/>
          <p:cNvSpPr>
            <a:spLocks noGrp="1"/>
          </p:cNvSpPr>
          <p:nvPr>
            <p:ph type="chart" sz="quarter" idx="18"/>
          </p:nvPr>
        </p:nvSpPr>
        <p:spPr>
          <a:xfrm>
            <a:off x="115200" y="2283718"/>
            <a:ext cx="4176464" cy="2376264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15200" y="1203598"/>
            <a:ext cx="4176000" cy="1008000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680000" y="1203598"/>
            <a:ext cx="4176000" cy="1008000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kein Text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115200" y="1203598"/>
            <a:ext cx="4248472" cy="3024336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/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de-DE" sz="2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/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6"/>
          </p:nvPr>
        </p:nvSpPr>
        <p:spPr>
          <a:xfrm>
            <a:off x="4752000" y="1203598"/>
            <a:ext cx="4248472" cy="3024336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38EE2D0-9B01-4681-9553-6DF80182B6FF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115200" y="4227934"/>
            <a:ext cx="4248472" cy="432048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3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4752000" y="4227934"/>
            <a:ext cx="4248472" cy="432048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ext und großes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de-DE" sz="2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/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6"/>
          </p:nvPr>
        </p:nvSpPr>
        <p:spPr>
          <a:xfrm>
            <a:off x="4536000" y="1203598"/>
            <a:ext cx="4464496" cy="3168352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7175BB7-5F77-4436-A272-1E2D6E523B67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22"/>
          <p:cNvSpPr>
            <a:spLocks noGrp="1"/>
          </p:cNvSpPr>
          <p:nvPr>
            <p:ph type="body" sz="quarter" idx="24"/>
          </p:nvPr>
        </p:nvSpPr>
        <p:spPr>
          <a:xfrm>
            <a:off x="4536000" y="4371950"/>
            <a:ext cx="4464496" cy="288032"/>
          </a:xfrm>
          <a:prstGeom prst="rect">
            <a:avLst/>
          </a:prstGeom>
        </p:spPr>
        <p:txBody>
          <a:bodyPr/>
          <a:lstStyle>
            <a:lvl1pPr>
              <a:defRPr lang="de-DE" sz="10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15200" y="1203598"/>
            <a:ext cx="41760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2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C7E0BE0-920F-4F12-94F0-28400E53F1AD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734000" y="1202400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Gestaltungsrichtlinien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A673EC5-258F-46F8-BDCC-0B9520813767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115200" y="1203598"/>
            <a:ext cx="8881200" cy="3528740"/>
          </a:xfrm>
          <a:prstGeom prst="rect">
            <a:avLst/>
          </a:prstGeom>
        </p:spPr>
        <p:txBody>
          <a:bodyPr anchor="ctr" anchorCtr="1"/>
          <a:lstStyle>
            <a:lvl1pPr marL="268288" marR="0" indent="-268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9292"/>
              </a:buClr>
              <a:buSzPct val="80000"/>
              <a:buFont typeface="Arial" pitchFamily="34" charset="0"/>
              <a:buNone/>
              <a:tabLst/>
              <a:defRPr sz="2000" b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9292"/>
              </a:buClr>
              <a:buSzPct val="80000"/>
              <a:buFontTx/>
              <a:buBlip>
                <a:blip r:embed="rId2"/>
              </a:buBlip>
              <a:tabLst/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sz="2000" b="1" baseline="0">
                <a:latin typeface="Arial" pitchFamily="34" charset="0"/>
                <a:cs typeface="Arial" pitchFamily="34" charset="0"/>
              </a:defRPr>
            </a:lvl3pPr>
            <a:lvl4pPr marL="165735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7175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lang="de-DE" sz="2000" b="1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</a:lstStyle>
          <a:p>
            <a:pPr marL="25717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lang="ru-RU" sz="2000" b="1" smtClean="0">
                <a:latin typeface="Arial"/>
                <a:cs typeface="Arial"/>
              </a:rPr>
              <a:t>Образец текста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2000" smtClean="0"/>
              <a:t>Образец подзаголовка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2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1D05A87-3B4D-4A45-B427-924D49605720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734000" y="1202400"/>
            <a:ext cx="4024752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</p:txBody>
      </p:sp>
    </p:spTree>
    <p:extLst>
      <p:ext uri="{BB962C8B-B14F-4D97-AF65-F5344CB8AC3E}">
        <p14:creationId xmlns:p14="http://schemas.microsoft.com/office/powerpoint/2010/main" val="15842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Bild ganzflächig ohne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115200" y="555625"/>
            <a:ext cx="8881200" cy="4103688"/>
          </a:xfrm>
          <a:prstGeom prst="rect">
            <a:avLst/>
          </a:prstGeom>
          <a:ln w="6350">
            <a:solidFill>
              <a:srgbClr val="929292"/>
            </a:solidFill>
          </a:ln>
        </p:spPr>
        <p:txBody>
          <a:bodyPr anchor="ctr" anchorCtr="1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рисунка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D87427A1-7174-481C-A9AC-0F09E5B4921C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abschließend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D5C79A91-BD18-400E-8A50-F85D05766027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20468" r="34821" b="32821"/>
          <a:stretch/>
        </p:blipFill>
        <p:spPr>
          <a:xfrm>
            <a:off x="3131840" y="1419622"/>
            <a:ext cx="2952328" cy="266429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-3921" y="411510"/>
            <a:ext cx="3419872" cy="93610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endParaRPr lang="de-DE" sz="2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3954" y="71628"/>
            <a:ext cx="8756091" cy="38354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375F9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178" y="898271"/>
            <a:ext cx="8219643" cy="308991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68826" y="4775119"/>
            <a:ext cx="1369060" cy="12763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890"/>
              </a:lnSpc>
            </a:pPr>
            <a:endParaRPr spc="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12E08-A892-4DB2-83C0-C75D05C5F444}" type="datetime1">
              <a:rPr lang="de-DE" smtClean="0"/>
              <a:t>30.05.2018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3185">
              <a:lnSpc>
                <a:spcPts val="890"/>
              </a:lnSpc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986278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Headlines Arial 24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Arial 22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DE40C5A-EF85-4627-A876-E7B936A2B639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88812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b="1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Fließtext Arial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Arial 18pt</a:t>
            </a:r>
          </a:p>
          <a:p>
            <a:pPr lvl="2"/>
            <a:r>
              <a:rPr lang="de-DE" dirty="0" smtClean="0"/>
              <a:t>Dritte Ebene Arial 16pt</a:t>
            </a:r>
          </a:p>
          <a:p>
            <a:pPr lvl="3"/>
            <a:r>
              <a:rPr lang="de-DE" dirty="0" smtClean="0"/>
              <a:t>Vierte Ebene 14pt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altungsrichtlini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Headlines Arial 24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Arial 22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61524A-8CBF-4151-80A1-5A6A5501D4D1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115200" y="1203598"/>
            <a:ext cx="8881200" cy="345638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20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b="1">
                <a:latin typeface="Arial"/>
                <a:cs typeface="Arial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Fließtext Arial 20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1"/>
            <a:r>
              <a:rPr lang="de-DE" dirty="0" smtClean="0"/>
              <a:t>Zweite Ebene Arial 18pt</a:t>
            </a:r>
          </a:p>
          <a:p>
            <a:pPr lvl="2"/>
            <a:r>
              <a:rPr lang="de-DE" dirty="0" smtClean="0"/>
              <a:t>Dritte Ebene Arial 16pt</a:t>
            </a:r>
          </a:p>
          <a:p>
            <a:pPr lvl="3"/>
            <a:r>
              <a:rPr lang="de-DE" dirty="0" smtClean="0"/>
              <a:t>Vierte Ebene 14pt</a:t>
            </a:r>
          </a:p>
        </p:txBody>
      </p:sp>
    </p:spTree>
    <p:extLst>
      <p:ext uri="{BB962C8B-B14F-4D97-AF65-F5344CB8AC3E}">
        <p14:creationId xmlns:p14="http://schemas.microsoft.com/office/powerpoint/2010/main" val="296849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altungsrichtlini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 userDrawn="1"/>
        </p:nvSpPr>
        <p:spPr>
          <a:xfrm>
            <a:off x="323528" y="195486"/>
            <a:ext cx="3744416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9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67B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Headlines Arial 24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5" hasCustomPrompt="1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 Arial 22 </a:t>
            </a:r>
            <a:r>
              <a:rPr lang="de-DE" dirty="0" err="1" smtClean="0"/>
              <a:t>pt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3456062" cy="3455715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de-DE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spcBef>
                <a:spcPct val="20000"/>
              </a:spcBef>
              <a:defRPr lang="de-DE" sz="11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spcBef>
                <a:spcPct val="20000"/>
              </a:spcBef>
              <a:defRPr lang="de-DE" sz="11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Bezeichnung in Diagrammen Arial 14 </a:t>
            </a:r>
            <a:r>
              <a:rPr lang="de-DE" dirty="0" err="1" smtClean="0"/>
              <a:t>pt</a:t>
            </a:r>
            <a:endParaRPr lang="de-DE" dirty="0" smtClean="0"/>
          </a:p>
          <a:p>
            <a:pPr lvl="0"/>
            <a:r>
              <a:rPr lang="de-DE" dirty="0" smtClean="0"/>
              <a:t>Zu verwendende Farben</a:t>
            </a:r>
          </a:p>
          <a:p>
            <a:pPr lvl="1"/>
            <a:r>
              <a:rPr lang="de-DE" dirty="0" smtClean="0"/>
              <a:t>RGB Werte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/>
              <a:t>grau :146/146/146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/>
              <a:t>blau: 38/99/171</a:t>
            </a:r>
          </a:p>
          <a:p>
            <a:pPr marL="1200150" marR="0" lvl="2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DE" dirty="0" smtClean="0"/>
              <a:t>Schwarz</a:t>
            </a:r>
          </a:p>
        </p:txBody>
      </p:sp>
      <p:sp>
        <p:nvSpPr>
          <p:cNvPr id="15" name="Diagrammplatzhalter 14"/>
          <p:cNvSpPr>
            <a:spLocks noGrp="1"/>
          </p:cNvSpPr>
          <p:nvPr>
            <p:ph type="chart" sz="quarter" idx="18"/>
          </p:nvPr>
        </p:nvSpPr>
        <p:spPr>
          <a:xfrm>
            <a:off x="3726000" y="1203597"/>
            <a:ext cx="5256709" cy="3455715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mtClean="0"/>
              <a:t>Вставка диаграммы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ESK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6CE37BF3-B770-482A-9E05-C7E047331D1B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9" name="Untertitel 2"/>
          <p:cNvSpPr txBox="1">
            <a:spLocks/>
          </p:cNvSpPr>
          <p:nvPr userDrawn="1"/>
        </p:nvSpPr>
        <p:spPr>
          <a:xfrm>
            <a:off x="323528" y="771550"/>
            <a:ext cx="583264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>
              <a:buNone/>
              <a:defRPr sz="13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5"/>
          </p:nvPr>
        </p:nvSpPr>
        <p:spPr>
          <a:xfrm>
            <a:off x="115200" y="2571750"/>
            <a:ext cx="864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115200" y="1851670"/>
            <a:ext cx="8640960" cy="421555"/>
          </a:xfrm>
        </p:spPr>
        <p:txBody>
          <a:bodyPr/>
          <a:lstStyle>
            <a:lvl1pPr algn="ctr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AB33DAD4-304A-4886-AEED-565A78B4CD80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627534"/>
            <a:ext cx="8881200" cy="4032448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  <a:p>
            <a:pPr lvl="5"/>
            <a:endParaRPr lang="de-DE" dirty="0" smtClean="0"/>
          </a:p>
          <a:p>
            <a:pPr lvl="0"/>
            <a:r>
              <a:rPr lang="de-DE" dirty="0" smtClean="0"/>
              <a:t>Thema 2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5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ESKE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F9A57F8-4DA6-44A3-9874-B7472AA3A320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627534"/>
            <a:ext cx="8881200" cy="4032448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Tx/>
              <a:buSzPct val="100000"/>
              <a:buFont typeface="Wingdings" panose="05000000000000000000" pitchFamily="2" charset="2"/>
              <a:buChar char="§"/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342900" indent="-342900">
              <a:buClrTx/>
              <a:buSzPct val="100000"/>
              <a:buFont typeface="Wingdings" panose="05000000000000000000" pitchFamily="2" charset="2"/>
              <a:buChar char="§"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>
              <a:buClrTx/>
              <a:buFont typeface="Wingdings" panose="05000000000000000000" pitchFamily="2" charset="2"/>
              <a:buChar char="§"/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  <a:p>
            <a:pPr lvl="5"/>
            <a:endParaRPr lang="de-DE" dirty="0" smtClean="0"/>
          </a:p>
          <a:p>
            <a:pPr lvl="0"/>
            <a:r>
              <a:rPr lang="de-DE" dirty="0" smtClean="0"/>
              <a:t>Thema 2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5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47441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ESKER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de-DE" dirty="0" smtClean="0"/>
              <a:t>Hier steht eine Überschrift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00000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1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8832A86F-7A2E-4E50-9327-F8BBC93CBADC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5200" y="1203598"/>
            <a:ext cx="8881200" cy="3384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>
              <a:buSzPct val="100000"/>
              <a:buFont typeface="Arial"/>
              <a:buNone/>
              <a:defRPr sz="2000" b="1">
                <a:latin typeface="Arial"/>
                <a:cs typeface="Arial"/>
              </a:defRPr>
            </a:lvl6pPr>
            <a:lvl7pPr marL="2692400" indent="-228600">
              <a:buFontTx/>
              <a:buBlip>
                <a:blip r:embed="rId2"/>
              </a:buBlip>
              <a:defRPr sz="1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de-DE" dirty="0" smtClean="0"/>
              <a:t>Thema 1</a:t>
            </a:r>
          </a:p>
          <a:p>
            <a:pPr lvl="1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zweiter Ebene</a:t>
            </a:r>
          </a:p>
          <a:p>
            <a:pPr lvl="2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dritter Ebene</a:t>
            </a:r>
          </a:p>
          <a:p>
            <a:pPr lvl="3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vierter Ebene</a:t>
            </a:r>
          </a:p>
          <a:p>
            <a:pPr lvl="4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fünfter Ebene</a:t>
            </a:r>
          </a:p>
          <a:p>
            <a:pPr lvl="6"/>
            <a:r>
              <a:rPr lang="de-DE" dirty="0" smtClean="0"/>
              <a:t>Hier steht ein </a:t>
            </a:r>
            <a:r>
              <a:rPr lang="de-DE" dirty="0" err="1" smtClean="0"/>
              <a:t>Bulletpoint</a:t>
            </a:r>
            <a:r>
              <a:rPr lang="de-DE" dirty="0" smtClean="0"/>
              <a:t> auf sechster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606.0031.2_PPT-Vorlage_Leiste_17.04.12.jpg"/>
          <p:cNvPicPr>
            <a:picLocks noChangeAspect="1"/>
          </p:cNvPicPr>
          <p:nvPr/>
        </p:nvPicPr>
        <p:blipFill>
          <a:blip r:embed="rId25" cstate="print"/>
          <a:srcRect r="96185"/>
          <a:stretch>
            <a:fillRect/>
          </a:stretch>
        </p:blipFill>
        <p:spPr>
          <a:xfrm>
            <a:off x="116690" y="4732014"/>
            <a:ext cx="206838" cy="216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15200" y="61963"/>
            <a:ext cx="7200000" cy="421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Hier steht eine Überschrift</a:t>
            </a:r>
            <a:endParaRPr lang="de-DE" dirty="0"/>
          </a:p>
        </p:txBody>
      </p:sp>
      <p:cxnSp>
        <p:nvCxnSpPr>
          <p:cNvPr id="11" name="Gerade Verbindung 10"/>
          <p:cNvCxnSpPr/>
          <p:nvPr/>
        </p:nvCxnSpPr>
        <p:spPr>
          <a:xfrm>
            <a:off x="115200" y="555526"/>
            <a:ext cx="888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"/>
          <p:cNvSpPr txBox="1">
            <a:spLocks/>
          </p:cNvSpPr>
          <p:nvPr/>
        </p:nvSpPr>
        <p:spPr>
          <a:xfrm>
            <a:off x="3275856" y="4731990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Unternehmenspräsentation</a:t>
            </a:r>
          </a:p>
        </p:txBody>
      </p:sp>
      <p:pic>
        <p:nvPicPr>
          <p:cNvPr id="10" name="Grafik 9" descr="606.0031.2_PPT-Vorlage_Leiste_17.04.12.jpg"/>
          <p:cNvPicPr>
            <a:picLocks noChangeAspect="1"/>
          </p:cNvPicPr>
          <p:nvPr/>
        </p:nvPicPr>
        <p:blipFill>
          <a:blip r:embed="rId25" cstate="print"/>
          <a:srcRect l="4412" r="1165"/>
          <a:stretch>
            <a:fillRect/>
          </a:stretch>
        </p:blipFill>
        <p:spPr>
          <a:xfrm>
            <a:off x="323528" y="4731991"/>
            <a:ext cx="8676000" cy="215107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45A5E91-83EA-4BBB-A10C-523563141EC7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30888" y="4724912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D836D3-EF9B-4B1C-8CE9-9C9C679E2A0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1"/>
          <p:cNvSpPr txBox="1">
            <a:spLocks/>
          </p:cNvSpPr>
          <p:nvPr/>
        </p:nvSpPr>
        <p:spPr>
          <a:xfrm>
            <a:off x="2771800" y="4740390"/>
            <a:ext cx="396044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Прогрессивные проектные решения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HUESKER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г.Сочи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30.05.-01.06.2018</a:t>
            </a:r>
            <a:endParaRPr kumimoji="0" lang="de-DE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sz="8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61964"/>
            <a:ext cx="1619672" cy="427388"/>
          </a:xfrm>
          <a:prstGeom prst="rect">
            <a:avLst/>
          </a:prstGeom>
        </p:spPr>
      </p:pic>
      <p:sp>
        <p:nvSpPr>
          <p:cNvPr id="15" name="Datumsplatzhalter 1"/>
          <p:cNvSpPr txBox="1">
            <a:spLocks/>
          </p:cNvSpPr>
          <p:nvPr userDrawn="1"/>
        </p:nvSpPr>
        <p:spPr>
          <a:xfrm>
            <a:off x="3428256" y="4877312"/>
            <a:ext cx="2880320" cy="273844"/>
          </a:xfrm>
          <a:prstGeom prst="rect">
            <a:avLst/>
          </a:prstGeom>
        </p:spPr>
        <p:txBody>
          <a:bodyPr/>
          <a:lstStyle/>
          <a:p>
            <a:r>
              <a:rPr lang="ru-RU" sz="800" dirty="0" smtClean="0">
                <a:solidFill>
                  <a:schemeClr val="bg1"/>
                </a:solidFill>
              </a:rPr>
              <a:t>Перспективные направления и прогрессивные проектные решения компании HUESKER 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50" r:id="rId2"/>
    <p:sldLayoutId id="2147483715" r:id="rId3"/>
    <p:sldLayoutId id="2147483719" r:id="rId4"/>
    <p:sldLayoutId id="2147483716" r:id="rId5"/>
    <p:sldLayoutId id="2147483649" r:id="rId6"/>
    <p:sldLayoutId id="2147483714" r:id="rId7"/>
    <p:sldLayoutId id="2147483720" r:id="rId8"/>
    <p:sldLayoutId id="2147483711" r:id="rId9"/>
    <p:sldLayoutId id="2147483721" r:id="rId10"/>
    <p:sldLayoutId id="2147483700" r:id="rId11"/>
    <p:sldLayoutId id="2147483704" r:id="rId12"/>
    <p:sldLayoutId id="2147483713" r:id="rId13"/>
    <p:sldLayoutId id="2147483651" r:id="rId14"/>
    <p:sldLayoutId id="2147483705" r:id="rId15"/>
    <p:sldLayoutId id="2147483707" r:id="rId16"/>
    <p:sldLayoutId id="2147483653" r:id="rId17"/>
    <p:sldLayoutId id="2147483709" r:id="rId18"/>
    <p:sldLayoutId id="2147483710" r:id="rId19"/>
    <p:sldLayoutId id="2147483722" r:id="rId20"/>
    <p:sldLayoutId id="2147483655" r:id="rId21"/>
    <p:sldLayoutId id="2147483703" r:id="rId22"/>
    <p:sldLayoutId id="2147483723" r:id="rId2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accent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jp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jpg"/><Relationship Id="rId25" Type="http://schemas.openxmlformats.org/officeDocument/2006/relationships/image" Target="../media/image100.png"/><Relationship Id="rId2" Type="http://schemas.openxmlformats.org/officeDocument/2006/relationships/image" Target="../media/image77.jpg"/><Relationship Id="rId16" Type="http://schemas.openxmlformats.org/officeDocument/2006/relationships/image" Target="../media/image91.jpg"/><Relationship Id="rId20" Type="http://schemas.openxmlformats.org/officeDocument/2006/relationships/image" Target="../media/image9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jpg"/><Relationship Id="rId5" Type="http://schemas.openxmlformats.org/officeDocument/2006/relationships/image" Target="../media/image80.png"/><Relationship Id="rId15" Type="http://schemas.openxmlformats.org/officeDocument/2006/relationships/image" Target="../media/image90.jpg"/><Relationship Id="rId23" Type="http://schemas.openxmlformats.org/officeDocument/2006/relationships/image" Target="../media/image98.jpg"/><Relationship Id="rId10" Type="http://schemas.openxmlformats.org/officeDocument/2006/relationships/image" Target="../media/image85.png"/><Relationship Id="rId19" Type="http://schemas.openxmlformats.org/officeDocument/2006/relationships/image" Target="../media/image94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339502"/>
            <a:ext cx="4571998" cy="997843"/>
          </a:xfrm>
        </p:spPr>
        <p:txBody>
          <a:bodyPr/>
          <a:lstStyle/>
          <a:p>
            <a:r>
              <a:rPr lang="ru-RU" dirty="0"/>
              <a:t>Перспективные направления и прогрессивные решения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компании </a:t>
            </a:r>
            <a:r>
              <a:rPr lang="en-US" dirty="0"/>
              <a:t>HUESKER</a:t>
            </a:r>
            <a:endParaRPr lang="de-DE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01191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Руководитель отдела продаж 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«ХЮСКЕР», </a:t>
            </a:r>
          </a:p>
          <a:p>
            <a:pPr algn="r"/>
            <a:r>
              <a:rPr lang="ru-RU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Паничев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А.М.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ru-RU" dirty="0" smtClean="0"/>
              <a:t>М-11 </a:t>
            </a:r>
            <a:r>
              <a:rPr lang="ru-RU" dirty="0"/>
              <a:t>«Москва – Санкт-Петербург»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44178" y="3651870"/>
            <a:ext cx="8720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моста через р. </a:t>
            </a:r>
            <a:r>
              <a:rPr lang="ru-RU" sz="14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Хубка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Проектом предусмотрено устройство свайного поля с гибким ростверком из георешетки 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 1200/100-30 MPT</a:t>
            </a: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r="12468" b="8944"/>
          <a:stretch/>
        </p:blipFill>
        <p:spPr>
          <a:xfrm>
            <a:off x="244178" y="1086644"/>
            <a:ext cx="4224982" cy="23691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 b="1701"/>
          <a:stretch/>
        </p:blipFill>
        <p:spPr>
          <a:xfrm>
            <a:off x="5148064" y="1086644"/>
            <a:ext cx="1872208" cy="23691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15630" r="49737" b="8180"/>
          <a:stretch/>
        </p:blipFill>
        <p:spPr>
          <a:xfrm>
            <a:off x="7164288" y="1089422"/>
            <a:ext cx="1800200" cy="23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ru-RU" dirty="0" smtClean="0"/>
              <a:t>М-11 </a:t>
            </a:r>
            <a:r>
              <a:rPr lang="ru-RU" dirty="0"/>
              <a:t>«Москва – Санкт-Петербург»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939902"/>
            <a:ext cx="8099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моста через р. Волхов.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Проектом предусмотрено устройство свайного поля с гибким ростверком из 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георешетки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 R 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/100-30 MPT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 R 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-30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MPT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6" name="Picture 4" descr="R:\Office\Интересное\Фото по объектам\Волхов СПАД\IMG-20170908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03598"/>
            <a:ext cx="2800672" cy="15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R:\Office\Интересное\Фото по объектам\Волхов СПАД\IMG-20170908-WA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b="8094"/>
          <a:stretch/>
        </p:blipFill>
        <p:spPr bwMode="auto">
          <a:xfrm>
            <a:off x="6084168" y="2494285"/>
            <a:ext cx="2800672" cy="15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"/>
          <a:stretch/>
        </p:blipFill>
        <p:spPr>
          <a:xfrm>
            <a:off x="251521" y="1203598"/>
            <a:ext cx="4682430" cy="26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83878" y="192367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</a:p>
          <a:p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200/45 </a:t>
            </a:r>
          </a:p>
          <a:p>
            <a:r>
              <a:rPr lang="en-U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300/45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72387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Заказчик: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ГБУ МО «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Мосавтодор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Проектировщик: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Проектстроймост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Подрядчик: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«Тоннельный отряд - 40»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8596084" cy="792088"/>
          </a:xfrm>
        </p:spPr>
        <p:txBody>
          <a:bodyPr/>
          <a:lstStyle/>
          <a:p>
            <a:r>
              <a:rPr lang="ru-RU" sz="2400" dirty="0"/>
              <a:t>Строительство путепровода на 87 км перегона Михнево-Жилево Московской железной дороги</a:t>
            </a:r>
          </a:p>
        </p:txBody>
      </p:sp>
    </p:spTree>
    <p:extLst>
      <p:ext uri="{BB962C8B-B14F-4D97-AF65-F5344CB8AC3E}">
        <p14:creationId xmlns:p14="http://schemas.microsoft.com/office/powerpoint/2010/main" val="42522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8596084" cy="792088"/>
          </a:xfrm>
        </p:spPr>
        <p:txBody>
          <a:bodyPr/>
          <a:lstStyle/>
          <a:p>
            <a:r>
              <a:rPr lang="ru-RU" dirty="0"/>
              <a:t>Строительство путепровода на 87 км перегона Михнево-Жилево Московской железной дороги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435894"/>
            <a:ext cx="442126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Особенности конструкции насыпей путепровода</a:t>
            </a:r>
            <a:r>
              <a:rPr lang="ru-RU" sz="11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 </a:t>
            </a:r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  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Конструкция предполагает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возведение двух раздельных сооружений, каждое из них предусмотрено под три полосы автомобильного движения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Восприятие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горизонтальных нагрузок со стороны насыпи осуществляется армогрунтовой системой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Высота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насыпи на подходе к путепроводу - более 13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м;</a:t>
            </a:r>
          </a:p>
          <a:p>
            <a:pPr marL="171450" indent="-171450">
              <a:buFontTx/>
              <a:buChar char="-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Ширина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основания насыпи у путепровода ≈ 90м.</a:t>
            </a:r>
          </a:p>
          <a:p>
            <a:pPr marL="171450" indent="-171450">
              <a:buFontTx/>
              <a:buChar char="-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Система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облицовки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сборные железобетонные блоки </a:t>
            </a:r>
          </a:p>
          <a:p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Учитывая большую высоту насыпи, проектировщиками принята комбинированная схема армирования насыпи на участке сопряжения: </a:t>
            </a:r>
            <a:endParaRPr lang="ru-RU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AutoNum type="arabicParenR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армирование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геотекстилем </a:t>
            </a:r>
            <a:r>
              <a:rPr lang="en-US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sz="105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228600" indent="-228600">
              <a:buAutoNum type="arabicParenR"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армирование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стальными анкерами, обернутыми в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геотекстиль </a:t>
            </a:r>
            <a:r>
              <a:rPr lang="en-US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sz="105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800" dirty="0" smtClean="0"/>
              <a:t> </a:t>
            </a:r>
            <a:endParaRPr lang="ru-RU" sz="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73" y="1419622"/>
            <a:ext cx="4032233" cy="3024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4350" y="4443797"/>
            <a:ext cx="3648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Общий вид путепровода до возведения насыпи</a:t>
            </a:r>
            <a:endParaRPr lang="ru-RU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8596084" cy="792088"/>
          </a:xfrm>
        </p:spPr>
        <p:txBody>
          <a:bodyPr/>
          <a:lstStyle/>
          <a:p>
            <a:r>
              <a:rPr lang="ru-RU" dirty="0"/>
              <a:t>Строительство путепровода на 87 км перегона Михнево-Жилево Московской железной дороги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2"/>
          <a:stretch/>
        </p:blipFill>
        <p:spPr>
          <a:xfrm>
            <a:off x="3657600" y="1347614"/>
            <a:ext cx="2448272" cy="16245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2019195"/>
            <a:ext cx="199372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Технические характеристики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</a:t>
            </a:r>
            <a:r>
              <a:rPr lang="ru-RU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200/45</a:t>
            </a:r>
          </a:p>
          <a:p>
            <a:pPr marL="171450" indent="-171450">
              <a:buFontTx/>
              <a:buChar char="-"/>
            </a:pPr>
            <a:r>
              <a:rPr lang="en-U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</a:t>
            </a:r>
            <a:r>
              <a:rPr lang="ru-RU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300/45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Длина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 8 до 12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Послойная укладка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Шаг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0,7 м по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высоте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Устройство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анкерной части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облицовочных блоков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47614"/>
            <a:ext cx="2620342" cy="16154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>
          <a:xfrm>
            <a:off x="3657600" y="3075806"/>
            <a:ext cx="2448272" cy="16245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6133" b="18843"/>
          <a:stretch/>
        </p:blipFill>
        <p:spPr>
          <a:xfrm>
            <a:off x="6228184" y="3075806"/>
            <a:ext cx="2620342" cy="16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83878" y="192367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</a:p>
          <a:p>
            <a:endParaRPr lang="en-US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HaTelit® XP-50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72387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Заказчик: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ОАО «Аэропорт «Рощино»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Проектировщик: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МПК «АТ-Инжиниринг»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Подрядчик: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АрктикСтройМост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8596084" cy="792088"/>
          </a:xfrm>
        </p:spPr>
        <p:txBody>
          <a:bodyPr/>
          <a:lstStyle/>
          <a:p>
            <a:r>
              <a:rPr lang="ru-RU" dirty="0"/>
              <a:t>Реконструкция ВПП аэропорта «Рощино» (</a:t>
            </a:r>
            <a:r>
              <a:rPr lang="en-US" dirty="0"/>
              <a:t>I</a:t>
            </a:r>
            <a:r>
              <a:rPr lang="ru-RU" dirty="0"/>
              <a:t> этап), </a:t>
            </a:r>
            <a:r>
              <a:rPr lang="ru-RU" dirty="0" err="1"/>
              <a:t>г.Тюмень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1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8596084" cy="792088"/>
          </a:xfrm>
        </p:spPr>
        <p:txBody>
          <a:bodyPr/>
          <a:lstStyle/>
          <a:p>
            <a:r>
              <a:rPr lang="ru-RU" dirty="0"/>
              <a:t>Реконструкция ВПП аэропорта «Рощино» (</a:t>
            </a:r>
            <a:r>
              <a:rPr lang="en-US" dirty="0"/>
              <a:t>I</a:t>
            </a:r>
            <a:r>
              <a:rPr lang="ru-RU" dirty="0"/>
              <a:t> этап), </a:t>
            </a:r>
            <a:r>
              <a:rPr lang="ru-RU" dirty="0" err="1"/>
              <a:t>г.Тюмень</a:t>
            </a:r>
            <a:r>
              <a:rPr lang="ru-RU" dirty="0"/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7614"/>
            <a:ext cx="3667153" cy="27503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7613"/>
            <a:ext cx="3667153" cy="27503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1"/>
          <a:stretch/>
        </p:blipFill>
        <p:spPr>
          <a:xfrm>
            <a:off x="3131840" y="2430552"/>
            <a:ext cx="2808312" cy="16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395536" y="555526"/>
            <a:ext cx="8596084" cy="792088"/>
          </a:xfrm>
        </p:spPr>
        <p:txBody>
          <a:bodyPr/>
          <a:lstStyle/>
          <a:p>
            <a:r>
              <a:rPr lang="ru-RU" dirty="0"/>
              <a:t>Реконструкция ВПП аэропорта «Рощино» (</a:t>
            </a:r>
            <a:r>
              <a:rPr lang="en-US" dirty="0"/>
              <a:t>I</a:t>
            </a:r>
            <a:r>
              <a:rPr lang="ru-RU" dirty="0"/>
              <a:t> этап), </a:t>
            </a:r>
            <a:r>
              <a:rPr lang="ru-RU" dirty="0" err="1"/>
              <a:t>г.Тюмень</a:t>
            </a:r>
            <a:r>
              <a:rPr lang="ru-RU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3"/>
          <a:stretch/>
        </p:blipFill>
        <p:spPr>
          <a:xfrm>
            <a:off x="3995936" y="1275606"/>
            <a:ext cx="4536504" cy="331236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742776"/>
              </p:ext>
            </p:extLst>
          </p:nvPr>
        </p:nvGraphicFramePr>
        <p:xfrm>
          <a:off x="827584" y="1297095"/>
          <a:ext cx="2311304" cy="3290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4" imgW="5331240" imgH="7498800" progId="AcroExch.Document.DC">
                  <p:embed/>
                </p:oleObj>
              </mc:Choice>
              <mc:Fallback>
                <p:oleObj name="Acrobat Document" r:id="rId4" imgW="5331240" imgH="7498800" progId="AcroExch.Document.DC">
                  <p:embed/>
                  <p:pic>
                    <p:nvPicPr>
                      <p:cNvPr id="0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297095"/>
                        <a:ext cx="2311304" cy="3290879"/>
                      </a:xfrm>
                      <a:prstGeom prst="rect">
                        <a:avLst/>
                      </a:prstGeom>
                      <a:noFill/>
                      <a:ln w="3175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75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83878" y="192367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</a:p>
          <a:p>
            <a:endParaRPr lang="en-US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HaTelit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 </a:t>
            </a:r>
            <a:r>
              <a:rPr lang="en-US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endParaRPr lang="ru-RU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50785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Заказчик: </a:t>
            </a:r>
            <a:r>
              <a:rPr lang="ru-RU" b="1" dirty="0"/>
              <a:t>ФКУ </a:t>
            </a:r>
            <a:r>
              <a:rPr lang="ru-RU" b="1" dirty="0" err="1"/>
              <a:t>Упрдор</a:t>
            </a:r>
            <a:r>
              <a:rPr lang="ru-RU" b="1" dirty="0"/>
              <a:t> Москва-Волгоград</a:t>
            </a:r>
          </a:p>
          <a:p>
            <a:r>
              <a:rPr lang="ru-RU" dirty="0"/>
              <a:t>Проектировщик: </a:t>
            </a:r>
            <a:r>
              <a:rPr lang="ru-RU" b="1" dirty="0"/>
              <a:t>ООО «</a:t>
            </a:r>
            <a:r>
              <a:rPr lang="ru-RU" b="1" dirty="0" err="1"/>
              <a:t>Тверьавтодорпроект</a:t>
            </a:r>
            <a:r>
              <a:rPr lang="ru-RU" b="1" dirty="0"/>
              <a:t>»</a:t>
            </a:r>
          </a:p>
          <a:p>
            <a:r>
              <a:rPr lang="ru-RU" dirty="0"/>
              <a:t>Генподрядчик: </a:t>
            </a:r>
            <a:r>
              <a:rPr lang="ru-RU" b="1" dirty="0"/>
              <a:t>ОАО «</a:t>
            </a:r>
            <a:r>
              <a:rPr lang="ru-RU" b="1" dirty="0" err="1"/>
              <a:t>Рязаньавтодор</a:t>
            </a:r>
            <a:r>
              <a:rPr lang="ru-RU" b="1" dirty="0"/>
              <a:t>»</a:t>
            </a:r>
          </a:p>
          <a:p>
            <a:r>
              <a:rPr lang="ru-RU" dirty="0"/>
              <a:t>Субподрядчик: </a:t>
            </a:r>
            <a:r>
              <a:rPr lang="ru-RU" b="1" dirty="0"/>
              <a:t>Филиал Михайловское ДРСУ ОАО </a:t>
            </a:r>
            <a:r>
              <a:rPr lang="ru-RU" b="1" dirty="0" smtClean="0"/>
              <a:t>«</a:t>
            </a:r>
            <a:r>
              <a:rPr lang="ru-RU" b="1" dirty="0" err="1" smtClean="0"/>
              <a:t>Рязаньавтодор</a:t>
            </a:r>
            <a:r>
              <a:rPr lang="ru-RU" b="1" dirty="0" smtClean="0"/>
              <a:t>»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79512" y="627534"/>
            <a:ext cx="8596084" cy="1080120"/>
          </a:xfrm>
        </p:spPr>
        <p:txBody>
          <a:bodyPr/>
          <a:lstStyle/>
          <a:p>
            <a:r>
              <a:rPr lang="ru-RU" dirty="0"/>
              <a:t>Ремонт автомобильной дороги Р-132 «Вязьма — Юхнов — Калуга — Тула — Венёв — Михайлов — Рязань», км 252+000 – км </a:t>
            </a:r>
            <a:r>
              <a:rPr lang="ru-RU" dirty="0" smtClean="0"/>
              <a:t>263+200, Рязанская </a:t>
            </a:r>
            <a:r>
              <a:rPr lang="ru-RU" dirty="0"/>
              <a:t>обл.</a:t>
            </a:r>
          </a:p>
        </p:txBody>
      </p:sp>
    </p:spTree>
    <p:extLst>
      <p:ext uri="{BB962C8B-B14F-4D97-AF65-F5344CB8AC3E}">
        <p14:creationId xmlns:p14="http://schemas.microsoft.com/office/powerpoint/2010/main" val="19306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544240"/>
            <a:ext cx="8596084" cy="792088"/>
          </a:xfrm>
        </p:spPr>
        <p:txBody>
          <a:bodyPr/>
          <a:lstStyle/>
          <a:p>
            <a:r>
              <a:rPr lang="ru-RU" sz="2400" dirty="0"/>
              <a:t>Ремонт автомобильной дороги Р-132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13476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Технические особенности материала </a:t>
            </a:r>
            <a:r>
              <a:rPr lang="ru-RU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HaTelit</a:t>
            </a:r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BL: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Самоклеящаяся основа позволяет производить быструю и простую укладку; </a:t>
            </a:r>
          </a:p>
          <a:p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Прямая раскатка на ровной или отфрезерованной поверхности; </a:t>
            </a:r>
          </a:p>
          <a:p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Хорошее сцепление с асфальтобетоном благодаря суммарному содержанию битума в </a:t>
            </a:r>
            <a:r>
              <a:rPr lang="ru-RU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геокомпозите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&gt; 50%; </a:t>
            </a:r>
          </a:p>
          <a:p>
            <a:r>
              <a:rPr lang="ru-RU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Нет необходимости в дополнительной </a:t>
            </a:r>
            <a:r>
              <a:rPr lang="ru-RU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подгрунтовке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покрытия (Толщина слоя основы эквивалентна ≈ 1 кг битума на м2 покрытия); </a:t>
            </a:r>
          </a:p>
          <a:p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Обладает функциями армирования и перераспределения нагрузок.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47814"/>
            <a:ext cx="2502566" cy="1407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22" y="3141195"/>
            <a:ext cx="2514333" cy="1414312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27788"/>
              </p:ext>
            </p:extLst>
          </p:nvPr>
        </p:nvGraphicFramePr>
        <p:xfrm>
          <a:off x="395536" y="955106"/>
          <a:ext cx="2448272" cy="3600401"/>
        </p:xfrm>
        <a:graphic>
          <a:graphicData uri="http://schemas.openxmlformats.org/drawingml/2006/table">
            <a:tbl>
              <a:tblPr/>
              <a:tblGrid>
                <a:gridCol w="1597619"/>
                <a:gridCol w="450014"/>
                <a:gridCol w="400639"/>
              </a:tblGrid>
              <a:tr h="118948">
                <a:tc gridSpan="3">
                  <a:txBody>
                    <a:bodyPr/>
                    <a:lstStyle/>
                    <a:p>
                      <a:pPr>
                        <a:spcBef>
                          <a:spcPts val="50"/>
                        </a:spcBef>
                        <a:spcAft>
                          <a:spcPts val="1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Технические характеристики: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2915"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Георешетка с основой из битумной мастики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2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5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Сырьё</a:t>
                      </a: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Георешетка: </a:t>
                      </a:r>
                      <a:r>
                        <a:rPr lang="en-GB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71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ru-RU" sz="5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Покрытие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  <a:tab pos="721360" algn="ctr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Битумное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  <a:tab pos="721360" algn="ctr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Битумная мастика,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6400" algn="l"/>
                          <a:tab pos="721360" algn="ctr"/>
                        </a:tabLs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кг/м</a:t>
                      </a:r>
                      <a:r>
                        <a:rPr lang="ru-RU" sz="6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50"/>
                        </a:spcAft>
                      </a:pPr>
                      <a:r>
                        <a:rPr lang="ru-RU" sz="500" b="1" kern="0"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Удельный вес</a:t>
                      </a:r>
                      <a:endParaRPr lang="ru-RU" sz="500" b="1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~1250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г/м</a:t>
                      </a:r>
                      <a:r>
                        <a:rPr lang="ru-RU" sz="6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109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 EN ISO</a:t>
                      </a:r>
                      <a:r>
                        <a:rPr lang="ru-RU" sz="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9864</a:t>
                      </a: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Предельная прочность на разрыв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109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 EN ISO 10319</a:t>
                      </a:r>
                      <a:endParaRPr lang="ru-RU" sz="4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en-GB" sz="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продольная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≥ 50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кН/м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поперечная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≥ 50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кН/м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21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500" b="1" kern="0" dirty="0"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Прочность на разрыв </a:t>
                      </a:r>
                      <a:br>
                        <a:rPr lang="ru-RU" sz="500" b="1" kern="0" dirty="0"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500" b="1" kern="0" dirty="0"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при 3% удлинении</a:t>
                      </a:r>
                      <a:endParaRPr lang="ru-RU" sz="500" b="1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488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 EN ISO 10319</a:t>
                      </a:r>
                      <a:endParaRPr lang="ru-RU" sz="4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продольная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кН/м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поперечная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en-GB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кН/м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46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 удлинение при номинальной прочности* (50 кН/м)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109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GB" sz="4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 10319</a:t>
                      </a:r>
                      <a:endParaRPr lang="ru-RU" sz="400" i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продольная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 1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en-GB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попере</a:t>
                      </a:r>
                      <a:r>
                        <a:rPr lang="en-GB" sz="6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чная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en-GB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≤</a:t>
                      </a: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en-GB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ячейки </a:t>
                      </a: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(прибл.)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spcAft>
                          <a:spcPts val="50"/>
                        </a:spcAft>
                      </a:pPr>
                      <a:r>
                        <a:rPr lang="en-GB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x 40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732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50"/>
                        </a:spcAft>
                      </a:pPr>
                      <a:r>
                        <a:rPr lang="ru-RU" sz="5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Термостойкость</a:t>
                      </a: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de-DE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spcAft>
                          <a:spcPts val="50"/>
                        </a:spcAft>
                        <a:tabLst>
                          <a:tab pos="449580" algn="l"/>
                        </a:tabLst>
                      </a:pPr>
                      <a:r>
                        <a:rPr lang="en-GB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6798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Устойчивость к химическим воздействиям, растворителям, противообледенительным солям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Стандартные</a:t>
                      </a:r>
                      <a:r>
                        <a:rPr lang="ru-RU" sz="60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размеры</a:t>
                      </a:r>
                      <a:r>
                        <a:rPr lang="ru-RU" sz="60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рулона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5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6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.00</a:t>
                      </a:r>
                      <a:endParaRPr lang="ru-RU" sz="6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5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50"/>
                        </a:spcAft>
                      </a:pPr>
                      <a:r>
                        <a:rPr lang="ru-RU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6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70" marR="2347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6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FA33-50B1-41A1-B3C7-424B1CC99097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115200" y="1275606"/>
            <a:ext cx="8881200" cy="3384376"/>
          </a:xfrm>
        </p:spPr>
        <p:txBody>
          <a:bodyPr/>
          <a:lstStyle/>
          <a:p>
            <a:r>
              <a:rPr lang="ru-RU" dirty="0" smtClean="0"/>
              <a:t>История компании </a:t>
            </a:r>
            <a:r>
              <a:rPr lang="en-US" dirty="0" smtClean="0"/>
              <a:t>HUESKER</a:t>
            </a:r>
          </a:p>
          <a:p>
            <a:r>
              <a:rPr lang="ru-RU" dirty="0" smtClean="0"/>
              <a:t>Группа компаний </a:t>
            </a:r>
            <a:r>
              <a:rPr lang="en-US" dirty="0"/>
              <a:t>HUESKER</a:t>
            </a:r>
          </a:p>
          <a:p>
            <a:r>
              <a:rPr lang="ru-RU" dirty="0" smtClean="0"/>
              <a:t>Инновационные материалы для механики грунтов</a:t>
            </a:r>
          </a:p>
          <a:p>
            <a:r>
              <a:rPr lang="ru-RU" dirty="0" smtClean="0"/>
              <a:t>Инновационные материалы для армирования а/б</a:t>
            </a:r>
          </a:p>
          <a:p>
            <a:r>
              <a:rPr lang="ru-RU" dirty="0" smtClean="0"/>
              <a:t>Противоэрозионная защита берегов и откосов</a:t>
            </a:r>
          </a:p>
          <a:p>
            <a:r>
              <a:rPr lang="ru-RU" dirty="0" smtClean="0"/>
              <a:t>Экологический инжиниринг</a:t>
            </a:r>
          </a:p>
          <a:p>
            <a:r>
              <a:rPr lang="ru-RU" dirty="0" smtClean="0"/>
              <a:t>Техническая поддержка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483518"/>
            <a:ext cx="8596084" cy="504056"/>
          </a:xfrm>
        </p:spPr>
        <p:txBody>
          <a:bodyPr/>
          <a:lstStyle/>
          <a:p>
            <a:r>
              <a:rPr lang="ru-RU" sz="2400" dirty="0"/>
              <a:t>Ремонт автомобильной дороги Р-132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57431"/>
            <a:ext cx="2952328" cy="16606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1" r="11434" b="22830"/>
          <a:stretch/>
        </p:blipFill>
        <p:spPr>
          <a:xfrm>
            <a:off x="4283968" y="2820019"/>
            <a:ext cx="2952328" cy="16606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/>
          <a:stretch/>
        </p:blipFill>
        <p:spPr>
          <a:xfrm>
            <a:off x="4283968" y="987574"/>
            <a:ext cx="2952328" cy="16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483518"/>
            <a:ext cx="8596084" cy="504056"/>
          </a:xfrm>
        </p:spPr>
        <p:txBody>
          <a:bodyPr/>
          <a:lstStyle/>
          <a:p>
            <a:r>
              <a:rPr lang="ru-RU" sz="2400" dirty="0"/>
              <a:t>Ремонт автомобильной дороги Р-132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5566"/>
            <a:ext cx="4176464" cy="2349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55726"/>
            <a:ext cx="4176464" cy="23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596084" cy="504056"/>
          </a:xfrm>
        </p:spPr>
        <p:txBody>
          <a:bodyPr/>
          <a:lstStyle/>
          <a:p>
            <a:r>
              <a:rPr lang="ru-RU" sz="2400" dirty="0"/>
              <a:t>Ремонт автомобильной дороги Р-132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3638"/>
            <a:ext cx="3600400" cy="2025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8"/>
          <a:stretch/>
        </p:blipFill>
        <p:spPr>
          <a:xfrm>
            <a:off x="4572000" y="1567830"/>
            <a:ext cx="3456384" cy="2025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3723878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Июнь 2016 г.</a:t>
            </a:r>
            <a:endParaRPr lang="ru-RU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723878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Июнь 2017 г.</a:t>
            </a:r>
            <a:endParaRPr lang="ru-RU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98130" y="555526"/>
            <a:ext cx="8596084" cy="504056"/>
          </a:xfrm>
        </p:spPr>
        <p:txBody>
          <a:bodyPr/>
          <a:lstStyle/>
          <a:p>
            <a:r>
              <a:rPr lang="ru-RU" sz="2400" dirty="0"/>
              <a:t>Ремонт автомобильной дороги Р-132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24" y="987574"/>
            <a:ext cx="6112296" cy="34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83878" y="192367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</a:p>
          <a:p>
            <a:endParaRPr lang="ru-RU" b="1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SamiGrid</a:t>
            </a:r>
            <a:r>
              <a:rPr lang="en-US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ХР50</a:t>
            </a:r>
            <a:r>
              <a:rPr lang="en-US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endParaRPr lang="ru-RU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816" y="365187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Заказчик: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ГКУ КО "Дирекция автодорог Кузбасса"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Генподрядчик: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ОАО "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 г. Кемерово</a:t>
            </a: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Консультант: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Ареан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Геосинтетикс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Сибирь»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79512" y="627534"/>
            <a:ext cx="85960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Автомобильная дорога «Кемерово - Ленинск-Кузнецкий»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8569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Автомобильная дорога «Кемерово - Ленинск-Кузнецкий»</a:t>
            </a:r>
            <a:endParaRPr lang="ru-RU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71600" y="991930"/>
            <a:ext cx="655272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Опытный участок перед укладкой, </a:t>
            </a:r>
            <a:r>
              <a:rPr lang="ru-RU" b="1" u="sng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сентябрь 2012 г.</a:t>
            </a:r>
            <a:r>
              <a:rPr lang="ru-RU" b="1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lang="en-GB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419622"/>
            <a:ext cx="4392488" cy="29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06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8569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Автомобильная дорога «Кемерово - Ленинск-Кузнецкий»</a:t>
            </a:r>
            <a:endParaRPr lang="ru-RU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70682" y="4321016"/>
            <a:ext cx="72728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Укладка георешетки «</a:t>
            </a:r>
            <a:r>
              <a:rPr lang="en-US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SamiGrid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XP50S</a:t>
            </a: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</a:t>
            </a:r>
            <a:r>
              <a:rPr lang="ru-RU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сентябрь 2012 г</a:t>
            </a:r>
            <a:r>
              <a:rPr lang="ru-RU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92957" y="1644893"/>
            <a:ext cx="3205914" cy="21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318395" y="1629957"/>
            <a:ext cx="3235784" cy="214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9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8569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Автомобильная дорога «Кемерово - Ленинск-Кузнецкий»</a:t>
            </a:r>
            <a:endParaRPr lang="ru-RU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70682" y="4321016"/>
            <a:ext cx="727280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Укладка верхнего слоя асфальтобетона, </a:t>
            </a:r>
            <a:r>
              <a:rPr lang="ru-RU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сентябрь 2012 г.</a:t>
            </a:r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8" y="1271166"/>
            <a:ext cx="4097363" cy="27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71166"/>
            <a:ext cx="4097363" cy="27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527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8569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Автомобильная дорога «Кемерово - Ленинск-Кузнецкий»</a:t>
            </a:r>
            <a:endParaRPr lang="ru-RU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8920" y="4360512"/>
            <a:ext cx="727280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Мониторинг участка, </a:t>
            </a:r>
            <a:r>
              <a:rPr lang="ru-RU" sz="16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май 2013 г</a:t>
            </a:r>
            <a:r>
              <a:rPr lang="ru-RU" sz="1600" b="1" dirty="0">
                <a:solidFill>
                  <a:srgbClr val="FF0000"/>
                </a:solidFill>
                <a:latin typeface="Calibri" pitchFamily="34" charset="0"/>
              </a:rPr>
              <a:t>.</a:t>
            </a:r>
            <a:r>
              <a:rPr lang="ru-RU" sz="1600" b="1" dirty="0">
                <a:latin typeface="Calibri" pitchFamily="34" charset="0"/>
              </a:rPr>
              <a:t> </a:t>
            </a:r>
            <a:endParaRPr lang="en-GB" sz="1600" b="1" dirty="0">
              <a:latin typeface="Calibri" pitchFamily="34" charset="0"/>
            </a:endParaRPr>
          </a:p>
        </p:txBody>
      </p:sp>
      <p:pic>
        <p:nvPicPr>
          <p:cNvPr id="9" name="Picture 3" descr="C:\АРЕАН\Фото\САМИ ГРИД\Кемерово Сами 19.04.2013\Сами  Нет трещены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1064148"/>
            <a:ext cx="2206657" cy="3296364"/>
          </a:xfrm>
          <a:prstGeom prst="rect">
            <a:avLst/>
          </a:prstGeom>
          <a:noFill/>
        </p:spPr>
      </p:pic>
      <p:pic>
        <p:nvPicPr>
          <p:cNvPr id="14" name="Picture 2" descr="C:\АРЕАН\Фото\САМИ ГРИД\Кемерово Сами 19.04.2013\DSC098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875134" y="1599855"/>
            <a:ext cx="3296364" cy="2206888"/>
          </a:xfrm>
          <a:prstGeom prst="rect">
            <a:avLst/>
          </a:prstGeom>
          <a:noFill/>
        </p:spPr>
      </p:pic>
      <p:pic>
        <p:nvPicPr>
          <p:cNvPr id="15" name="Picture 2" descr="C:\АРЕАН\Фото\САМИ ГРИД\Кемерово Сами 19.04.2013\Трещина Сами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87"/>
          <a:stretch/>
        </p:blipFill>
        <p:spPr bwMode="auto">
          <a:xfrm>
            <a:off x="6270302" y="1055117"/>
            <a:ext cx="2206888" cy="3296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91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Инновационные материалы для армирования а/б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8856984" cy="50405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Автомобильная дорога «Кемерово - Ленинск-Кузнецкий»</a:t>
            </a:r>
            <a:endParaRPr lang="ru-RU" dirty="0"/>
          </a:p>
        </p:txBody>
      </p:sp>
      <p:pic>
        <p:nvPicPr>
          <p:cNvPr id="12" name="Picture 2" descr="C:\Users\Слава\Desktop\Рабочий стол Сентябрь\Фото Аппаратат\DSC0024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9582"/>
            <a:ext cx="5229696" cy="3501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5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</a:t>
            </a:r>
            <a:r>
              <a:rPr lang="en-US" dirty="0" smtClean="0"/>
              <a:t>HUESKER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Inhaltsplatzhalter 4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>
                <a:tab pos="808038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1861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	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Основано как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H.&amp; J.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Huesker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&amp; Co</a:t>
            </a:r>
          </a:p>
          <a:p>
            <a:pPr marL="361950" lvl="0" indent="-361950">
              <a:spcBef>
                <a:spcPct val="20000"/>
              </a:spcBef>
              <a:buBlip>
                <a:blip r:embed="rId2"/>
              </a:buBlip>
              <a:tabLst>
                <a:tab pos="808038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1958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	HUESKER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запускает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lang="ru-RU" sz="1400" dirty="0" smtClean="0"/>
              <a:t>производство </a:t>
            </a:r>
            <a:r>
              <a:rPr lang="ru-RU" sz="1400" dirty="0" err="1" smtClean="0"/>
              <a:t>геосинтетических</a:t>
            </a:r>
            <a:r>
              <a:rPr lang="ru-RU" sz="1400" dirty="0" smtClean="0"/>
              <a:t> материалов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  <a:tabLst>
                <a:tab pos="987425" algn="l"/>
              </a:tabLst>
              <a:defRPr/>
            </a:pPr>
            <a:r>
              <a:rPr lang="en-GB" sz="1400" b="1" dirty="0" smtClean="0"/>
              <a:t>2010</a:t>
            </a:r>
            <a:r>
              <a:rPr lang="ru-RU" sz="1400" dirty="0" smtClean="0"/>
              <a:t> Признание </a:t>
            </a:r>
            <a:r>
              <a:rPr lang="en-GB" sz="1400" dirty="0"/>
              <a:t>IGS </a:t>
            </a:r>
            <a:r>
              <a:rPr lang="ru-RU" sz="1400" dirty="0" smtClean="0"/>
              <a:t>достижений компании </a:t>
            </a:r>
            <a:r>
              <a:rPr lang="en-GB" sz="1400" dirty="0"/>
              <a:t>HUESKER</a:t>
            </a:r>
            <a:r>
              <a:rPr lang="ru-RU" sz="1400" dirty="0"/>
              <a:t> в развитии</a:t>
            </a:r>
            <a:r>
              <a:rPr lang="en-GB" sz="1400" dirty="0"/>
              <a:t> </a:t>
            </a:r>
            <a:r>
              <a:rPr lang="ru-RU" sz="1400" dirty="0" err="1" smtClean="0"/>
              <a:t>геосинтетической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промышлен-ности</a:t>
            </a:r>
            <a:r>
              <a:rPr lang="en-GB" sz="1400" dirty="0" smtClean="0"/>
              <a:t> </a:t>
            </a:r>
            <a:r>
              <a:rPr lang="ru-RU" sz="1400" dirty="0" smtClean="0"/>
              <a:t>премией </a:t>
            </a:r>
            <a:r>
              <a:rPr lang="en-GB" sz="1400" b="1" dirty="0"/>
              <a:t>IGS Award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  <a:tabLst>
                <a:tab pos="987425" algn="l"/>
              </a:tabLst>
              <a:defRPr/>
            </a:pPr>
            <a:r>
              <a:rPr lang="en-GB" sz="1400" b="1" dirty="0" smtClean="0"/>
              <a:t>2012</a:t>
            </a:r>
            <a:r>
              <a:rPr lang="ru-RU" sz="1400" b="1" dirty="0" smtClean="0"/>
              <a:t> </a:t>
            </a:r>
            <a:r>
              <a:rPr lang="ru-RU" sz="1400" dirty="0" smtClean="0"/>
              <a:t>Холдинг</a:t>
            </a:r>
            <a:r>
              <a:rPr lang="en-GB" sz="1400" b="1" dirty="0" smtClean="0"/>
              <a:t> </a:t>
            </a:r>
            <a:r>
              <a:rPr lang="en-GB" sz="1400" dirty="0"/>
              <a:t>HUESKER </a:t>
            </a:r>
            <a:r>
              <a:rPr lang="ru-RU" sz="1400" dirty="0"/>
              <a:t>один из </a:t>
            </a:r>
            <a:r>
              <a:rPr lang="ru-RU" sz="1400" dirty="0" smtClean="0"/>
              <a:t>мировых лидеров </a:t>
            </a:r>
            <a:r>
              <a:rPr lang="ru-RU" sz="1400" dirty="0"/>
              <a:t>со 150-летним опытом</a:t>
            </a:r>
            <a:r>
              <a:rPr lang="en-GB" sz="1400" dirty="0"/>
              <a:t> </a:t>
            </a:r>
            <a:r>
              <a:rPr lang="ru-RU" sz="1400" dirty="0" smtClean="0"/>
              <a:t>работы </a:t>
            </a:r>
            <a:r>
              <a:rPr lang="ru-RU" sz="1400" dirty="0"/>
              <a:t>в сложных проектах</a:t>
            </a:r>
            <a:endParaRPr lang="en-GB" sz="1400" dirty="0"/>
          </a:p>
          <a:p>
            <a:pPr marL="0" lvl="0" indent="0">
              <a:spcBef>
                <a:spcPct val="20000"/>
              </a:spcBef>
              <a:buNone/>
              <a:tabLst>
                <a:tab pos="808038" algn="l"/>
              </a:tabLst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Huesker\Desktop\Презентации\Безымян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"/>
          <a:stretch/>
        </p:blipFill>
        <p:spPr bwMode="auto">
          <a:xfrm>
            <a:off x="3851920" y="1203598"/>
            <a:ext cx="4968552" cy="288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26"/>
          <p:cNvSpPr txBox="1">
            <a:spLocks/>
          </p:cNvSpPr>
          <p:nvPr/>
        </p:nvSpPr>
        <p:spPr>
          <a:xfrm>
            <a:off x="3779912" y="4094073"/>
            <a:ext cx="4176464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Головной офис </a:t>
            </a:r>
            <a:r>
              <a:rPr lang="en-US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 Group</a:t>
            </a:r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г.Гешер</a:t>
            </a:r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Германия</a:t>
            </a:r>
            <a:endParaRPr lang="de-DE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Противоэрозионная защита берегов и откосов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83878" y="192367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</a:p>
          <a:p>
            <a:endParaRPr lang="ru-RU" b="1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Incomat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20.118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878" y="386789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Проектировщик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ОАО «</a:t>
            </a:r>
            <a:r>
              <a:rPr lang="ru-RU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ГипродорНИИ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Саратовский филиал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Подрядчик: 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ЗАО «</a:t>
            </a:r>
            <a:r>
              <a:rPr lang="ru-RU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Волгаспецстрой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79512" y="627534"/>
            <a:ext cx="8596084" cy="5040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Строительство мостового перехода Кировский через </a:t>
            </a:r>
            <a:r>
              <a:rPr lang="ru-RU" dirty="0" err="1" smtClean="0"/>
              <a:t>р.Самара</a:t>
            </a:r>
            <a:r>
              <a:rPr lang="ru-RU" dirty="0" smtClean="0"/>
              <a:t> в </a:t>
            </a:r>
            <a:r>
              <a:rPr lang="ru-RU" dirty="0" err="1" smtClean="0"/>
              <a:t>г.Самара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2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/>
              <a:t>Противоэрозионная защита берегов и откосов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555526"/>
            <a:ext cx="7841176" cy="504056"/>
          </a:xfrm>
        </p:spPr>
        <p:txBody>
          <a:bodyPr/>
          <a:lstStyle/>
          <a:p>
            <a:r>
              <a:rPr lang="ru-RU" sz="2000" dirty="0"/>
              <a:t>Строительство мостового перехода Кировский через </a:t>
            </a:r>
            <a:r>
              <a:rPr lang="ru-RU" sz="2000" dirty="0" err="1"/>
              <a:t>р.Самара</a:t>
            </a:r>
            <a:r>
              <a:rPr lang="ru-RU" sz="2000" dirty="0"/>
              <a:t> в </a:t>
            </a:r>
            <a:r>
              <a:rPr lang="ru-RU" sz="2000" dirty="0" err="1"/>
              <a:t>г.Самара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3" name="Picture 2" descr="C:\Users\Huesker\Dropbox\JR\Job-reports\Hydraulic Engineering-3\Kirovskiy Bridge-3\Main Picture Incomat Sama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5220311" cy="33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uesker\Dropbox\JR\Job-reports\Hydraulic Engineering-3\Kirovskiy Bridge-3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56702"/>
            <a:ext cx="2229050" cy="14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uesker\Dropbox\JR\Job-reports\Hydraulic Engineering-3\Kirovskiy Bridge-3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75606"/>
            <a:ext cx="2229050" cy="148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Экологический инжиниринг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4" name="object 4"/>
          <p:cNvSpPr/>
          <p:nvPr/>
        </p:nvSpPr>
        <p:spPr>
          <a:xfrm>
            <a:off x="1835696" y="893063"/>
            <a:ext cx="5111864" cy="3641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6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Экологический инжиниринг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33</a:t>
            </a:fld>
            <a:endParaRPr lang="de-DE" dirty="0"/>
          </a:p>
        </p:txBody>
      </p:sp>
      <p:graphicFrame>
        <p:nvGraphicFramePr>
          <p:cNvPr id="6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379097"/>
              </p:ext>
            </p:extLst>
          </p:nvPr>
        </p:nvGraphicFramePr>
        <p:xfrm>
          <a:off x="107504" y="1419623"/>
          <a:ext cx="3737610" cy="2438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7948"/>
                <a:gridCol w="221742"/>
                <a:gridCol w="1107948"/>
                <a:gridCol w="192024"/>
                <a:gridCol w="1107948"/>
              </a:tblGrid>
              <a:tr h="1100561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5"/>
                        </a:spcBef>
                      </a:pPr>
                      <a:r>
                        <a:rPr sz="4000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Tektoseal</a:t>
                      </a:r>
                      <a:r>
                        <a:rPr sz="3975" spc="52" baseline="25157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®</a:t>
                      </a:r>
                      <a:endParaRPr sz="3975" baseline="25157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ru-RU" sz="800" spc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Многослойные </a:t>
                      </a:r>
                      <a:r>
                        <a:rPr lang="ru-RU" sz="800" spc="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геосинтетические</a:t>
                      </a:r>
                      <a:r>
                        <a:rPr lang="ru-RU" sz="800" spc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композиты </a:t>
                      </a:r>
                      <a:r>
                        <a:rPr lang="en-US" sz="800" spc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HUESKER</a:t>
                      </a:r>
                      <a:r>
                        <a:rPr lang="ru-RU" sz="800" spc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80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375F92"/>
                      </a:solidFill>
                      <a:prstDash val="solid"/>
                    </a:lnL>
                    <a:lnR w="38100">
                      <a:solidFill>
                        <a:srgbClr val="375F92"/>
                      </a:solidFill>
                      <a:prstDash val="solid"/>
                    </a:lnR>
                    <a:lnT w="38100">
                      <a:solidFill>
                        <a:srgbClr val="375F92"/>
                      </a:solidFill>
                      <a:prstDash val="solid"/>
                    </a:lnT>
                    <a:lnB w="38100">
                      <a:solidFill>
                        <a:srgbClr val="375F92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37658"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375F92"/>
                      </a:solidFill>
                      <a:prstDash val="solid"/>
                    </a:lnT>
                    <a:lnB w="38100">
                      <a:solidFill>
                        <a:srgbClr val="375F9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375F92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375F92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375F92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8100">
                      <a:solidFill>
                        <a:srgbClr val="375F92"/>
                      </a:solidFill>
                      <a:prstDash val="solid"/>
                    </a:lnT>
                  </a:tcPr>
                </a:tc>
              </a:tr>
              <a:tr h="1100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6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Active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64135" marR="71120"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lang="ru-RU" sz="600" spc="2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Различные активные компоненты </a:t>
                      </a:r>
                      <a:r>
                        <a:rPr sz="600" spc="1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ru-RU" sz="600" spc="1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Адсорбция</a:t>
                      </a:r>
                      <a:r>
                        <a:rPr lang="en-US" sz="600" spc="1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ru-RU" sz="600" spc="1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абсорбция</a:t>
                      </a:r>
                      <a:r>
                        <a:rPr sz="600" spc="1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375F92"/>
                      </a:solidFill>
                      <a:prstDash val="solid"/>
                    </a:lnL>
                    <a:lnR w="38100">
                      <a:solidFill>
                        <a:srgbClr val="375F92"/>
                      </a:solidFill>
                      <a:prstDash val="solid"/>
                    </a:lnR>
                    <a:lnT w="38100">
                      <a:solidFill>
                        <a:srgbClr val="375F92"/>
                      </a:solidFill>
                      <a:prstDash val="solid"/>
                    </a:lnT>
                    <a:lnB w="38100">
                      <a:solidFill>
                        <a:srgbClr val="375F92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375F92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Sand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R="254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lang="ru-RU" sz="600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Перекрытие и фильтрация даже в процессе установки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6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Clay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31445" marR="139700" indent="63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ru-RU" sz="600" spc="1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Высокоэффективный</a:t>
                      </a:r>
                      <a:r>
                        <a:rPr lang="ru-RU" sz="600" spc="1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600" spc="1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геосинтетический</a:t>
                      </a:r>
                      <a:r>
                        <a:rPr lang="ru-RU" sz="600" spc="1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600" spc="1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глиномат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7E7E7E"/>
                    </a:solidFill>
                  </a:tcPr>
                </a:tc>
              </a:tr>
            </a:tbl>
          </a:graphicData>
        </a:graphic>
      </p:graphicFrame>
      <p:sp>
        <p:nvSpPr>
          <p:cNvPr id="7" name="object 6"/>
          <p:cNvSpPr/>
          <p:nvPr/>
        </p:nvSpPr>
        <p:spPr>
          <a:xfrm>
            <a:off x="4067094" y="1419622"/>
            <a:ext cx="4896611" cy="2438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99542"/>
            <a:ext cx="7841176" cy="504056"/>
          </a:xfrm>
        </p:spPr>
        <p:txBody>
          <a:bodyPr/>
          <a:lstStyle/>
          <a:p>
            <a:r>
              <a:rPr lang="ru-RU" sz="2000" dirty="0" smtClean="0"/>
              <a:t>Семейство материалов </a:t>
            </a:r>
            <a:r>
              <a:rPr lang="en-US" sz="2000" dirty="0" err="1" smtClean="0"/>
              <a:t>Tektoseal</a:t>
            </a:r>
            <a:r>
              <a:rPr lang="en-US" sz="2000" dirty="0" smtClean="0"/>
              <a:t> Active</a:t>
            </a:r>
            <a:endParaRPr lang="ru-RU" sz="20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3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Экологический инжиниринг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object 8"/>
          <p:cNvSpPr/>
          <p:nvPr/>
        </p:nvSpPr>
        <p:spPr>
          <a:xfrm>
            <a:off x="166115" y="3886200"/>
            <a:ext cx="2816352" cy="792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6"/>
          <p:cNvSpPr/>
          <p:nvPr/>
        </p:nvSpPr>
        <p:spPr>
          <a:xfrm>
            <a:off x="164751" y="722630"/>
            <a:ext cx="2867025" cy="347980"/>
          </a:xfrm>
          <a:custGeom>
            <a:avLst/>
            <a:gdLst/>
            <a:ahLst/>
            <a:cxnLst/>
            <a:rect l="l" t="t" r="r" b="b"/>
            <a:pathLst>
              <a:path w="2867025" h="347980">
                <a:moveTo>
                  <a:pt x="0" y="347472"/>
                </a:moveTo>
                <a:lnTo>
                  <a:pt x="2866644" y="347472"/>
                </a:lnTo>
                <a:lnTo>
                  <a:pt x="2866644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9"/>
          <p:cNvSpPr/>
          <p:nvPr/>
        </p:nvSpPr>
        <p:spPr>
          <a:xfrm>
            <a:off x="112776" y="3258311"/>
            <a:ext cx="2872740" cy="541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2"/>
          <p:cNvSpPr/>
          <p:nvPr/>
        </p:nvSpPr>
        <p:spPr>
          <a:xfrm>
            <a:off x="3102864" y="3934967"/>
            <a:ext cx="2857500" cy="568960"/>
          </a:xfrm>
          <a:custGeom>
            <a:avLst/>
            <a:gdLst/>
            <a:ahLst/>
            <a:cxnLst/>
            <a:rect l="l" t="t" r="r" b="b"/>
            <a:pathLst>
              <a:path w="2857500" h="568960">
                <a:moveTo>
                  <a:pt x="0" y="568451"/>
                </a:moveTo>
                <a:lnTo>
                  <a:pt x="2857500" y="568451"/>
                </a:lnTo>
                <a:lnTo>
                  <a:pt x="2857500" y="0"/>
                </a:lnTo>
                <a:lnTo>
                  <a:pt x="0" y="0"/>
                </a:lnTo>
                <a:lnTo>
                  <a:pt x="0" y="568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2"/>
          <p:cNvSpPr/>
          <p:nvPr/>
        </p:nvSpPr>
        <p:spPr>
          <a:xfrm>
            <a:off x="3102864" y="699516"/>
            <a:ext cx="2857500" cy="347980"/>
          </a:xfrm>
          <a:custGeom>
            <a:avLst/>
            <a:gdLst/>
            <a:ahLst/>
            <a:cxnLst/>
            <a:rect l="l" t="t" r="r" b="b"/>
            <a:pathLst>
              <a:path w="2857500" h="347980">
                <a:moveTo>
                  <a:pt x="0" y="347472"/>
                </a:moveTo>
                <a:lnTo>
                  <a:pt x="2857500" y="347472"/>
                </a:lnTo>
                <a:lnTo>
                  <a:pt x="2857500" y="0"/>
                </a:lnTo>
                <a:lnTo>
                  <a:pt x="0" y="0"/>
                </a:lnTo>
                <a:lnTo>
                  <a:pt x="0" y="347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5"/>
          <p:cNvSpPr/>
          <p:nvPr/>
        </p:nvSpPr>
        <p:spPr>
          <a:xfrm>
            <a:off x="3092195" y="3261359"/>
            <a:ext cx="2868295" cy="535305"/>
          </a:xfrm>
          <a:custGeom>
            <a:avLst/>
            <a:gdLst/>
            <a:ahLst/>
            <a:cxnLst/>
            <a:rect l="l" t="t" r="r" b="b"/>
            <a:pathLst>
              <a:path w="2868295" h="535304">
                <a:moveTo>
                  <a:pt x="0" y="534923"/>
                </a:moveTo>
                <a:lnTo>
                  <a:pt x="2868168" y="534923"/>
                </a:lnTo>
                <a:lnTo>
                  <a:pt x="2868168" y="0"/>
                </a:lnTo>
                <a:lnTo>
                  <a:pt x="0" y="0"/>
                </a:lnTo>
                <a:lnTo>
                  <a:pt x="0" y="534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7"/>
          <p:cNvSpPr/>
          <p:nvPr/>
        </p:nvSpPr>
        <p:spPr>
          <a:xfrm>
            <a:off x="3102864" y="3425952"/>
            <a:ext cx="2857500" cy="370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8"/>
          <p:cNvSpPr/>
          <p:nvPr/>
        </p:nvSpPr>
        <p:spPr>
          <a:xfrm>
            <a:off x="3128772" y="1185672"/>
            <a:ext cx="2814828" cy="1879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9"/>
          <p:cNvSpPr/>
          <p:nvPr/>
        </p:nvSpPr>
        <p:spPr>
          <a:xfrm>
            <a:off x="141731" y="1194816"/>
            <a:ext cx="2814828" cy="1869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1"/>
          <p:cNvSpPr/>
          <p:nvPr/>
        </p:nvSpPr>
        <p:spPr>
          <a:xfrm>
            <a:off x="5993891" y="3874008"/>
            <a:ext cx="3072384" cy="7924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3"/>
          <p:cNvSpPr txBox="1"/>
          <p:nvPr/>
        </p:nvSpPr>
        <p:spPr>
          <a:xfrm>
            <a:off x="6070091" y="699516"/>
            <a:ext cx="2868295" cy="347980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412750">
              <a:lnSpc>
                <a:spcPct val="100000"/>
              </a:lnSpc>
              <a:spcBef>
                <a:spcPts val="160"/>
              </a:spcBef>
            </a:pPr>
            <a:r>
              <a:rPr sz="1800" spc="5" dirty="0">
                <a:latin typeface="Arial"/>
                <a:cs typeface="Arial"/>
              </a:rPr>
              <a:t>Tektoseal </a:t>
            </a:r>
            <a:r>
              <a:rPr sz="1800" spc="15" dirty="0">
                <a:latin typeface="Arial"/>
                <a:cs typeface="Arial"/>
              </a:rPr>
              <a:t>Active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45" dirty="0">
                <a:latin typeface="Arial"/>
                <a:cs typeface="Arial"/>
              </a:rPr>
              <a:t>CP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55"/>
          <p:cNvSpPr/>
          <p:nvPr/>
        </p:nvSpPr>
        <p:spPr>
          <a:xfrm>
            <a:off x="6070091" y="3261359"/>
            <a:ext cx="2868295" cy="535305"/>
          </a:xfrm>
          <a:custGeom>
            <a:avLst/>
            <a:gdLst/>
            <a:ahLst/>
            <a:cxnLst/>
            <a:rect l="l" t="t" r="r" b="b"/>
            <a:pathLst>
              <a:path w="2868295" h="535304">
                <a:moveTo>
                  <a:pt x="0" y="534923"/>
                </a:moveTo>
                <a:lnTo>
                  <a:pt x="2868167" y="534923"/>
                </a:lnTo>
                <a:lnTo>
                  <a:pt x="2868167" y="0"/>
                </a:lnTo>
                <a:lnTo>
                  <a:pt x="0" y="0"/>
                </a:lnTo>
                <a:lnTo>
                  <a:pt x="0" y="534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7"/>
          <p:cNvSpPr/>
          <p:nvPr/>
        </p:nvSpPr>
        <p:spPr>
          <a:xfrm>
            <a:off x="6094476" y="3403091"/>
            <a:ext cx="2843783" cy="39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8"/>
          <p:cNvSpPr/>
          <p:nvPr/>
        </p:nvSpPr>
        <p:spPr>
          <a:xfrm>
            <a:off x="6096000" y="1194816"/>
            <a:ext cx="2814828" cy="1869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3"/>
          <p:cNvSpPr txBox="1"/>
          <p:nvPr/>
        </p:nvSpPr>
        <p:spPr>
          <a:xfrm>
            <a:off x="3107436" y="719074"/>
            <a:ext cx="2857500" cy="347980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160"/>
              </a:spcBef>
            </a:pPr>
            <a:r>
              <a:rPr sz="1800" spc="5" dirty="0">
                <a:latin typeface="Arial"/>
                <a:cs typeface="Arial"/>
              </a:rPr>
              <a:t>Tektoseal </a:t>
            </a:r>
            <a:r>
              <a:rPr sz="1800" spc="15" dirty="0">
                <a:latin typeface="Arial"/>
                <a:cs typeface="Arial"/>
              </a:rPr>
              <a:t>Active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35" dirty="0">
                <a:latin typeface="Arial"/>
                <a:cs typeface="Arial"/>
              </a:rPr>
              <a:t>AC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17"/>
          <p:cNvSpPr txBox="1"/>
          <p:nvPr/>
        </p:nvSpPr>
        <p:spPr>
          <a:xfrm>
            <a:off x="11460" y="722630"/>
            <a:ext cx="2867025" cy="347980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417195">
              <a:lnSpc>
                <a:spcPct val="100000"/>
              </a:lnSpc>
              <a:spcBef>
                <a:spcPts val="155"/>
              </a:spcBef>
            </a:pPr>
            <a:r>
              <a:rPr sz="1800" spc="5" dirty="0">
                <a:latin typeface="Arial"/>
                <a:cs typeface="Arial"/>
              </a:rPr>
              <a:t>Tektoseal </a:t>
            </a:r>
            <a:r>
              <a:rPr sz="1800" spc="15" dirty="0">
                <a:latin typeface="Arial"/>
                <a:cs typeface="Arial"/>
              </a:rPr>
              <a:t>Active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40" dirty="0">
                <a:latin typeface="Arial"/>
                <a:cs typeface="Arial"/>
              </a:rPr>
              <a:t>AS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4" name="object 30"/>
          <p:cNvSpPr/>
          <p:nvPr/>
        </p:nvSpPr>
        <p:spPr>
          <a:xfrm>
            <a:off x="3073907" y="670559"/>
            <a:ext cx="2970275" cy="460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0"/>
          <p:cNvSpPr/>
          <p:nvPr/>
        </p:nvSpPr>
        <p:spPr>
          <a:xfrm>
            <a:off x="103632" y="670559"/>
            <a:ext cx="2970275" cy="460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0"/>
          <p:cNvSpPr/>
          <p:nvPr/>
        </p:nvSpPr>
        <p:spPr>
          <a:xfrm>
            <a:off x="6065124" y="677290"/>
            <a:ext cx="2970275" cy="44678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8"/>
          <p:cNvSpPr/>
          <p:nvPr/>
        </p:nvSpPr>
        <p:spPr>
          <a:xfrm>
            <a:off x="164751" y="3934967"/>
            <a:ext cx="2816352" cy="792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/>
          <p:cNvSpPr txBox="1"/>
          <p:nvPr/>
        </p:nvSpPr>
        <p:spPr>
          <a:xfrm>
            <a:off x="115823" y="3947159"/>
            <a:ext cx="2867025" cy="543739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165735" marR="160655" algn="ctr">
              <a:lnSpc>
                <a:spcPts val="1440"/>
              </a:lnSpc>
              <a:spcBef>
                <a:spcPts val="40"/>
              </a:spcBef>
            </a:pPr>
            <a:r>
              <a:rPr lang="ru-RU" sz="1200" spc="40" dirty="0" smtClean="0">
                <a:latin typeface="Arial"/>
                <a:cs typeface="Arial"/>
              </a:rPr>
              <a:t>Абсорбент для нефтехимической продукции – нефть, дизельное топливо, бензин, керосин и т.д.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0"/>
          <p:cNvSpPr/>
          <p:nvPr/>
        </p:nvSpPr>
        <p:spPr>
          <a:xfrm>
            <a:off x="89153" y="3907156"/>
            <a:ext cx="2970275" cy="6812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0"/>
          <p:cNvSpPr/>
          <p:nvPr/>
        </p:nvSpPr>
        <p:spPr>
          <a:xfrm>
            <a:off x="3073907" y="3906011"/>
            <a:ext cx="2970275" cy="6812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0"/>
          <p:cNvSpPr/>
          <p:nvPr/>
        </p:nvSpPr>
        <p:spPr>
          <a:xfrm>
            <a:off x="6065123" y="3905596"/>
            <a:ext cx="2970275" cy="6812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3"/>
          <p:cNvSpPr txBox="1"/>
          <p:nvPr/>
        </p:nvSpPr>
        <p:spPr>
          <a:xfrm>
            <a:off x="3102864" y="3934967"/>
            <a:ext cx="2857500" cy="461024"/>
          </a:xfrm>
          <a:prstGeom prst="rect">
            <a:avLst/>
          </a:prstGeom>
          <a:ln w="6095">
            <a:solidFill>
              <a:srgbClr val="F1F1F1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412750" marR="38100" indent="-367665" algn="ctr">
              <a:lnSpc>
                <a:spcPct val="100000"/>
              </a:lnSpc>
            </a:pPr>
            <a:r>
              <a:rPr lang="ru-RU" sz="1200" spc="100" dirty="0" smtClean="0">
                <a:latin typeface="Arial"/>
                <a:cs typeface="Arial"/>
              </a:rPr>
              <a:t>Универсальный адсорбирующий</a:t>
            </a:r>
          </a:p>
          <a:p>
            <a:pPr marL="412750" marR="38100" indent="-367665" algn="ctr">
              <a:lnSpc>
                <a:spcPct val="100000"/>
              </a:lnSpc>
            </a:pPr>
            <a:r>
              <a:rPr lang="ru-RU" sz="1200" spc="100" dirty="0" smtClean="0">
                <a:latin typeface="Arial"/>
                <a:cs typeface="Arial"/>
              </a:rPr>
              <a:t>мат для ЛОВ, ТБО, ПАУ и т.д.</a:t>
            </a:r>
            <a:endParaRPr sz="1200" spc="100" dirty="0">
              <a:latin typeface="Arial"/>
              <a:cs typeface="Arial"/>
            </a:endParaRPr>
          </a:p>
        </p:txBody>
      </p:sp>
      <p:sp>
        <p:nvSpPr>
          <p:cNvPr id="33" name="object 43"/>
          <p:cNvSpPr txBox="1"/>
          <p:nvPr/>
        </p:nvSpPr>
        <p:spPr>
          <a:xfrm>
            <a:off x="6070091" y="3934967"/>
            <a:ext cx="2868295" cy="543739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38735" marR="31750" algn="ctr">
              <a:lnSpc>
                <a:spcPts val="1440"/>
              </a:lnSpc>
              <a:spcBef>
                <a:spcPts val="40"/>
              </a:spcBef>
            </a:pPr>
            <a:r>
              <a:rPr lang="ru-RU" sz="1200" spc="35" dirty="0" smtClean="0">
                <a:latin typeface="Arial"/>
                <a:cs typeface="Arial"/>
              </a:rPr>
              <a:t>Мат для связывания тяжелых металлов и радиоактивных веществ </a:t>
            </a:r>
            <a:r>
              <a:rPr lang="en-US" sz="1200" spc="-70" dirty="0">
                <a:latin typeface="Arial"/>
                <a:cs typeface="Arial"/>
              </a:rPr>
              <a:t>– </a:t>
            </a:r>
            <a:r>
              <a:rPr lang="en-US" sz="1200" spc="-20" dirty="0" err="1">
                <a:latin typeface="Arial"/>
                <a:cs typeface="Arial"/>
              </a:rPr>
              <a:t>Pb</a:t>
            </a:r>
            <a:r>
              <a:rPr lang="en-US" sz="1200" spc="-20" dirty="0">
                <a:latin typeface="Arial"/>
                <a:cs typeface="Arial"/>
              </a:rPr>
              <a:t>, </a:t>
            </a:r>
            <a:r>
              <a:rPr lang="en-US" sz="1200" spc="-30" dirty="0">
                <a:latin typeface="Arial"/>
                <a:cs typeface="Arial"/>
              </a:rPr>
              <a:t>Cd, U, </a:t>
            </a:r>
            <a:r>
              <a:rPr lang="en-US" sz="1200" spc="-20" dirty="0" smtClean="0">
                <a:latin typeface="Arial"/>
                <a:cs typeface="Arial"/>
              </a:rPr>
              <a:t>Pu </a:t>
            </a:r>
            <a:r>
              <a:rPr lang="ru-RU" sz="1200" spc="-20" dirty="0" smtClean="0">
                <a:latin typeface="Arial"/>
                <a:cs typeface="Arial"/>
              </a:rPr>
              <a:t>и т.д.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3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7307" y="62484"/>
            <a:ext cx="1618488" cy="42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0623" y="1028700"/>
            <a:ext cx="2538984" cy="1703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1057655"/>
            <a:ext cx="2426335" cy="1591310"/>
          </a:xfrm>
          <a:custGeom>
            <a:avLst/>
            <a:gdLst/>
            <a:ahLst/>
            <a:cxnLst/>
            <a:rect l="l" t="t" r="r" b="b"/>
            <a:pathLst>
              <a:path w="2426335" h="1591310">
                <a:moveTo>
                  <a:pt x="0" y="1591056"/>
                </a:moveTo>
                <a:lnTo>
                  <a:pt x="2426208" y="1591056"/>
                </a:lnTo>
                <a:lnTo>
                  <a:pt x="2426208" y="0"/>
                </a:lnTo>
                <a:lnTo>
                  <a:pt x="0" y="0"/>
                </a:lnTo>
                <a:lnTo>
                  <a:pt x="0" y="1591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580" y="1057655"/>
            <a:ext cx="2426335" cy="1591310"/>
          </a:xfrm>
          <a:custGeom>
            <a:avLst/>
            <a:gdLst/>
            <a:ahLst/>
            <a:cxnLst/>
            <a:rect l="l" t="t" r="r" b="b"/>
            <a:pathLst>
              <a:path w="2426335" h="1591310">
                <a:moveTo>
                  <a:pt x="0" y="1591056"/>
                </a:moveTo>
                <a:lnTo>
                  <a:pt x="2426208" y="1591056"/>
                </a:lnTo>
                <a:lnTo>
                  <a:pt x="2426208" y="0"/>
                </a:lnTo>
                <a:lnTo>
                  <a:pt x="0" y="0"/>
                </a:lnTo>
                <a:lnTo>
                  <a:pt x="0" y="1591056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244" y="2712720"/>
            <a:ext cx="2540508" cy="388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7284" y="2726435"/>
            <a:ext cx="2659379" cy="400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2741676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2" y="275844"/>
                </a:lnTo>
                <a:lnTo>
                  <a:pt x="2427732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5995" y="2652768"/>
            <a:ext cx="2428240" cy="381515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335"/>
              </a:spcBef>
            </a:pPr>
            <a:r>
              <a:rPr lang="ru-RU" sz="1100" spc="25" dirty="0">
                <a:latin typeface="Arial"/>
                <a:cs typeface="Arial"/>
              </a:rPr>
              <a:t>Барьерный материал </a:t>
            </a:r>
            <a:r>
              <a:rPr lang="ru-RU" sz="1100" spc="25" dirty="0" smtClean="0">
                <a:latin typeface="Arial"/>
                <a:cs typeface="Arial"/>
              </a:rPr>
              <a:t>на мобильных АЗС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8159" y="1144524"/>
            <a:ext cx="2292350" cy="141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84220" y="2712720"/>
            <a:ext cx="2531364" cy="388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5284" y="2642616"/>
            <a:ext cx="2299716" cy="5684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3176" y="2741676"/>
            <a:ext cx="2418715" cy="276225"/>
          </a:xfrm>
          <a:custGeom>
            <a:avLst/>
            <a:gdLst/>
            <a:ahLst/>
            <a:cxnLst/>
            <a:rect l="l" t="t" r="r" b="b"/>
            <a:pathLst>
              <a:path w="2418715" h="276225">
                <a:moveTo>
                  <a:pt x="0" y="275844"/>
                </a:moveTo>
                <a:lnTo>
                  <a:pt x="2418588" y="275844"/>
                </a:lnTo>
                <a:lnTo>
                  <a:pt x="2418588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13176" y="2741676"/>
            <a:ext cx="2418715" cy="276225"/>
          </a:xfrm>
          <a:custGeom>
            <a:avLst/>
            <a:gdLst/>
            <a:ahLst/>
            <a:cxnLst/>
            <a:rect l="l" t="t" r="r" b="b"/>
            <a:pathLst>
              <a:path w="2418715" h="276225">
                <a:moveTo>
                  <a:pt x="0" y="275844"/>
                </a:moveTo>
                <a:lnTo>
                  <a:pt x="2418588" y="275844"/>
                </a:lnTo>
                <a:lnTo>
                  <a:pt x="2418588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12946" y="2703448"/>
            <a:ext cx="201803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100" spc="40" dirty="0" smtClean="0">
                <a:latin typeface="Arial"/>
                <a:cs typeface="Arial"/>
              </a:rPr>
              <a:t>Абсорбирующий мат для обслуживания мастерских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67455" y="1028700"/>
            <a:ext cx="2538983" cy="1694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96411" y="1057655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5" h="1582420">
                <a:moveTo>
                  <a:pt x="0" y="1581912"/>
                </a:moveTo>
                <a:lnTo>
                  <a:pt x="2426208" y="1581912"/>
                </a:lnTo>
                <a:lnTo>
                  <a:pt x="2426208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96411" y="1057655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5" h="1582420">
                <a:moveTo>
                  <a:pt x="0" y="1581912"/>
                </a:moveTo>
                <a:lnTo>
                  <a:pt x="2426208" y="1581912"/>
                </a:lnTo>
                <a:lnTo>
                  <a:pt x="2426208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68040" y="1144524"/>
            <a:ext cx="2292350" cy="141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R="24765" algn="ctr">
              <a:lnSpc>
                <a:spcPct val="100000"/>
              </a:lnSpc>
              <a:spcBef>
                <a:spcPts val="985"/>
              </a:spcBef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35623" y="2712720"/>
            <a:ext cx="2540507" cy="388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29528" y="2642616"/>
            <a:ext cx="2587752" cy="5684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64579" y="2741676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1" y="275844"/>
                </a:lnTo>
                <a:lnTo>
                  <a:pt x="2427731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4579" y="2741676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1" y="275844"/>
                </a:lnTo>
                <a:lnTo>
                  <a:pt x="2427731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122531" y="2749614"/>
            <a:ext cx="247719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800" spc="20" dirty="0" smtClean="0">
                <a:latin typeface="Arial"/>
                <a:cs typeface="Arial"/>
              </a:rPr>
              <a:t>Барьерный слой при разливе </a:t>
            </a:r>
            <a:r>
              <a:rPr lang="ru-RU" sz="800" spc="20" dirty="0" err="1" smtClean="0">
                <a:latin typeface="Arial"/>
                <a:cs typeface="Arial"/>
              </a:rPr>
              <a:t>нефте</a:t>
            </a:r>
            <a:r>
              <a:rPr lang="ru-RU" sz="800" spc="20" dirty="0" smtClean="0">
                <a:latin typeface="Arial"/>
                <a:cs typeface="Arial"/>
              </a:rPr>
              <a:t>-   продуктов вовремя транспортировки и </a:t>
            </a:r>
            <a:r>
              <a:rPr lang="ru-RU" sz="800" spc="20" dirty="0" err="1" smtClean="0">
                <a:latin typeface="Arial"/>
                <a:cs typeface="Arial"/>
              </a:rPr>
              <a:t>пром</a:t>
            </a:r>
            <a:r>
              <a:rPr lang="ru-RU" sz="800" spc="20" dirty="0" smtClean="0">
                <a:latin typeface="Arial"/>
                <a:cs typeface="Arial"/>
              </a:rPr>
              <a:t> аварий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28003" y="1028700"/>
            <a:ext cx="2538983" cy="1694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56959" y="1057655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4" h="1582420">
                <a:moveTo>
                  <a:pt x="0" y="1581912"/>
                </a:moveTo>
                <a:lnTo>
                  <a:pt x="2426208" y="1581912"/>
                </a:lnTo>
                <a:lnTo>
                  <a:pt x="2426208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56959" y="1057655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4" h="1582420">
                <a:moveTo>
                  <a:pt x="0" y="1581912"/>
                </a:moveTo>
                <a:lnTo>
                  <a:pt x="2426208" y="1581912"/>
                </a:lnTo>
                <a:lnTo>
                  <a:pt x="2426208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46876" y="1158239"/>
            <a:ext cx="2246630" cy="1382395"/>
          </a:xfrm>
          <a:custGeom>
            <a:avLst/>
            <a:gdLst/>
            <a:ahLst/>
            <a:cxnLst/>
            <a:rect l="l" t="t" r="r" b="b"/>
            <a:pathLst>
              <a:path w="2246629" h="1382395">
                <a:moveTo>
                  <a:pt x="0" y="1382268"/>
                </a:moveTo>
                <a:lnTo>
                  <a:pt x="2246376" y="1382268"/>
                </a:lnTo>
                <a:lnTo>
                  <a:pt x="2246376" y="0"/>
                </a:lnTo>
                <a:lnTo>
                  <a:pt x="0" y="0"/>
                </a:lnTo>
                <a:lnTo>
                  <a:pt x="0" y="13822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46876" y="1158239"/>
            <a:ext cx="2246630" cy="1382395"/>
          </a:xfrm>
          <a:custGeom>
            <a:avLst/>
            <a:gdLst/>
            <a:ahLst/>
            <a:cxnLst/>
            <a:rect l="l" t="t" r="r" b="b"/>
            <a:pathLst>
              <a:path w="2246629" h="1382395">
                <a:moveTo>
                  <a:pt x="0" y="1382268"/>
                </a:moveTo>
                <a:lnTo>
                  <a:pt x="2246376" y="1382268"/>
                </a:lnTo>
                <a:lnTo>
                  <a:pt x="2246376" y="0"/>
                </a:lnTo>
                <a:lnTo>
                  <a:pt x="0" y="0"/>
                </a:lnTo>
                <a:lnTo>
                  <a:pt x="0" y="1382268"/>
                </a:lnTo>
                <a:close/>
              </a:path>
            </a:pathLst>
          </a:custGeom>
          <a:ln w="3175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231635" y="1132332"/>
            <a:ext cx="2275840" cy="142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8244" y="3038855"/>
            <a:ext cx="2540508" cy="17053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7200" y="3067811"/>
            <a:ext cx="2428240" cy="1592580"/>
          </a:xfrm>
          <a:custGeom>
            <a:avLst/>
            <a:gdLst/>
            <a:ahLst/>
            <a:cxnLst/>
            <a:rect l="l" t="t" r="r" b="b"/>
            <a:pathLst>
              <a:path w="2428240" h="1592579">
                <a:moveTo>
                  <a:pt x="0" y="1592580"/>
                </a:moveTo>
                <a:lnTo>
                  <a:pt x="2427732" y="1592580"/>
                </a:lnTo>
                <a:lnTo>
                  <a:pt x="2427732" y="0"/>
                </a:lnTo>
                <a:lnTo>
                  <a:pt x="0" y="0"/>
                </a:lnTo>
                <a:lnTo>
                  <a:pt x="0" y="15925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7200" y="3067811"/>
            <a:ext cx="2428240" cy="1592580"/>
          </a:xfrm>
          <a:custGeom>
            <a:avLst/>
            <a:gdLst/>
            <a:ahLst/>
            <a:cxnLst/>
            <a:rect l="l" t="t" r="r" b="b"/>
            <a:pathLst>
              <a:path w="2428240" h="1592579">
                <a:moveTo>
                  <a:pt x="0" y="1592580"/>
                </a:moveTo>
                <a:lnTo>
                  <a:pt x="2427732" y="1592580"/>
                </a:lnTo>
                <a:lnTo>
                  <a:pt x="2427732" y="0"/>
                </a:lnTo>
                <a:lnTo>
                  <a:pt x="0" y="0"/>
                </a:lnTo>
                <a:lnTo>
                  <a:pt x="0" y="1592580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7116" y="3165348"/>
            <a:ext cx="2247900" cy="1382395"/>
          </a:xfrm>
          <a:custGeom>
            <a:avLst/>
            <a:gdLst/>
            <a:ahLst/>
            <a:cxnLst/>
            <a:rect l="l" t="t" r="r" b="b"/>
            <a:pathLst>
              <a:path w="2247900" h="1382395">
                <a:moveTo>
                  <a:pt x="0" y="1382267"/>
                </a:moveTo>
                <a:lnTo>
                  <a:pt x="2247900" y="1382267"/>
                </a:lnTo>
                <a:lnTo>
                  <a:pt x="2247900" y="0"/>
                </a:lnTo>
                <a:lnTo>
                  <a:pt x="0" y="0"/>
                </a:lnTo>
                <a:lnTo>
                  <a:pt x="0" y="138226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7116" y="3165348"/>
            <a:ext cx="2247900" cy="1382395"/>
          </a:xfrm>
          <a:custGeom>
            <a:avLst/>
            <a:gdLst/>
            <a:ahLst/>
            <a:cxnLst/>
            <a:rect l="l" t="t" r="r" b="b"/>
            <a:pathLst>
              <a:path w="2247900" h="1382395">
                <a:moveTo>
                  <a:pt x="0" y="1382267"/>
                </a:moveTo>
                <a:lnTo>
                  <a:pt x="2247900" y="1382267"/>
                </a:lnTo>
                <a:lnTo>
                  <a:pt x="2247900" y="0"/>
                </a:lnTo>
                <a:lnTo>
                  <a:pt x="0" y="0"/>
                </a:lnTo>
                <a:lnTo>
                  <a:pt x="0" y="1382267"/>
                </a:lnTo>
                <a:close/>
              </a:path>
            </a:pathLst>
          </a:custGeom>
          <a:ln w="3175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18159" y="3168395"/>
            <a:ext cx="2056130" cy="141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247650" algn="ctr">
              <a:lnSpc>
                <a:spcPct val="100000"/>
              </a:lnSpc>
              <a:spcBef>
                <a:spcPts val="905"/>
              </a:spcBef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276600" y="3038855"/>
            <a:ext cx="2538983" cy="1694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05555" y="3067811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5" h="1582420">
                <a:moveTo>
                  <a:pt x="0" y="1581912"/>
                </a:moveTo>
                <a:lnTo>
                  <a:pt x="2426207" y="1581912"/>
                </a:lnTo>
                <a:lnTo>
                  <a:pt x="2426207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05555" y="3067811"/>
            <a:ext cx="2426335" cy="1582420"/>
          </a:xfrm>
          <a:custGeom>
            <a:avLst/>
            <a:gdLst/>
            <a:ahLst/>
            <a:cxnLst/>
            <a:rect l="l" t="t" r="r" b="b"/>
            <a:pathLst>
              <a:path w="2426335" h="1582420">
                <a:moveTo>
                  <a:pt x="0" y="1581912"/>
                </a:moveTo>
                <a:lnTo>
                  <a:pt x="2426207" y="1581912"/>
                </a:lnTo>
                <a:lnTo>
                  <a:pt x="2426207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368040" y="3163823"/>
            <a:ext cx="2292350" cy="142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spcBef>
                <a:spcPts val="919"/>
              </a:spcBef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35623" y="3038855"/>
            <a:ext cx="2540507" cy="1694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64579" y="3067811"/>
            <a:ext cx="2428240" cy="1582420"/>
          </a:xfrm>
          <a:custGeom>
            <a:avLst/>
            <a:gdLst/>
            <a:ahLst/>
            <a:cxnLst/>
            <a:rect l="l" t="t" r="r" b="b"/>
            <a:pathLst>
              <a:path w="2428240" h="1582420">
                <a:moveTo>
                  <a:pt x="0" y="1581912"/>
                </a:moveTo>
                <a:lnTo>
                  <a:pt x="2427731" y="1581912"/>
                </a:lnTo>
                <a:lnTo>
                  <a:pt x="2427731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164579" y="3067811"/>
            <a:ext cx="2428240" cy="1582420"/>
          </a:xfrm>
          <a:custGeom>
            <a:avLst/>
            <a:gdLst/>
            <a:ahLst/>
            <a:cxnLst/>
            <a:rect l="l" t="t" r="r" b="b"/>
            <a:pathLst>
              <a:path w="2428240" h="1582420">
                <a:moveTo>
                  <a:pt x="0" y="1581912"/>
                </a:moveTo>
                <a:lnTo>
                  <a:pt x="2427731" y="1581912"/>
                </a:lnTo>
                <a:lnTo>
                  <a:pt x="2427731" y="0"/>
                </a:lnTo>
                <a:lnTo>
                  <a:pt x="0" y="0"/>
                </a:lnTo>
                <a:lnTo>
                  <a:pt x="0" y="1581912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231635" y="3163823"/>
            <a:ext cx="2277110" cy="142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6510" algn="ctr">
              <a:lnSpc>
                <a:spcPct val="100000"/>
              </a:lnSpc>
              <a:spcBef>
                <a:spcPts val="965"/>
              </a:spcBef>
            </a:pPr>
            <a:r>
              <a:rPr sz="1100" dirty="0">
                <a:solidFill>
                  <a:srgbClr val="A6A6A6"/>
                </a:solidFill>
                <a:latin typeface="Calibri"/>
                <a:cs typeface="Calibri"/>
              </a:rPr>
              <a:t>Picture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18159" y="1144524"/>
            <a:ext cx="2292095" cy="1414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8244" y="682751"/>
            <a:ext cx="2540508" cy="388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816" y="697991"/>
            <a:ext cx="1767839" cy="3992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7200" y="711708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2" y="275844"/>
                </a:lnTo>
                <a:lnTo>
                  <a:pt x="2427732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57200" y="711708"/>
            <a:ext cx="2428240" cy="212238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335"/>
              </a:spcBef>
            </a:pPr>
            <a:r>
              <a:rPr lang="ru-RU" sz="1100" spc="20" dirty="0" smtClean="0">
                <a:latin typeface="Arial"/>
                <a:cs typeface="Arial"/>
              </a:rPr>
              <a:t>Абсорбция в воде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284220" y="682751"/>
            <a:ext cx="2531364" cy="3886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45408" y="697991"/>
            <a:ext cx="1808988" cy="3992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13176" y="711708"/>
            <a:ext cx="2418715" cy="276225"/>
          </a:xfrm>
          <a:custGeom>
            <a:avLst/>
            <a:gdLst/>
            <a:ahLst/>
            <a:cxnLst/>
            <a:rect l="l" t="t" r="r" b="b"/>
            <a:pathLst>
              <a:path w="2418715" h="276225">
                <a:moveTo>
                  <a:pt x="0" y="275844"/>
                </a:moveTo>
                <a:lnTo>
                  <a:pt x="2418588" y="275844"/>
                </a:lnTo>
                <a:lnTo>
                  <a:pt x="2418588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313176" y="711708"/>
            <a:ext cx="2418715" cy="212238"/>
          </a:xfrm>
          <a:prstGeom prst="rect">
            <a:avLst/>
          </a:prstGeom>
          <a:ln w="6096">
            <a:solidFill>
              <a:srgbClr val="F1F1F1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lang="ru-RU" sz="1100" spc="20" dirty="0" smtClean="0">
                <a:latin typeface="Arial"/>
                <a:cs typeface="Arial"/>
              </a:rPr>
              <a:t>Барьерный материал на ж</a:t>
            </a:r>
            <a:r>
              <a:rPr lang="en-US" sz="1100" spc="20" dirty="0" smtClean="0">
                <a:latin typeface="Arial"/>
                <a:cs typeface="Arial"/>
              </a:rPr>
              <a:t>/</a:t>
            </a:r>
            <a:r>
              <a:rPr lang="ru-RU" sz="1100" spc="20" dirty="0" smtClean="0">
                <a:latin typeface="Arial"/>
                <a:cs typeface="Arial"/>
              </a:rPr>
              <a:t>д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135623" y="682751"/>
            <a:ext cx="2540507" cy="388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56603" y="614172"/>
            <a:ext cx="2129028" cy="5669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64579" y="711708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1" y="275844"/>
                </a:lnTo>
                <a:lnTo>
                  <a:pt x="2427731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64579" y="711708"/>
            <a:ext cx="2428240" cy="276225"/>
          </a:xfrm>
          <a:custGeom>
            <a:avLst/>
            <a:gdLst/>
            <a:ahLst/>
            <a:cxnLst/>
            <a:rect l="l" t="t" r="r" b="b"/>
            <a:pathLst>
              <a:path w="2428240" h="276225">
                <a:moveTo>
                  <a:pt x="0" y="275844"/>
                </a:moveTo>
                <a:lnTo>
                  <a:pt x="2427731" y="275844"/>
                </a:lnTo>
                <a:lnTo>
                  <a:pt x="2427731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517538" y="648550"/>
            <a:ext cx="184785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100" spc="25" dirty="0" smtClean="0">
                <a:latin typeface="Arial"/>
                <a:cs typeface="Arial"/>
              </a:rPr>
              <a:t>Барьерный материал на временных парковках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8204" y="699516"/>
            <a:ext cx="327660" cy="320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55035" y="699516"/>
            <a:ext cx="327660" cy="3185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806440" y="699516"/>
            <a:ext cx="336803" cy="3185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5823" y="2694432"/>
            <a:ext cx="320040" cy="3413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56560" y="2694432"/>
            <a:ext cx="326136" cy="3398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03391" y="2694432"/>
            <a:ext cx="339851" cy="3398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368040" y="1144524"/>
            <a:ext cx="2292095" cy="14142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231635" y="1132332"/>
            <a:ext cx="2275332" cy="142646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720078" y="2396489"/>
            <a:ext cx="1296670" cy="8255"/>
          </a:xfrm>
          <a:custGeom>
            <a:avLst/>
            <a:gdLst/>
            <a:ahLst/>
            <a:cxnLst/>
            <a:rect l="l" t="t" r="r" b="b"/>
            <a:pathLst>
              <a:path w="1296670" h="8255">
                <a:moveTo>
                  <a:pt x="0" y="7747"/>
                </a:moveTo>
                <a:lnTo>
                  <a:pt x="1296162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719316" y="2400300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161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18159" y="3168395"/>
            <a:ext cx="2055876" cy="14188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00427" y="3163823"/>
            <a:ext cx="938784" cy="14234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5790" y="4565141"/>
            <a:ext cx="1296670" cy="8255"/>
          </a:xfrm>
          <a:custGeom>
            <a:avLst/>
            <a:gdLst/>
            <a:ahLst/>
            <a:cxnLst/>
            <a:rect l="l" t="t" r="r" b="b"/>
            <a:pathLst>
              <a:path w="1296670" h="8254">
                <a:moveTo>
                  <a:pt x="0" y="7797"/>
                </a:moveTo>
                <a:lnTo>
                  <a:pt x="1296161" y="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5027" y="4568952"/>
            <a:ext cx="1296670" cy="0"/>
          </a:xfrm>
          <a:custGeom>
            <a:avLst/>
            <a:gdLst/>
            <a:ahLst/>
            <a:cxnLst/>
            <a:rect l="l" t="t" r="r" b="b"/>
            <a:pathLst>
              <a:path w="1296670">
                <a:moveTo>
                  <a:pt x="0" y="0"/>
                </a:moveTo>
                <a:lnTo>
                  <a:pt x="1296161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68040" y="3162300"/>
            <a:ext cx="2292095" cy="142494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231635" y="3163823"/>
            <a:ext cx="2276856" cy="14234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8657843" y="4373879"/>
            <a:ext cx="341630" cy="28702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0" rIns="0" bIns="0" rtlCol="0">
            <a:spAutoFit/>
          </a:bodyPr>
          <a:lstStyle/>
          <a:p>
            <a:pPr marL="93345">
              <a:lnSpc>
                <a:spcPts val="2100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xfrm>
            <a:off x="6804248" y="4803998"/>
            <a:ext cx="2133600" cy="273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890"/>
              </a:lnSpc>
            </a:pPr>
            <a:fld id="{81D60167-4931-47E6-BA6A-407CBD079E47}" type="slidenum">
              <a:rPr spc="10" dirty="0"/>
              <a:t>35</a:t>
            </a:fld>
            <a:endParaRPr spc="10" dirty="0"/>
          </a:p>
        </p:txBody>
      </p:sp>
      <p:sp>
        <p:nvSpPr>
          <p:cNvPr id="86" name="Дата 1"/>
          <p:cNvSpPr>
            <a:spLocks noGrp="1"/>
          </p:cNvSpPr>
          <p:nvPr>
            <p:ph type="dt" sz="half" idx="4294967295"/>
          </p:nvPr>
        </p:nvSpPr>
        <p:spPr>
          <a:xfrm>
            <a:off x="395536" y="4724912"/>
            <a:ext cx="2133600" cy="273844"/>
          </a:xfrm>
          <a:prstGeom prst="rect">
            <a:avLst/>
          </a:prstGeom>
        </p:spPr>
        <p:txBody>
          <a:bodyPr/>
          <a:lstStyle/>
          <a:p>
            <a:fld id="{3BACACB7-5973-4B95-9908-E8E75A5F0933}" type="datetime1">
              <a:rPr lang="de-D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30.05.2018</a:t>
            </a:fld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>
                <a:latin typeface="Open Sans" panose="020B0606030504020204" pitchFamily="34" charset="0"/>
                <a:cs typeface="Open Sans" panose="020B0606030504020204" pitchFamily="34" charset="0"/>
              </a:rPr>
              <a:t>Экологический инжиниринг</a:t>
            </a:r>
            <a:endParaRPr lang="ru-RU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Экологический инжиниринг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object 7"/>
          <p:cNvSpPr/>
          <p:nvPr/>
        </p:nvSpPr>
        <p:spPr>
          <a:xfrm>
            <a:off x="149352" y="1203960"/>
            <a:ext cx="4247388" cy="3023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4770120" y="1203960"/>
            <a:ext cx="4212335" cy="3023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99542"/>
            <a:ext cx="7841176" cy="360040"/>
          </a:xfrm>
        </p:spPr>
        <p:txBody>
          <a:bodyPr/>
          <a:lstStyle/>
          <a:p>
            <a:r>
              <a:rPr lang="ru-RU" sz="2000" dirty="0" smtClean="0"/>
              <a:t>Международный и отечественный опыт применения</a:t>
            </a:r>
          </a:p>
          <a:p>
            <a:endParaRPr lang="ru-RU" dirty="0"/>
          </a:p>
        </p:txBody>
      </p:sp>
      <p:sp>
        <p:nvSpPr>
          <p:cNvPr id="9" name="object 5"/>
          <p:cNvSpPr txBox="1"/>
          <p:nvPr/>
        </p:nvSpPr>
        <p:spPr>
          <a:xfrm>
            <a:off x="149352" y="4260139"/>
            <a:ext cx="295232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335" marR="5080" indent="-255270">
              <a:lnSpc>
                <a:spcPct val="100000"/>
              </a:lnSpc>
            </a:pP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Защита грунтовых вод</a:t>
            </a:r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Tektoseal</a:t>
            </a:r>
            <a:r>
              <a:rPr lang="en-US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Active AS</a:t>
            </a:r>
            <a:endParaRPr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6"/>
          <p:cNvSpPr txBox="1"/>
          <p:nvPr/>
        </p:nvSpPr>
        <p:spPr>
          <a:xfrm>
            <a:off x="4770120" y="4260138"/>
            <a:ext cx="40324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Очистка стоков ливневой канализации во время строительства</a:t>
            </a:r>
            <a:r>
              <a:rPr lang="en-US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Tektoseal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Active AS</a:t>
            </a:r>
            <a:endParaRPr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Экологический инжиниринг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07504" y="627534"/>
            <a:ext cx="7841176" cy="360040"/>
          </a:xfrm>
        </p:spPr>
        <p:txBody>
          <a:bodyPr/>
          <a:lstStyle/>
          <a:p>
            <a:r>
              <a:rPr lang="ru-RU" sz="2000" dirty="0" smtClean="0"/>
              <a:t>Международный и отечественный опыт применения</a:t>
            </a:r>
          </a:p>
          <a:p>
            <a:endParaRPr lang="ru-RU" dirty="0"/>
          </a:p>
        </p:txBody>
      </p:sp>
      <p:pic>
        <p:nvPicPr>
          <p:cNvPr id="7170" name="Picture 2" descr="C:\Users\Huesker\Desktop\Vyazma 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38662"/>
            <a:ext cx="2870879" cy="34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38662"/>
            <a:ext cx="2877687" cy="3472469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24141" y="1995686"/>
            <a:ext cx="2232248" cy="2160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 txBox="1"/>
          <p:nvPr/>
        </p:nvSpPr>
        <p:spPr>
          <a:xfrm>
            <a:off x="611560" y="1659847"/>
            <a:ext cx="244827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335" marR="5080" indent="-255270">
              <a:lnSpc>
                <a:spcPct val="100000"/>
              </a:lnSpc>
            </a:pPr>
            <a:r>
              <a:rPr lang="en-US" sz="16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Tektoseal</a:t>
            </a:r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Active AS</a:t>
            </a:r>
            <a:endParaRPr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1470"/>
            <a:ext cx="7200000" cy="421555"/>
          </a:xfrm>
        </p:spPr>
        <p:txBody>
          <a:bodyPr/>
          <a:lstStyle/>
          <a:p>
            <a:r>
              <a:rPr lang="ru-RU" sz="2000" dirty="0" smtClean="0"/>
              <a:t>Техническая поддержка</a:t>
            </a:r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6" name="Picture 2" descr="На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16" y="1026097"/>
            <a:ext cx="4824536" cy="301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3"/>
          <p:cNvSpPr txBox="1">
            <a:spLocks/>
          </p:cNvSpPr>
          <p:nvPr/>
        </p:nvSpPr>
        <p:spPr>
          <a:xfrm>
            <a:off x="179512" y="545182"/>
            <a:ext cx="3744416" cy="3499601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Blip>
                <a:blip r:embed="rId3"/>
              </a:buBlip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предлагаем не материалы, мы предлагаем системы решений, разработанные квалифицированными инженерами с использованием специальных расчетных программ, в частности, </a:t>
            </a:r>
          </a:p>
          <a:p>
            <a:pPr marL="344488" indent="-344488">
              <a:spcBef>
                <a:spcPct val="20000"/>
              </a:spcBef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HUESKER Stability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сертифицированного в системе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ГОСТ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программного комплекса.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3"/>
              </a:buBlip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331640" y="843558"/>
            <a:ext cx="6019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www.HUESKER.ru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3399622" y="2571750"/>
            <a:ext cx="2016245" cy="1971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2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900" y="51470"/>
            <a:ext cx="7282790" cy="421555"/>
          </a:xfrm>
        </p:spPr>
        <p:txBody>
          <a:bodyPr/>
          <a:lstStyle/>
          <a:p>
            <a:r>
              <a:rPr lang="ru-RU" sz="1700" dirty="0"/>
              <a:t>Производственные площадки компании </a:t>
            </a:r>
            <a:r>
              <a:rPr lang="en-US" sz="1700" dirty="0"/>
              <a:t>HUESKER</a:t>
            </a:r>
            <a:endParaRPr lang="de-DE" sz="17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C1F0-ECC9-46F3-BECE-8EC024C343F0}" type="datetime1">
              <a:rPr lang="de-DE" smtClean="0"/>
              <a:pPr/>
              <a:t>30.05.2018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-56997" y="732389"/>
            <a:ext cx="9252520" cy="903257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SzPct val="100000"/>
              <a:buFont typeface="Arial"/>
              <a:buNone/>
              <a:defRPr sz="20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b="1" dirty="0"/>
          </a:p>
        </p:txBody>
      </p:sp>
      <p:sp>
        <p:nvSpPr>
          <p:cNvPr id="10" name="Textfeld 14"/>
          <p:cNvSpPr txBox="1"/>
          <p:nvPr/>
        </p:nvSpPr>
        <p:spPr>
          <a:xfrm>
            <a:off x="251520" y="771202"/>
            <a:ext cx="26642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630238" algn="l"/>
              </a:tabLst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31775" indent="-231775">
              <a:lnSpc>
                <a:spcPct val="150000"/>
              </a:lnSpc>
              <a:buBlip>
                <a:blip r:embed="rId3"/>
              </a:buBlip>
              <a:tabLst>
                <a:tab pos="630238" algn="l"/>
              </a:tabLst>
            </a:pP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2013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открытие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tabLst>
                <a:tab pos="630238" algn="l"/>
              </a:tabLst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«ХЮСКЕР»</a:t>
            </a:r>
            <a:endParaRPr lang="en-US" sz="1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tabLst>
                <a:tab pos="630238" algn="l"/>
              </a:tabLst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31775" indent="-231775">
              <a:lnSpc>
                <a:spcPct val="150000"/>
              </a:lnSpc>
              <a:buBlip>
                <a:blip r:embed="rId3"/>
              </a:buBlip>
              <a:tabLst>
                <a:tab pos="630238" algn="l"/>
              </a:tabLst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открытие завода </a:t>
            </a:r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г.Клин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(Московская область, РФ)</a:t>
            </a:r>
          </a:p>
          <a:p>
            <a:pPr marL="231775" indent="-231775">
              <a:lnSpc>
                <a:spcPct val="150000"/>
              </a:lnSpc>
              <a:buBlip>
                <a:blip r:embed="rId3"/>
              </a:buBlip>
              <a:tabLst>
                <a:tab pos="630238" algn="l"/>
              </a:tabLst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31775" indent="-231775">
              <a:lnSpc>
                <a:spcPct val="150000"/>
              </a:lnSpc>
              <a:buBlip>
                <a:blip r:embed="rId3"/>
              </a:buBlip>
              <a:tabLst>
                <a:tab pos="630238" algn="l"/>
              </a:tabLst>
            </a:pPr>
            <a:r>
              <a:rPr lang="ru-RU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расширение производства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России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32389"/>
            <a:ext cx="2977678" cy="1990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59585"/>
            <a:ext cx="2977678" cy="18722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67694"/>
            <a:ext cx="1876666" cy="12391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32389"/>
            <a:ext cx="1876666" cy="12513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27" y="3403431"/>
            <a:ext cx="1858712" cy="12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76827"/>
            <a:ext cx="7282790" cy="421555"/>
          </a:xfrm>
        </p:spPr>
        <p:txBody>
          <a:bodyPr/>
          <a:lstStyle/>
          <a:p>
            <a:r>
              <a:rPr lang="ru-RU" sz="1700" dirty="0"/>
              <a:t>Производственные площадки компании </a:t>
            </a:r>
            <a:r>
              <a:rPr lang="en-US" sz="1700" dirty="0"/>
              <a:t>HUESKER</a:t>
            </a:r>
            <a:endParaRPr lang="de-DE" sz="17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C1F0-ECC9-46F3-BECE-8EC024C343F0}" type="datetime1">
              <a:rPr lang="de-DE" smtClean="0"/>
              <a:pPr/>
              <a:t>30.05.2018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1" name="Textplatzhalter 4"/>
          <p:cNvSpPr txBox="1">
            <a:spLocks/>
          </p:cNvSpPr>
          <p:nvPr/>
        </p:nvSpPr>
        <p:spPr>
          <a:xfrm>
            <a:off x="-56997" y="732389"/>
            <a:ext cx="9252520" cy="903257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929292"/>
              </a:buClr>
              <a:buSzPct val="100000"/>
              <a:buFontTx/>
              <a:buBlip>
                <a:blip r:embed="rId2"/>
              </a:buBlip>
              <a:tabLst/>
              <a:defRPr lang="de-DE" sz="20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800" b="0" kern="12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6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de-DE" sz="1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914400" rtl="0" eaLnBrk="1" latinLnBrk="0" hangingPunct="1">
              <a:spcBef>
                <a:spcPct val="20000"/>
              </a:spcBef>
              <a:buSzPct val="100000"/>
              <a:buFont typeface="Arial"/>
              <a:buNone/>
              <a:defRPr sz="20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692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800" b="1" dirty="0"/>
          </a:p>
        </p:txBody>
      </p:sp>
      <p:pic>
        <p:nvPicPr>
          <p:cNvPr id="12" name="Picture 2" descr="L:\Marketing\Dietz\001 Projekte\006 Unternehmenspräsentation HUESKER\002 Bildermaterial\Bilder_mit_Wasserzeichen\_S9F7118.jpg"/>
          <p:cNvPicPr>
            <a:picLocks noChangeAspect="1" noChangeArrowheads="1"/>
          </p:cNvPicPr>
          <p:nvPr/>
        </p:nvPicPr>
        <p:blipFill>
          <a:blip r:embed="rId3" cstate="print"/>
          <a:srcRect t="5479" b="5479"/>
          <a:stretch>
            <a:fillRect/>
          </a:stretch>
        </p:blipFill>
        <p:spPr bwMode="auto">
          <a:xfrm>
            <a:off x="5508104" y="645536"/>
            <a:ext cx="3168352" cy="1980220"/>
          </a:xfrm>
          <a:prstGeom prst="rect">
            <a:avLst/>
          </a:prstGeom>
          <a:noFill/>
        </p:spPr>
      </p:pic>
      <p:pic>
        <p:nvPicPr>
          <p:cNvPr id="13" name="Picture 3" descr="L:\Marketing\Dietz\001 Projekte\006 Unternehmenspräsentation HUESKER\002 Bildermaterial\Bilder_mit_Wasserzeichen\_S9F7225.jpg"/>
          <p:cNvPicPr>
            <a:picLocks noChangeAspect="1" noChangeArrowheads="1"/>
          </p:cNvPicPr>
          <p:nvPr/>
        </p:nvPicPr>
        <p:blipFill>
          <a:blip r:embed="rId4" cstate="print"/>
          <a:srcRect t="3155" b="3155"/>
          <a:stretch>
            <a:fillRect/>
          </a:stretch>
        </p:blipFill>
        <p:spPr bwMode="auto">
          <a:xfrm>
            <a:off x="5503477" y="2715766"/>
            <a:ext cx="3168352" cy="1980220"/>
          </a:xfrm>
          <a:prstGeom prst="rect">
            <a:avLst/>
          </a:prstGeom>
          <a:noFill/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395536" y="672218"/>
            <a:ext cx="4464496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0" hangingPunct="0">
              <a:buBlip>
                <a:blip r:embed="rId5"/>
              </a:buBlip>
              <a:tabLst>
                <a:tab pos="1344613" algn="l"/>
              </a:tabLst>
              <a:defRPr/>
            </a:pP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Благодаря </a:t>
            </a:r>
            <a:r>
              <a:rPr lang="ru-RU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нашим 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возможностям и технологиям производства</a:t>
            </a:r>
            <a:r>
              <a:rPr lang="ru-RU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мы 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производи</a:t>
            </a:r>
            <a:r>
              <a:rPr lang="ru-RU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из самых разных 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 сырья: </a:t>
            </a:r>
            <a:endParaRPr lang="ru-RU" sz="14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96875" lvl="0" indent="-112713" eaLnBrk="0" hangingPunct="0">
              <a:buFontTx/>
              <a:buChar char="-"/>
              <a:tabLst>
                <a:tab pos="1344613" algn="l"/>
              </a:tabLst>
              <a:defRPr/>
            </a:pPr>
            <a:r>
              <a:rPr lang="ru-RU" sz="1400" kern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поливинилалкоголь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PVA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4162" lvl="0" eaLnBrk="0" hangingPunct="0">
              <a:tabLst>
                <a:tab pos="1344613" algn="l"/>
              </a:tabLst>
              <a:defRPr/>
            </a:pP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Полиэфир (</a:t>
            </a:r>
            <a:r>
              <a:rPr lang="en-US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96875" lvl="0" indent="-114300" eaLnBrk="0" hangingPunct="0">
              <a:buFontTx/>
              <a:buChar char="-"/>
              <a:tabLst>
                <a:tab pos="1344613" algn="l"/>
              </a:tabLst>
              <a:defRPr/>
            </a:pPr>
            <a:r>
              <a:rPr lang="ru-RU" sz="1400" kern="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арамид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(A)</a:t>
            </a:r>
          </a:p>
          <a:p>
            <a:pPr marL="396875" lvl="0" indent="-114300" eaLnBrk="0" hangingPunct="0">
              <a:buFontTx/>
              <a:buChar char="-"/>
              <a:tabLst>
                <a:tab pos="1344613" algn="l"/>
              </a:tabLst>
              <a:defRPr/>
            </a:pPr>
            <a:r>
              <a:rPr lang="ru-RU" sz="140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р.</a:t>
            </a:r>
          </a:p>
          <a:p>
            <a:pPr marL="282575" lvl="0" eaLnBrk="0" hangingPunct="0">
              <a:tabLst>
                <a:tab pos="1344613" algn="l"/>
              </a:tabLst>
              <a:defRPr/>
            </a:pPr>
            <a:endParaRPr lang="ru-RU" sz="1400" kern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eaLnBrk="0" hangingPunct="0">
              <a:buBlip>
                <a:blip r:embed="rId5"/>
              </a:buBlip>
              <a:tabLst>
                <a:tab pos="1344613" algn="l"/>
              </a:tabLst>
              <a:defRPr/>
            </a:pPr>
            <a:r>
              <a:rPr lang="ru-RU" sz="1400" kern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результате мы </a:t>
            </a:r>
            <a:r>
              <a:rPr lang="ru-RU" sz="1400" kern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предлагаем </a:t>
            </a:r>
            <a:r>
              <a:rPr lang="ru-RU" sz="1400" kern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оптимальный продукт для каждого индивидуального проекта любой сложности</a:t>
            </a:r>
            <a:r>
              <a:rPr lang="en-US" sz="1400" kern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400" kern="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eaLnBrk="0" hangingPunct="0">
              <a:tabLst>
                <a:tab pos="1344613" algn="l"/>
              </a:tabLst>
              <a:defRPr/>
            </a:pPr>
            <a:endParaRPr lang="ru-RU" sz="1400" kern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 eaLnBrk="0" hangingPunct="0">
              <a:buBlip>
                <a:blip r:embed="rId5"/>
              </a:buBlip>
              <a:tabLst>
                <a:tab pos="1344613" algn="l"/>
              </a:tabLst>
              <a:defRPr/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Наши 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продукты сертифицированы в ГОСТ Р, БАМ, BBA, EBA, SVG и IVG, получили согласование в ФДА РОСАВТОДОР, ГК АВТОДОР, ООО «Газпром ВНИИГАЗ». </a:t>
            </a:r>
            <a:endParaRPr kumimoji="0" lang="en-GB" sz="14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Группа компаний </a:t>
            </a:r>
            <a:r>
              <a:rPr lang="en-US" dirty="0" smtClean="0"/>
              <a:t>HUESKER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3500"/>
            <a:ext cx="8568952" cy="35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</a:t>
            </a:r>
            <a:r>
              <a:rPr lang="ru-RU" sz="2000" dirty="0"/>
              <a:t>грунтов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Picture 2" descr="M11_cxe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 b="18604"/>
          <a:stretch/>
        </p:blipFill>
        <p:spPr bwMode="auto">
          <a:xfrm>
            <a:off x="3635896" y="1275606"/>
            <a:ext cx="5075388" cy="23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1533913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HUESKER: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MPT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36383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Заказчик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ГК «Автомобильные дороги»</a:t>
            </a:r>
          </a:p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Проектировщик: 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АО «ЦНИИС», АО «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Гипротрансмост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АО "Институт "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Стройпроект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ООО "ИЦ "</a:t>
            </a:r>
            <a:r>
              <a:rPr lang="ru-RU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МиТ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r>
              <a:rPr lang="en-U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ГП «</a:t>
            </a:r>
            <a:r>
              <a:rPr lang="ru-RU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Дорсервис</a:t>
            </a:r>
            <a:r>
              <a:rPr lang="ru-RU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Подрядчик: 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</a:t>
            </a:r>
            <a:r>
              <a:rPr lang="ru-RU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Трансстроймеханизация</a:t>
            </a:r>
            <a:r>
              <a:rPr lang="ru-RU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5"/>
          </p:nvPr>
        </p:nvSpPr>
        <p:spPr>
          <a:xfrm>
            <a:off x="115200" y="627534"/>
            <a:ext cx="7265112" cy="792088"/>
          </a:xfrm>
        </p:spPr>
        <p:txBody>
          <a:bodyPr/>
          <a:lstStyle/>
          <a:p>
            <a:r>
              <a:rPr lang="ru-RU" dirty="0"/>
              <a:t>Скоростная автомобильная дорога </a:t>
            </a:r>
            <a:r>
              <a:rPr lang="ru-RU" dirty="0" smtClean="0"/>
              <a:t>М-11, «Москва-Санкт-Петербург»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1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ru-RU" dirty="0" smtClean="0"/>
              <a:t>М-11 </a:t>
            </a:r>
            <a:r>
              <a:rPr lang="ru-RU" dirty="0"/>
              <a:t>«Москва – Санкт-Петербург»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7574"/>
            <a:ext cx="4248472" cy="35687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397488"/>
            <a:ext cx="54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Типовой поперечный профиль подпорной стены с пассивной облицовкой</a:t>
            </a:r>
            <a:endParaRPr lang="ru-RU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48" y="1779662"/>
            <a:ext cx="1944216" cy="1296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48" y="3260151"/>
            <a:ext cx="1958570" cy="12961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57014" y="1099398"/>
            <a:ext cx="2515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Последовательное устройство слоев армогрунтовой конструкции</a:t>
            </a:r>
            <a:endParaRPr lang="ru-RU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4400" y="2067694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 200/45</a:t>
            </a:r>
            <a:endParaRPr lang="ru-RU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4400" y="2763567"/>
            <a:ext cx="12294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Stabilenka 300/45</a:t>
            </a:r>
            <a:endParaRPr lang="ru-RU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ru-RU" dirty="0" smtClean="0"/>
              <a:t>М-11 </a:t>
            </a:r>
            <a:r>
              <a:rPr lang="ru-RU" dirty="0"/>
              <a:t>«Москва – Санкт-Петербург»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D7D9-3180-4D22-A03E-BED9E570D854}" type="datetime1">
              <a:rPr lang="de-DE" smtClean="0"/>
              <a:t>30.05.2018</a:t>
            </a:fld>
            <a:endParaRPr lang="de-DE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D836D3-EF9B-4B1C-8CE9-9C9C679E2A0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Инновационные </a:t>
            </a:r>
            <a:r>
              <a:rPr lang="ru-RU" sz="2000" dirty="0"/>
              <a:t>материалы для </a:t>
            </a:r>
            <a:r>
              <a:rPr lang="ru-RU" sz="2000" dirty="0" smtClean="0"/>
              <a:t>механики грунтов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39366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Типовой поперечный профиль подпорной </a:t>
            </a: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стены </a:t>
            </a:r>
            <a:r>
              <a:rPr lang="ru-RU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r>
              <a:rPr lang="ru-RU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активной </a:t>
            </a:r>
            <a:r>
              <a:rPr lang="ru-RU" sz="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облицовкой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"/>
          <a:stretch/>
        </p:blipFill>
        <p:spPr>
          <a:xfrm>
            <a:off x="539552" y="1112506"/>
            <a:ext cx="3552126" cy="26833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99792" y="1689623"/>
            <a:ext cx="12961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</a:t>
            </a:r>
            <a:r>
              <a:rPr lang="en-US" sz="5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150/30-30 MPT</a:t>
            </a:r>
            <a:endParaRPr lang="ru-RU" sz="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4856" y="2434970"/>
            <a:ext cx="129614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Fortrac</a:t>
            </a:r>
            <a:r>
              <a:rPr lang="en-US" sz="5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5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5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0/30-30 MPT</a:t>
            </a:r>
            <a:endParaRPr lang="ru-RU" sz="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80920"/>
            <a:ext cx="2016224" cy="13474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29" y="2571750"/>
            <a:ext cx="2016224" cy="13441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80921"/>
            <a:ext cx="2025851" cy="1347476"/>
          </a:xfrm>
          <a:prstGeom prst="rect">
            <a:avLst/>
          </a:prstGeom>
        </p:spPr>
      </p:pic>
      <p:pic>
        <p:nvPicPr>
          <p:cNvPr id="2050" name="Picture 2" descr="C:\Users\Huesker\Desktop\Яна\Маркетинг\Фото и видео объектов\Movie\Fortrac MPT фото стен\IMG_0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72" y="2582067"/>
            <a:ext cx="2008008" cy="1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16940" y="3936648"/>
            <a:ext cx="446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Поэтапное возведение армогрунтовой конструкции из блоков</a:t>
            </a:r>
            <a:endParaRPr lang="ru-RU" sz="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presentation DE Open San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presentation DE Open Sans" id="{95116225-F20A-4D37-87D2-85F18B4B1569}" vid="{0C99D482-DA8A-4101-BA41-8EDB2E296C4E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Masterpresentation DE Open Sans</Template>
  <TotalTime>698</TotalTime>
  <Words>1298</Words>
  <Application>Microsoft Office PowerPoint</Application>
  <PresentationFormat>Экран (16:9)</PresentationFormat>
  <Paragraphs>395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Calibri</vt:lpstr>
      <vt:lpstr>Courier New</vt:lpstr>
      <vt:lpstr>MS Mincho</vt:lpstr>
      <vt:lpstr>Open Sans</vt:lpstr>
      <vt:lpstr>Symbol</vt:lpstr>
      <vt:lpstr>Times New Roman</vt:lpstr>
      <vt:lpstr>Wingdings</vt:lpstr>
      <vt:lpstr>Masterpresentation DE Open Sans</vt:lpstr>
      <vt:lpstr>Acrobat Document</vt:lpstr>
      <vt:lpstr>Перспективные направления и прогрессивные решения  компании HUESKER</vt:lpstr>
      <vt:lpstr>Содержание</vt:lpstr>
      <vt:lpstr>История HUESKER</vt:lpstr>
      <vt:lpstr>Производственные площадки компании HUESKER</vt:lpstr>
      <vt:lpstr>Производственные площадки компании HUESKER</vt:lpstr>
      <vt:lpstr>Группа компаний HUESKER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механики грунтов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Инновационные материалы для армирования а/б</vt:lpstr>
      <vt:lpstr>Противоэрозионная защита берегов и откосов</vt:lpstr>
      <vt:lpstr>Противоэрозионная защита берегов и откосов</vt:lpstr>
      <vt:lpstr>Экологический инжиниринг</vt:lpstr>
      <vt:lpstr>Экологический инжиниринг</vt:lpstr>
      <vt:lpstr>Экологический инжиниринг</vt:lpstr>
      <vt:lpstr>Экологический инжиниринг</vt:lpstr>
      <vt:lpstr>Экологический инжиниринг</vt:lpstr>
      <vt:lpstr>Экологический инжиниринг</vt:lpstr>
      <vt:lpstr>Техническая поддержка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Huesker</dc:creator>
  <cp:lastModifiedBy>Panichev, Artem</cp:lastModifiedBy>
  <cp:revision>51</cp:revision>
  <dcterms:created xsi:type="dcterms:W3CDTF">2017-07-04T07:17:14Z</dcterms:created>
  <dcterms:modified xsi:type="dcterms:W3CDTF">2018-05-30T19:02:29Z</dcterms:modified>
</cp:coreProperties>
</file>