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65.jpg" ContentType="image/jpg"/>
  <Override PartName="/ppt/media/image66.jpg" ContentType="image/jpg"/>
  <Override PartName="/ppt/media/image67.jpg" ContentType="image/jp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3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87"/>
  </p:notesMasterIdLst>
  <p:sldIdLst>
    <p:sldId id="1084" r:id="rId2"/>
    <p:sldId id="1085" r:id="rId3"/>
    <p:sldId id="347" r:id="rId4"/>
    <p:sldId id="353" r:id="rId5"/>
    <p:sldId id="361" r:id="rId6"/>
    <p:sldId id="512" r:id="rId7"/>
    <p:sldId id="631" r:id="rId8"/>
    <p:sldId id="372" r:id="rId9"/>
    <p:sldId id="571" r:id="rId10"/>
    <p:sldId id="960" r:id="rId11"/>
    <p:sldId id="424" r:id="rId12"/>
    <p:sldId id="855" r:id="rId13"/>
    <p:sldId id="1024" r:id="rId14"/>
    <p:sldId id="605" r:id="rId15"/>
    <p:sldId id="395" r:id="rId16"/>
    <p:sldId id="297" r:id="rId17"/>
    <p:sldId id="977" r:id="rId18"/>
    <p:sldId id="787" r:id="rId19"/>
    <p:sldId id="758" r:id="rId20"/>
    <p:sldId id="1008" r:id="rId21"/>
    <p:sldId id="761" r:id="rId22"/>
    <p:sldId id="1009" r:id="rId23"/>
    <p:sldId id="765" r:id="rId24"/>
    <p:sldId id="767" r:id="rId25"/>
    <p:sldId id="1082" r:id="rId26"/>
    <p:sldId id="1083" r:id="rId27"/>
    <p:sldId id="953" r:id="rId28"/>
    <p:sldId id="831" r:id="rId29"/>
    <p:sldId id="529" r:id="rId30"/>
    <p:sldId id="1066" r:id="rId31"/>
    <p:sldId id="1067" r:id="rId32"/>
    <p:sldId id="1091" r:id="rId33"/>
    <p:sldId id="1031" r:id="rId34"/>
    <p:sldId id="955" r:id="rId35"/>
    <p:sldId id="1032" r:id="rId36"/>
    <p:sldId id="1033" r:id="rId37"/>
    <p:sldId id="962" r:id="rId38"/>
    <p:sldId id="1088" r:id="rId39"/>
    <p:sldId id="870" r:id="rId40"/>
    <p:sldId id="561" r:id="rId41"/>
    <p:sldId id="1090" r:id="rId42"/>
    <p:sldId id="1062" r:id="rId43"/>
    <p:sldId id="1081" r:id="rId44"/>
    <p:sldId id="1076" r:id="rId45"/>
    <p:sldId id="845" r:id="rId46"/>
    <p:sldId id="1079" r:id="rId47"/>
    <p:sldId id="944" r:id="rId48"/>
    <p:sldId id="689" r:id="rId49"/>
    <p:sldId id="1040" r:id="rId50"/>
    <p:sldId id="386" r:id="rId51"/>
    <p:sldId id="383" r:id="rId52"/>
    <p:sldId id="384" r:id="rId53"/>
    <p:sldId id="392" r:id="rId54"/>
    <p:sldId id="676" r:id="rId55"/>
    <p:sldId id="1044" r:id="rId56"/>
    <p:sldId id="1015" r:id="rId57"/>
    <p:sldId id="965" r:id="rId58"/>
    <p:sldId id="966" r:id="rId59"/>
    <p:sldId id="896" r:id="rId60"/>
    <p:sldId id="806" r:id="rId61"/>
    <p:sldId id="807" r:id="rId62"/>
    <p:sldId id="1018" r:id="rId63"/>
    <p:sldId id="1019" r:id="rId64"/>
    <p:sldId id="877" r:id="rId65"/>
    <p:sldId id="878" r:id="rId66"/>
    <p:sldId id="1017" r:id="rId67"/>
    <p:sldId id="801" r:id="rId68"/>
    <p:sldId id="919" r:id="rId69"/>
    <p:sldId id="862" r:id="rId70"/>
    <p:sldId id="650" r:id="rId71"/>
    <p:sldId id="652" r:id="rId72"/>
    <p:sldId id="789" r:id="rId73"/>
    <p:sldId id="654" r:id="rId74"/>
    <p:sldId id="653" r:id="rId75"/>
    <p:sldId id="1041" r:id="rId76"/>
    <p:sldId id="736" r:id="rId77"/>
    <p:sldId id="751" r:id="rId78"/>
    <p:sldId id="658" r:id="rId79"/>
    <p:sldId id="1042" r:id="rId80"/>
    <p:sldId id="915" r:id="rId81"/>
    <p:sldId id="913" r:id="rId82"/>
    <p:sldId id="674" r:id="rId83"/>
    <p:sldId id="1007" r:id="rId84"/>
    <p:sldId id="497" r:id="rId85"/>
    <p:sldId id="1006" r:id="rId86"/>
  </p:sldIdLst>
  <p:sldSz cx="12192000" cy="6858000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400" b="1"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sz="4400" b="1"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sz="4400" b="1"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sz="4400" b="1"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sz="4400" b="1"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ry Keogh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00"/>
    <a:srgbClr val="CC3399"/>
    <a:srgbClr val="006600"/>
    <a:srgbClr val="0000FF"/>
    <a:srgbClr val="336666"/>
    <a:srgbClr val="3399FF"/>
    <a:srgbClr val="FF9900"/>
    <a:srgbClr val="7A793D"/>
    <a:srgbClr val="FFFF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9881" autoAdjust="0"/>
  </p:normalViewPr>
  <p:slideViewPr>
    <p:cSldViewPr>
      <p:cViewPr>
        <p:scale>
          <a:sx n="95" d="100"/>
          <a:sy n="95" d="100"/>
        </p:scale>
        <p:origin x="-1074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100" d="100"/>
          <a:sy n="100" d="100"/>
        </p:scale>
        <p:origin x="-192" y="15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74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74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74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74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fld id="{8B2D65CC-58B7-4F7D-ABDF-6669E0A1B3C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1925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D65CC-58B7-4F7D-ABDF-6669E0A1B3C1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265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75565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D65CC-58B7-4F7D-ABDF-6669E0A1B3C1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433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6FFA37-F5F4-49D3-80E0-4C8CAAE06317}" type="slidenum">
              <a:rPr lang="en-GB"/>
              <a:pPr/>
              <a:t>14</a:t>
            </a:fld>
            <a:endParaRPr lang="en-GB" dirty="0"/>
          </a:p>
        </p:txBody>
      </p:sp>
      <p:sp>
        <p:nvSpPr>
          <p:cNvPr id="102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75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8507C-D801-45D0-A360-6A631C0FEA16}" type="slidenum">
              <a:rPr lang="en-GB"/>
              <a:pPr/>
              <a:t>15</a:t>
            </a:fld>
            <a:endParaRPr lang="en-GB" dirty="0"/>
          </a:p>
        </p:txBody>
      </p:sp>
      <p:sp>
        <p:nvSpPr>
          <p:cNvPr id="46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6215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6DFFAD-D8C2-492C-9567-D5443763396B}" type="slidenum">
              <a:rPr lang="en-GB"/>
              <a:pPr/>
              <a:t>16</a:t>
            </a:fld>
            <a:endParaRPr lang="en-GB" dirty="0"/>
          </a:p>
        </p:txBody>
      </p:sp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724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D65CC-58B7-4F7D-ABDF-6669E0A1B3C1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809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D65CC-58B7-4F7D-ABDF-6669E0A1B3C1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419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B1295-F76E-4953-9B45-532D69A16284}" type="slidenum">
              <a:rPr lang="en-GB"/>
              <a:pPr/>
              <a:t>28</a:t>
            </a:fld>
            <a:endParaRPr lang="en-GB"/>
          </a:p>
        </p:txBody>
      </p:sp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99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B1295-F76E-4953-9B45-532D69A16284}" type="slidenum">
              <a:rPr lang="en-GB"/>
              <a:pPr/>
              <a:t>29</a:t>
            </a:fld>
            <a:endParaRPr lang="en-GB"/>
          </a:p>
        </p:txBody>
      </p:sp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40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C976A-3CB7-4F49-8B39-5AF24A2442E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69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EAC09-A83D-4007-A6F1-EF48471271A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82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D65CC-58B7-4F7D-ABDF-6669E0A1B3C1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033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D65CC-58B7-4F7D-ABDF-6669E0A1B3C1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849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D65CC-58B7-4F7D-ABDF-6669E0A1B3C1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8732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801436-F39E-4031-94AD-9824E87BDF73}" type="slidenum">
              <a:rPr lang="en-GB"/>
              <a:pPr/>
              <a:t>38</a:t>
            </a:fld>
            <a:endParaRPr lang="en-GB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518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83197D-87ED-4243-B9E9-7402365520BE}" type="slidenum">
              <a:rPr lang="en-GB"/>
              <a:pPr/>
              <a:t>42</a:t>
            </a:fld>
            <a:endParaRPr lang="en-GB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086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705DE2-0F60-4F27-8E9B-F87CF3D914A6}" type="slidenum">
              <a:rPr lang="en-GB"/>
              <a:pPr/>
              <a:t>44</a:t>
            </a:fld>
            <a:endParaRPr lang="en-GB" dirty="0"/>
          </a:p>
        </p:txBody>
      </p:sp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2139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D65CC-58B7-4F7D-ABDF-6669E0A1B3C1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6131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EAC09-A83D-4007-A6F1-EF48471271A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889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8E71E0-7DDE-437C-9A0B-6D03E90D2170}" type="slidenum">
              <a:rPr lang="en-GB"/>
              <a:pPr/>
              <a:t>47</a:t>
            </a:fld>
            <a:endParaRPr lang="en-GB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973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>
            <a:extLst>
              <a:ext uri="{FF2B5EF4-FFF2-40B4-BE49-F238E27FC236}">
                <a16:creationId xmlns:a16="http://schemas.microsoft.com/office/drawing/2014/main" xmlns="" id="{EEFAE2A5-4E98-45C7-880B-A4CD175F44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19" name="Заметки 2">
            <a:extLst>
              <a:ext uri="{FF2B5EF4-FFF2-40B4-BE49-F238E27FC236}">
                <a16:creationId xmlns:a16="http://schemas.microsoft.com/office/drawing/2014/main" xmlns="" id="{5C420D7F-00CC-4D84-A473-A45866730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44C26A9-B42F-498C-B3BD-3987C49B1B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2969E39-0B5A-4F2A-90A8-6560A94C3871}" type="slidenum">
              <a:rPr lang="en-US" altLang="en-US" sz="1200"/>
              <a:pPr/>
              <a:t>48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1904468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5E1E19-5574-4687-87FF-C2B95DBEC5E1}" type="slidenum">
              <a:rPr lang="en-GB">
                <a:solidFill>
                  <a:srgbClr val="000000"/>
                </a:solidFill>
              </a:rPr>
              <a:pPr/>
              <a:t>49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2153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D65CC-58B7-4F7D-ABDF-6669E0A1B3C1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4102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EAC09-A83D-4007-A6F1-EF48471271A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279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D65CC-58B7-4F7D-ABDF-6669E0A1B3C1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9687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3D8006-12F0-4E6A-B2F2-0524109835B9}" type="slidenum">
              <a:rPr lang="en-GB"/>
              <a:pPr/>
              <a:t>60</a:t>
            </a:fld>
            <a:endParaRPr lang="en-GB"/>
          </a:p>
        </p:txBody>
      </p:sp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1038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0BBD66-D59C-493E-A008-80FD24B119CA}" type="slidenum">
              <a:rPr lang="en-GB"/>
              <a:pPr/>
              <a:t>61</a:t>
            </a:fld>
            <a:endParaRPr lang="en-GB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7393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/>
              <a:t>Leica PaveSmart 3D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C339A3D-41EC-452E-B0B7-7B645DD0CFE2}" type="datetime1">
              <a:rPr lang="en-GB"/>
              <a:pPr/>
              <a:t>28/05/2018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Leica Geosystems AG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F9833B-98C4-4BBB-8537-F7DECD8CA7F5}" type="slidenum">
              <a:rPr lang="en-US"/>
              <a:pPr/>
              <a:t>66</a:t>
            </a:fld>
            <a:endParaRPr lang="en-US"/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7829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D848C4-AC36-44EA-8DDA-6E35EC18AFCC}" type="slidenum">
              <a:rPr lang="en-GB"/>
              <a:pPr/>
              <a:t>71</a:t>
            </a:fld>
            <a:endParaRPr lang="en-GB"/>
          </a:p>
        </p:txBody>
      </p:sp>
      <p:sp>
        <p:nvSpPr>
          <p:cNvPr id="72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939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B2F18-52B0-4762-8B07-7062A86B2643}" type="slidenum">
              <a:rPr lang="en-GB"/>
              <a:pPr/>
              <a:t>74</a:t>
            </a:fld>
            <a:endParaRPr lang="en-GB"/>
          </a:p>
        </p:txBody>
      </p:sp>
      <p:sp>
        <p:nvSpPr>
          <p:cNvPr id="99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73739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44" name="Slide Number Placeholder 3"/>
          <p:cNvSpPr txBox="1">
            <a:spLocks noGrp="1"/>
          </p:cNvSpPr>
          <p:nvPr/>
        </p:nvSpPr>
        <p:spPr bwMode="auto">
          <a:xfrm>
            <a:off x="3883924" y="8685460"/>
            <a:ext cx="2972488" cy="457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1FF536-23C5-409F-8097-8EBADA2ECE64}" type="slidenum">
              <a:rPr lang="en-GB" sz="1200"/>
              <a:pPr algn="r"/>
              <a:t>76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7195546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30420-E4C6-4009-862E-6BCCFBA0D12A}" type="slidenum">
              <a:rPr lang="en-GB"/>
              <a:pPr/>
              <a:t>77</a:t>
            </a:fld>
            <a:endParaRPr lang="en-GB"/>
          </a:p>
        </p:txBody>
      </p:sp>
      <p:sp>
        <p:nvSpPr>
          <p:cNvPr id="83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36365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6A3F19-E512-4914-AFA2-3741D440116C}" type="slidenum">
              <a:rPr lang="en-GB"/>
              <a:pPr/>
              <a:t>79</a:t>
            </a:fld>
            <a:endParaRPr lang="en-GB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9944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4421" indent="-294008" eaLnBrk="0" hangingPunct="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76033" indent="-235207" eaLnBrk="0" hangingPunct="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6446" indent="-235207" eaLnBrk="0" hangingPunct="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16859" indent="-235207" eaLnBrk="0" hangingPunct="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87272" indent="-2352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57685" indent="-2352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28098" indent="-2352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98511" indent="-235207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EA3AFBD-775E-407A-B4DC-D085BD8C1001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1950" y="715963"/>
            <a:ext cx="6364288" cy="35814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53444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4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893D9FED-CBAF-47D1-A6C5-EC85C6D6AC34}" type="slidenum">
              <a:rPr lang="en-GB" sz="1200"/>
              <a:pPr eaLnBrk="1" hangingPunct="1"/>
              <a:t>80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2907540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 i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 i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i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 i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400" i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i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i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i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i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725DDB88-2B0D-4D29-B0CD-1A111A804F7F}" type="slidenum">
              <a:rPr lang="en-GB" sz="1200"/>
              <a:pPr eaLnBrk="1" hangingPunct="1"/>
              <a:t>81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8744776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EDFF94-7379-4D8B-9CF1-587422712701}" type="slidenum">
              <a:rPr lang="en-GB"/>
              <a:pPr/>
              <a:t>82</a:t>
            </a:fld>
            <a:endParaRPr lang="en-GB"/>
          </a:p>
        </p:txBody>
      </p:sp>
      <p:sp>
        <p:nvSpPr>
          <p:cNvPr id="69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117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00E9A8-CE08-412B-BB96-8DDDD969F882}" type="slidenum">
              <a:rPr lang="en-GB"/>
              <a:pPr/>
              <a:t>83</a:t>
            </a:fld>
            <a:endParaRPr lang="en-GB"/>
          </a:p>
        </p:txBody>
      </p:sp>
      <p:sp>
        <p:nvSpPr>
          <p:cNvPr id="54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476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CA8A7-CA16-4334-8C6A-68BFC1168C3D}" type="slidenum">
              <a:rPr lang="en-GB"/>
              <a:pPr/>
              <a:t>84</a:t>
            </a:fld>
            <a:endParaRPr lang="en-GB"/>
          </a:p>
        </p:txBody>
      </p:sp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820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Monotype Sorts"/>
              <a:buNone/>
            </a:pPr>
            <a:fld id="{5E751575-0EB0-4912-B3FE-F737AF744BF0}" type="slidenum">
              <a:rPr lang="en-US" smtClean="0">
                <a:latin typeface="Times New Roman" panose="02020603050405020304" pitchFamily="18" charset="0"/>
              </a:rPr>
              <a:pPr>
                <a:buFont typeface="Monotype Sorts"/>
                <a:buNone/>
              </a:pPr>
              <a:t>85</a:t>
            </a:fld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55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987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10DAD8-4E9A-4BE2-A602-AC9F222791F3}" type="slidenum">
              <a:rPr lang="en-GB"/>
              <a:pPr/>
              <a:t>6</a:t>
            </a:fld>
            <a:endParaRPr lang="en-GB" dirty="0"/>
          </a:p>
        </p:txBody>
      </p:sp>
      <p:sp>
        <p:nvSpPr>
          <p:cNvPr id="98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34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0D04F8-F14D-4996-A8BF-78CC2AA191AF}" type="slidenum">
              <a:rPr lang="en-GB"/>
              <a:pPr/>
              <a:t>8</a:t>
            </a:fld>
            <a:endParaRPr lang="en-GB" dirty="0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0812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B635F-5C67-45D6-B383-500D5B825441}" type="slidenum">
              <a:rPr lang="en-GB"/>
              <a:pPr/>
              <a:t>9</a:t>
            </a:fld>
            <a:endParaRPr lang="en-GB"/>
          </a:p>
        </p:txBody>
      </p:sp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8892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B23377-4F8C-40A7-A468-67A60C358732}" type="slidenum">
              <a:rPr lang="en-GB"/>
              <a:pPr/>
              <a:t>11</a:t>
            </a:fld>
            <a:endParaRPr lang="en-GB" dirty="0"/>
          </a:p>
        </p:txBody>
      </p:sp>
      <p:sp>
        <p:nvSpPr>
          <p:cNvPr id="46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4410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AutoShape 2"/>
          <p:cNvSpPr>
            <a:spLocks noChangeArrowheads="1"/>
          </p:cNvSpPr>
          <p:nvPr/>
        </p:nvSpPr>
        <p:spPr bwMode="auto">
          <a:xfrm>
            <a:off x="304800" y="381000"/>
            <a:ext cx="115824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 b="0">
              <a:latin typeface="Times New Roman" pitchFamily="18" charset="0"/>
            </a:endParaRPr>
          </a:p>
        </p:txBody>
      </p:sp>
      <p:sp>
        <p:nvSpPr>
          <p:cNvPr id="142339" name="AutoShape 3"/>
          <p:cNvSpPr>
            <a:spLocks noChangeArrowheads="1"/>
          </p:cNvSpPr>
          <p:nvPr/>
        </p:nvSpPr>
        <p:spPr bwMode="white">
          <a:xfrm>
            <a:off x="436034" y="488950"/>
            <a:ext cx="11247967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 b="0">
              <a:latin typeface="Times New Roman" pitchFamily="18" charset="0"/>
            </a:endParaRPr>
          </a:p>
        </p:txBody>
      </p:sp>
      <p:sp>
        <p:nvSpPr>
          <p:cNvPr id="142340" name="AutoShape 4"/>
          <p:cNvSpPr>
            <a:spLocks noChangeArrowheads="1"/>
          </p:cNvSpPr>
          <p:nvPr/>
        </p:nvSpPr>
        <p:spPr bwMode="blackWhite">
          <a:xfrm>
            <a:off x="1828800" y="3338513"/>
            <a:ext cx="85344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800" b="0">
              <a:latin typeface="Arial" charset="0"/>
            </a:endParaRPr>
          </a:p>
        </p:txBody>
      </p:sp>
      <p:sp>
        <p:nvSpPr>
          <p:cNvPr id="14234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857250"/>
            <a:ext cx="10363200" cy="2266950"/>
          </a:xfrm>
          <a:effectLst/>
        </p:spPr>
        <p:txBody>
          <a:bodyPr anchor="ctr" anchorCtr="1"/>
          <a:lstStyle>
            <a:lvl1pPr algn="ctr">
              <a:defRPr sz="5400" i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336800" y="3567113"/>
            <a:ext cx="7213600" cy="19050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sz="3300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047873FA-BCD0-4747-A9F2-6130FFC2AA62}" type="datetime1">
              <a:rPr lang="en-US" smtClean="0"/>
              <a:t>5/28/2018</a:t>
            </a:fld>
            <a:endParaRPr lang="en-GB"/>
          </a:p>
        </p:txBody>
      </p:sp>
      <p:sp>
        <p:nvSpPr>
          <p:cNvPr id="142344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470400" y="63912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IV Международный форум СОЧИ, 2018</a:t>
            </a:r>
            <a:endParaRPr lang="en-GB"/>
          </a:p>
        </p:txBody>
      </p:sp>
      <p:sp>
        <p:nvSpPr>
          <p:cNvPr id="142345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144000" y="6391275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05393A5-0623-4836-9663-C1973D71CDBD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42346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63200" y="6438900"/>
            <a:ext cx="1727200" cy="3429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1400A2-B87B-427F-B384-3E4970226E8C}" type="datetime1">
              <a:rPr lang="en-US" smtClean="0"/>
              <a:t>5/28/2018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IV Международный форум СОЧИ, 2018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44FC12-3794-4A72-BB87-D07C6178A32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12200" y="44450"/>
            <a:ext cx="2565400" cy="5899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44450"/>
            <a:ext cx="7493000" cy="5899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6B333E-82E8-45A0-83F1-5CB51B123AAF}" type="datetime1">
              <a:rPr lang="en-US" smtClean="0"/>
              <a:t>5/28/2018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IV Международный форум СОЧИ, 2018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5C950F-FC70-4CA9-A0BB-C217A42AB2F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445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9050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40005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fld id="{B1B44369-674A-4F07-B35C-E80F3E2D5596}" type="datetime1">
              <a:rPr lang="en-US" smtClean="0"/>
              <a:t>5/28/2018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IV Международный форум СОЧИ, 2018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CC861D1-7A60-4CA3-81CC-D989ED2E8AB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445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16000" y="19050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16000" y="40005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2484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fld id="{1D47CE82-4B3F-4283-B65F-FC57D67A180E}" type="datetime1">
              <a:rPr lang="en-US" smtClean="0"/>
              <a:t>5/28/2018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IV Международный форум СОЧИ, 2018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0490F5C-E84F-44FE-8C0F-8C5B19CB751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445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19050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0" y="40005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fld id="{E1CF565E-EA8A-4D8A-9315-E032059AE2B5}" type="datetime1">
              <a:rPr lang="en-US" smtClean="0"/>
              <a:t>5/28/2018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IV Международный форум СОЧИ, 2018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28770C-0761-4A1B-88DC-01E8CF792F7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445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4000500"/>
            <a:ext cx="102616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fld id="{122953F2-E41C-48C2-A962-B993192505F8}" type="datetime1">
              <a:rPr lang="en-US" smtClean="0"/>
              <a:t>5/28/2018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IV Международный форум СОЧИ, 2018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B1CF5EB-BD4F-4A98-9081-D2A8DF1711F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16000" y="4445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16000" y="19050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19050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016000" y="40005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8400" y="40005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fld id="{201B3B3F-B765-451A-BBC9-3DFB9FF0B28B}" type="datetime1">
              <a:rPr lang="en-US" smtClean="0"/>
              <a:t>5/28/2018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IV Международный форум СОЧИ, 2018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508F527-19DB-4DD2-85DD-D7BE377DEA0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445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48400" y="19050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48400" y="4000500"/>
            <a:ext cx="50292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fld id="{5FD2ABB0-F9A2-476F-8DCF-60263BE53851}" type="datetime1">
              <a:rPr lang="en-US" smtClean="0"/>
              <a:t>5/28/2018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IV Международный форум СОЧИ, 2018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838C7E9-EAF5-4CAB-895C-187AF700742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445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fld id="{71508AB3-52E2-4009-A6F8-A8CF8747B269}" type="datetime1">
              <a:rPr lang="en-US" smtClean="0"/>
              <a:t>5/28/2018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IV Международный форум СОЧИ, 2018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65A9907-20A6-44D8-ABB2-39968A84374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445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fld id="{830ECB00-FF81-4691-8662-C4CCF5B47165}" type="datetime1">
              <a:rPr lang="en-US" smtClean="0"/>
              <a:t>5/28/2018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IV Международный форум СОЧИ, 2018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5DCE9CD-F0DB-4998-8A47-B1B4D01448A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352ACD-8833-4D03-BAE2-AEDDD32B174B}" type="datetime1">
              <a:rPr lang="en-US" smtClean="0"/>
              <a:t>5/28/2018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IV Международный форум СОЧИ, 2018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267" y="530120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1C3B2C8-19EE-40AA-8562-1AC0A4BBD9E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4450"/>
            <a:ext cx="10261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248400" y="1905000"/>
            <a:ext cx="5029200" cy="40386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743200" cy="457200"/>
          </a:xfrm>
        </p:spPr>
        <p:txBody>
          <a:bodyPr/>
          <a:lstStyle>
            <a:lvl1pPr>
              <a:defRPr/>
            </a:lvl1pPr>
          </a:lstStyle>
          <a:p>
            <a:fld id="{DEEA7D64-0CA8-4C13-9C67-44BF53BD450A}" type="datetime1">
              <a:rPr lang="en-US" smtClean="0"/>
              <a:t>5/28/2018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4039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IV Международный форум СОЧИ, 2018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F98EA81-844F-430C-8AFF-FFCE025299E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102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4362CF-D750-445F-BE7C-EFFC8ACD046D}" type="datetime1">
              <a:rPr lang="en-US" smtClean="0"/>
              <a:t>5/28/2018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IV Международный форум СОЧИ, 2018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DC192-2519-401A-B6B9-EA00886BE50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905000"/>
            <a:ext cx="50292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DABAF6-DAEF-4E62-A053-45253665B9CF}" type="datetime1">
              <a:rPr lang="en-US" smtClean="0"/>
              <a:t>5/28/2018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IV Международный форум СОЧИ, 2018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381AE-9583-4E6D-9A0B-8E407D32C3B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6660E0-D43C-44AE-80B6-C9EFA5F1E8CE}" type="datetime1">
              <a:rPr lang="en-US" smtClean="0"/>
              <a:t>5/28/2018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IV Международный форум СОЧИ, 2018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F57446-B68C-4202-91B0-C57D946518A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A264A3-3304-4EEC-A8A1-5167B5B2F7C1}" type="datetime1">
              <a:rPr lang="en-US" smtClean="0"/>
              <a:t>5/28/2018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IV Международный форум СОЧИ, 2018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9843F-D593-4D90-8E63-E73591A28C3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16000" y="6391275"/>
            <a:ext cx="2032000" cy="457200"/>
          </a:xfrm>
        </p:spPr>
        <p:txBody>
          <a:bodyPr/>
          <a:lstStyle>
            <a:lvl1pPr>
              <a:defRPr/>
            </a:lvl1pPr>
          </a:lstStyle>
          <a:p>
            <a:fld id="{C685F813-B645-4A10-AD30-28458C08641C}" type="datetime1">
              <a:rPr lang="en-US" smtClean="0"/>
              <a:t>5/28/2018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0932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IV Международный форум СОЧИ, 2018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D0A67-B158-4825-849C-19FCD001AA4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B8002A-B39F-4EBA-8BF6-6F7DB703A95A}" type="datetime1">
              <a:rPr lang="en-US" smtClean="0"/>
              <a:t>5/28/2018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IV Международный форум СОЧИ, 2018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EAB95-3A18-45E6-8222-6E50187E891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47892E-4710-4676-9F04-A104304CCAD8}" type="datetime1">
              <a:rPr lang="en-US" smtClean="0"/>
              <a:t>5/28/2018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IV Международный форум СОЧИ, 2018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CA9C8-33D2-4BA7-93EF-03AEF54D9D1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40000"/>
                <a:satMod val="350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44450"/>
            <a:ext cx="1026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20006097" algn="ctr" rotWithShape="0">
              <a:schemeClr val="bg2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1905000"/>
            <a:ext cx="10261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6000" y="6391275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fld id="{B47A2AEF-8D53-4C28-968E-4E3BF9902EAB}" type="datetime1">
              <a:rPr lang="en-US" smtClean="0"/>
              <a:t>5/28/2018</a:t>
            </a:fld>
            <a:endParaRPr lang="en-GB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403975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r>
              <a:rPr lang="ru-RU"/>
              <a:t>IV Международный форум СОЧИ, 2018</a:t>
            </a:r>
            <a:endParaRPr lang="en-GB"/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fld id="{E0131C70-7E2F-4F29-B050-9358B02F83AB}" type="slidenum">
              <a:rPr lang="en-GB"/>
              <a:pPr/>
              <a:t>‹#›</a:t>
            </a:fld>
            <a:endParaRPr lang="en-GB"/>
          </a:p>
        </p:txBody>
      </p:sp>
      <p:grpSp>
        <p:nvGrpSpPr>
          <p:cNvPr id="141319" name="Group 7"/>
          <p:cNvGrpSpPr>
            <a:grpSpLocks/>
          </p:cNvGrpSpPr>
          <p:nvPr/>
        </p:nvGrpSpPr>
        <p:grpSpPr bwMode="auto">
          <a:xfrm>
            <a:off x="224368" y="228600"/>
            <a:ext cx="11764433" cy="6096000"/>
            <a:chOff x="106" y="144"/>
            <a:chExt cx="5558" cy="3840"/>
          </a:xfrm>
        </p:grpSpPr>
        <p:sp>
          <p:nvSpPr>
            <p:cNvPr id="141320" name="AutoShape 8"/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 b="0">
                <a:latin typeface="Times New Roman" pitchFamily="18" charset="0"/>
              </a:endParaRPr>
            </a:p>
          </p:txBody>
        </p:sp>
        <p:sp>
          <p:nvSpPr>
            <p:cNvPr id="141321" name="Line 9"/>
            <p:cNvSpPr>
              <a:spLocks noChangeShapeType="1"/>
            </p:cNvSpPr>
            <p:nvPr/>
          </p:nvSpPr>
          <p:spPr bwMode="auto">
            <a:xfrm>
              <a:off x="480" y="1077"/>
              <a:ext cx="484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4400"/>
            </a:p>
          </p:txBody>
        </p:sp>
      </p:grpSp>
      <p:pic>
        <p:nvPicPr>
          <p:cNvPr id="141322" name="Picture 10"/>
          <p:cNvPicPr>
            <a:picLocks noChangeAspect="1" noChangeArrowheads="1"/>
          </p:cNvPicPr>
          <p:nvPr userDrawn="1"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0363200" y="6438900"/>
            <a:ext cx="1727200" cy="3429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1" r:id="rId21"/>
  </p:sldLayoutIdLst>
  <p:transition advClick="0"/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l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6.jpe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5.jpeg"/><Relationship Id="rId5" Type="http://schemas.openxmlformats.org/officeDocument/2006/relationships/image" Target="../media/image93.png"/><Relationship Id="rId4" Type="http://schemas.openxmlformats.org/officeDocument/2006/relationships/oleObject" Target="../embeddings/oleObject4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5.png"/><Relationship Id="rId2" Type="http://schemas.openxmlformats.org/officeDocument/2006/relationships/tags" Target="../tags/tag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14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1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9941F1-FFFF-4B88-8A34-CC137255A7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GOMACO</a:t>
            </a:r>
            <a:r>
              <a:rPr lang="en-US" sz="4000" dirty="0"/>
              <a:t>: </a:t>
            </a:r>
            <a:r>
              <a:rPr lang="ru-RU" sz="4000" dirty="0"/>
              <a:t>передовой опыт и современные</a:t>
            </a:r>
            <a:r>
              <a:rPr lang="en-US" sz="4000" dirty="0"/>
              <a:t> </a:t>
            </a:r>
            <a:r>
              <a:rPr lang="en-US" sz="4000" dirty="0" err="1"/>
              <a:t>технологии</a:t>
            </a:r>
            <a:r>
              <a:rPr lang="en-US" sz="4000" dirty="0"/>
              <a:t> </a:t>
            </a:r>
            <a:r>
              <a:rPr lang="en-US" sz="4000" dirty="0" err="1"/>
              <a:t>строительства</a:t>
            </a:r>
            <a:r>
              <a:rPr lang="en-US" sz="4000" dirty="0"/>
              <a:t> </a:t>
            </a:r>
            <a:r>
              <a:rPr lang="ru-RU" sz="4000" dirty="0"/>
              <a:t>долговечных </a:t>
            </a:r>
            <a:r>
              <a:rPr lang="en-US" sz="4000" dirty="0" err="1"/>
              <a:t>цементобетонных</a:t>
            </a:r>
            <a:r>
              <a:rPr lang="en-US" sz="4000" dirty="0"/>
              <a:t> </a:t>
            </a:r>
            <a:r>
              <a:rPr lang="en-US" sz="4000" dirty="0" err="1"/>
              <a:t>покрытий</a:t>
            </a: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749FB23-54B7-45EE-8A22-4CB3C4188A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410" dirty="0"/>
              <a:t>Докладчик – Пономарев А.А.</a:t>
            </a:r>
          </a:p>
          <a:p>
            <a:r>
              <a:rPr lang="ru-RU" sz="2410" dirty="0"/>
              <a:t>Представитель </a:t>
            </a:r>
            <a:r>
              <a:rPr lang="en-US" sz="2410" dirty="0"/>
              <a:t>GOMACO International Ltd </a:t>
            </a:r>
            <a:r>
              <a:rPr lang="ru-RU" sz="2410" dirty="0"/>
              <a:t>в РОССИИ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CDECD18B-A954-4EC2-B791-30D1529D5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70400" y="6309320"/>
            <a:ext cx="3860800" cy="539155"/>
          </a:xfrm>
        </p:spPr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982697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3"/>
          <p:cNvSpPr>
            <a:spLocks noGrp="1" noChangeArrowheads="1"/>
          </p:cNvSpPr>
          <p:nvPr>
            <p:ph type="title"/>
          </p:nvPr>
        </p:nvSpPr>
        <p:spPr>
          <a:xfrm>
            <a:off x="2247900" y="433580"/>
            <a:ext cx="7696200" cy="1143000"/>
          </a:xfrm>
        </p:spPr>
        <p:txBody>
          <a:bodyPr/>
          <a:lstStyle/>
          <a:p>
            <a:pPr algn="ctr" eaLnBrk="1" hangingPunct="1"/>
            <a:r>
              <a:rPr lang="ru-RU" sz="4000" dirty="0"/>
              <a:t>Профилировщик модели </a:t>
            </a:r>
            <a:r>
              <a:rPr lang="en-US" sz="4000" dirty="0"/>
              <a:t>9500 </a:t>
            </a:r>
            <a:r>
              <a:rPr lang="ru-RU" sz="4000" dirty="0"/>
              <a:t>в работе по подготовке основания </a:t>
            </a:r>
            <a:endParaRPr lang="en-US" sz="4000" dirty="0"/>
          </a:p>
        </p:txBody>
      </p:sp>
      <p:pic>
        <p:nvPicPr>
          <p:cNvPr id="28677" name="Picture 12" descr="DSCN384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056" y="2379328"/>
            <a:ext cx="4830688" cy="3623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28678" name="Picture 15" descr="DSCN384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9760" y="1916832"/>
            <a:ext cx="4474840" cy="3356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A53DFF5-D8E8-4F6E-AF3B-748689C8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4921965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722" name="Group 2"/>
          <p:cNvGrpSpPr>
            <a:grpSpLocks/>
          </p:cNvGrpSpPr>
          <p:nvPr/>
        </p:nvGrpSpPr>
        <p:grpSpPr bwMode="auto">
          <a:xfrm>
            <a:off x="6240463" y="1916833"/>
            <a:ext cx="4176712" cy="3167063"/>
            <a:chOff x="3120" y="1184"/>
            <a:chExt cx="1776" cy="1152"/>
          </a:xfrm>
        </p:grpSpPr>
        <p:graphicFrame>
          <p:nvGraphicFramePr>
            <p:cNvPr id="414723" name="Object 3"/>
            <p:cNvGraphicFramePr>
              <a:graphicFrameLocks noChangeAspect="1"/>
            </p:cNvGraphicFramePr>
            <p:nvPr/>
          </p:nvGraphicFramePr>
          <p:xfrm>
            <a:off x="3120" y="1184"/>
            <a:ext cx="1776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127" name="Scanned Photo" r:id="rId4" imgW="8523810" imgH="5525271" progId="">
                    <p:embed/>
                  </p:oleObj>
                </mc:Choice>
                <mc:Fallback>
                  <p:oleObj name="Scanned Photo" r:id="rId4" imgW="8523810" imgH="5525271" progId="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1184"/>
                          <a:ext cx="1776" cy="115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4724" name="Rectangle 4"/>
            <p:cNvSpPr>
              <a:spLocks noChangeArrowheads="1"/>
            </p:cNvSpPr>
            <p:nvPr/>
          </p:nvSpPr>
          <p:spPr bwMode="auto">
            <a:xfrm>
              <a:off x="3120" y="1184"/>
              <a:ext cx="1776" cy="115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</p:grpSp>
      <p:grpSp>
        <p:nvGrpSpPr>
          <p:cNvPr id="414725" name="Group 5"/>
          <p:cNvGrpSpPr>
            <a:grpSpLocks/>
          </p:cNvGrpSpPr>
          <p:nvPr/>
        </p:nvGrpSpPr>
        <p:grpSpPr bwMode="auto">
          <a:xfrm>
            <a:off x="2279650" y="1916114"/>
            <a:ext cx="3721100" cy="3095625"/>
            <a:chOff x="3120" y="2528"/>
            <a:chExt cx="1776" cy="1216"/>
          </a:xfrm>
        </p:grpSpPr>
        <p:graphicFrame>
          <p:nvGraphicFramePr>
            <p:cNvPr id="414726" name="Object 6"/>
            <p:cNvGraphicFramePr>
              <a:graphicFrameLocks noChangeAspect="1"/>
            </p:cNvGraphicFramePr>
            <p:nvPr/>
          </p:nvGraphicFramePr>
          <p:xfrm>
            <a:off x="3120" y="2528"/>
            <a:ext cx="1776" cy="12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128" name="Photo Editor Photo" r:id="rId6" imgW="8485714" imgH="5485714" progId="">
                    <p:embed/>
                  </p:oleObj>
                </mc:Choice>
                <mc:Fallback>
                  <p:oleObj name="Photo Editor Photo" r:id="rId6" imgW="8485714" imgH="5485714" progId="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r="2632"/>
                        <a:stretch>
                          <a:fillRect/>
                        </a:stretch>
                      </p:blipFill>
                      <p:spPr bwMode="auto">
                        <a:xfrm>
                          <a:off x="3120" y="2528"/>
                          <a:ext cx="1776" cy="121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4727" name="Rectangle 7"/>
            <p:cNvSpPr>
              <a:spLocks noChangeArrowheads="1"/>
            </p:cNvSpPr>
            <p:nvPr/>
          </p:nvSpPr>
          <p:spPr bwMode="auto">
            <a:xfrm>
              <a:off x="3120" y="2528"/>
              <a:ext cx="1776" cy="1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</p:grpSp>
      <p:sp>
        <p:nvSpPr>
          <p:cNvPr id="414728" name="Rectangle 8"/>
          <p:cNvSpPr>
            <a:spLocks noGrp="1" noChangeArrowheads="1"/>
          </p:cNvSpPr>
          <p:nvPr>
            <p:ph type="title"/>
          </p:nvPr>
        </p:nvSpPr>
        <p:spPr>
          <a:xfrm>
            <a:off x="2208214" y="198438"/>
            <a:ext cx="7913687" cy="1143000"/>
          </a:xfrm>
          <a:noFill/>
          <a:ln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Профилирование уплотненного основания при строительстве автодорог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4729" name="Text Box 9"/>
          <p:cNvSpPr txBox="1">
            <a:spLocks noChangeArrowheads="1"/>
          </p:cNvSpPr>
          <p:nvPr/>
        </p:nvSpPr>
        <p:spPr bwMode="auto">
          <a:xfrm>
            <a:off x="6168009" y="4365104"/>
            <a:ext cx="1633781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ru-RU" sz="1800" dirty="0"/>
              <a:t>Ширина 5,7 м</a:t>
            </a:r>
            <a:endParaRPr lang="en-GB" sz="1800" dirty="0"/>
          </a:p>
        </p:txBody>
      </p:sp>
      <p:sp>
        <p:nvSpPr>
          <p:cNvPr id="414730" name="Text Box 10"/>
          <p:cNvSpPr txBox="1">
            <a:spLocks noChangeArrowheads="1"/>
          </p:cNvSpPr>
          <p:nvPr/>
        </p:nvSpPr>
        <p:spPr bwMode="auto">
          <a:xfrm>
            <a:off x="2782889" y="4221164"/>
            <a:ext cx="2945037" cy="646331"/>
          </a:xfrm>
          <a:prstGeom prst="rect">
            <a:avLst/>
          </a:prstGeom>
          <a:noFill/>
          <a:ln w="9525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ru-RU" sz="1800" dirty="0"/>
              <a:t>Глубина профилирования</a:t>
            </a:r>
            <a:r>
              <a:rPr lang="en-GB" sz="1800" dirty="0"/>
              <a:t> </a:t>
            </a:r>
          </a:p>
          <a:p>
            <a:r>
              <a:rPr lang="en-GB" sz="1800" dirty="0"/>
              <a:t>30 </a:t>
            </a:r>
            <a:r>
              <a:rPr lang="ru-RU" sz="1800" dirty="0"/>
              <a:t>– </a:t>
            </a:r>
            <a:r>
              <a:rPr lang="en-GB" sz="1800" dirty="0"/>
              <a:t>50</a:t>
            </a:r>
            <a:r>
              <a:rPr lang="ru-RU" sz="1800" dirty="0"/>
              <a:t>мм</a:t>
            </a:r>
            <a:r>
              <a:rPr lang="en-GB" sz="1800" dirty="0"/>
              <a:t> </a:t>
            </a:r>
            <a:r>
              <a:rPr lang="ru-RU" sz="1800" dirty="0"/>
              <a:t>за один проход</a:t>
            </a:r>
            <a:endParaRPr lang="en-GB" sz="1800" dirty="0"/>
          </a:p>
        </p:txBody>
      </p:sp>
      <p:sp>
        <p:nvSpPr>
          <p:cNvPr id="14" name="Rectangle 13"/>
          <p:cNvSpPr/>
          <p:nvPr/>
        </p:nvSpPr>
        <p:spPr>
          <a:xfrm>
            <a:off x="6168008" y="5229200"/>
            <a:ext cx="4283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Неровность основания: с левой стороны оно на 12 см ниже проектной отметки!</a:t>
            </a:r>
            <a:endParaRPr lang="en-GB" sz="180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DAA4CF0-F886-4EF5-BB71-7CF79868F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</p:cSld>
  <p:clrMapOvr>
    <a:masterClrMapping/>
  </p:clrMapOvr>
  <p:transition advClick="0" advTm="7038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124744"/>
            <a:ext cx="76962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err="1">
                <a:solidFill>
                  <a:srgbClr val="336666"/>
                </a:solidFill>
                <a:latin typeface="Garamond" pitchFamily="18" charset="0"/>
                <a:ea typeface="Times New Roman" pitchFamily="18" charset="0"/>
                <a:cs typeface="Arial" pitchFamily="34" charset="0"/>
              </a:rPr>
              <a:t>Удобоукладываемость</a:t>
            </a:r>
            <a:r>
              <a:rPr lang="ru-RU" dirty="0">
                <a:solidFill>
                  <a:srgbClr val="336666"/>
                </a:solidFill>
                <a:latin typeface="Garamond" pitchFamily="18" charset="0"/>
                <a:ea typeface="Times New Roman" pitchFamily="18" charset="0"/>
                <a:cs typeface="Arial" pitchFamily="34" charset="0"/>
              </a:rPr>
              <a:t> смеси при укладке в скользящих формах</a:t>
            </a:r>
            <a:r>
              <a:rPr lang="en-US" b="1" dirty="0">
                <a:solidFill>
                  <a:srgbClr val="336666"/>
                </a:solidFill>
                <a:latin typeface="Garamond" pitchFamily="18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en-GB" sz="800" dirty="0">
                <a:solidFill>
                  <a:srgbClr val="336666"/>
                </a:solidFill>
                <a:latin typeface="Garamond" pitchFamily="18" charset="0"/>
                <a:cs typeface="Arial" pitchFamily="34" charset="0"/>
              </a:rPr>
              <a:t/>
            </a:r>
            <a:br>
              <a:rPr lang="en-GB" sz="800" dirty="0">
                <a:solidFill>
                  <a:srgbClr val="336666"/>
                </a:solidFill>
                <a:latin typeface="Garamond" pitchFamily="18" charset="0"/>
                <a:cs typeface="Arial" pitchFamily="34" charset="0"/>
              </a:rPr>
            </a:br>
            <a:endParaRPr lang="en-GB" b="1" dirty="0">
              <a:solidFill>
                <a:srgbClr val="336666"/>
              </a:solidFill>
              <a:latin typeface="Garamond" pitchFamily="18" charset="0"/>
            </a:endParaRPr>
          </a:p>
        </p:txBody>
      </p:sp>
      <p:sp>
        <p:nvSpPr>
          <p:cNvPr id="1451009" name="Rectangle 1"/>
          <p:cNvSpPr>
            <a:spLocks noChangeArrowheads="1"/>
          </p:cNvSpPr>
          <p:nvPr/>
        </p:nvSpPr>
        <p:spPr bwMode="auto">
          <a:xfrm>
            <a:off x="1847528" y="1961166"/>
            <a:ext cx="867544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eaLnBrk="0" hangingPunct="0">
              <a:buFont typeface="+mj-lt"/>
              <a:buAutoNum type="arabicPeriod"/>
              <a:tabLst>
                <a:tab pos="777875" algn="l"/>
              </a:tabLst>
            </a:pPr>
            <a:r>
              <a:rPr lang="ru-RU" sz="2400" b="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Важными параметрами являются не только прочностные характеристики и осадка конуса смеси.</a:t>
            </a:r>
          </a:p>
          <a:p>
            <a:pPr marL="457200" indent="-457200" eaLnBrk="0" hangingPunct="0">
              <a:buFont typeface="+mj-lt"/>
              <a:buAutoNum type="arabicPeriod"/>
              <a:tabLst>
                <a:tab pos="777875" algn="l"/>
              </a:tabLst>
            </a:pPr>
            <a:endParaRPr lang="en-US" sz="900" b="0" dirty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 marL="457200" indent="-457200" eaLnBrk="0" hangingPunct="0">
              <a:buFont typeface="+mj-lt"/>
              <a:buAutoNum type="arabicPeriod"/>
              <a:tabLst>
                <a:tab pos="777875" algn="l"/>
              </a:tabLst>
            </a:pPr>
            <a:r>
              <a:rPr lang="ru-RU" sz="2400" b="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Не менее важно получить требуемую </a:t>
            </a:r>
            <a:r>
              <a:rPr lang="ru-RU" sz="2400" b="0" dirty="0" err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удобоукладываемость</a:t>
            </a:r>
            <a:r>
              <a:rPr lang="ru-RU" sz="2400" b="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.</a:t>
            </a:r>
            <a:endParaRPr lang="en-US" sz="2400" b="0" dirty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 marL="457200" indent="-457200" eaLnBrk="0" hangingPunct="0">
              <a:buFont typeface="+mj-lt"/>
              <a:buAutoNum type="arabicPeriod"/>
              <a:tabLst>
                <a:tab pos="777875" algn="l"/>
              </a:tabLst>
            </a:pPr>
            <a:endParaRPr lang="en-US" sz="900" b="0" dirty="0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  <a:p>
            <a:pPr marL="457200" indent="-457200" eaLnBrk="0" hangingPunct="0">
              <a:buFont typeface="+mj-lt"/>
              <a:buAutoNum type="arabicPeriod"/>
              <a:tabLst>
                <a:tab pos="777875" algn="l"/>
              </a:tabLst>
            </a:pPr>
            <a:r>
              <a:rPr lang="en-US" sz="2400" b="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Это необходимо для того, чтобы</a:t>
            </a:r>
            <a:r>
              <a:rPr lang="en-US" sz="2400" b="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:</a:t>
            </a:r>
            <a:endParaRPr lang="en-GB" sz="2400" b="0" dirty="0">
              <a:cs typeface="Arial" pitchFamily="34" charset="0"/>
            </a:endParaRPr>
          </a:p>
          <a:p>
            <a:pPr marL="914400" lvl="1" indent="-457200" eaLnBrk="0" hangingPunct="0">
              <a:buFont typeface="Wingdings" pitchFamily="2" charset="2"/>
              <a:buChar char="Ø"/>
              <a:tabLst>
                <a:tab pos="777875" algn="l"/>
              </a:tabLst>
            </a:pPr>
            <a:r>
              <a:rPr lang="ru-RU" sz="2400" b="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Исключить сегрегацию при транспортировке и подаче</a:t>
            </a:r>
            <a:r>
              <a:rPr lang="en-US" sz="2400" b="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.</a:t>
            </a:r>
            <a:endParaRPr lang="en-GB" sz="2400" b="0" dirty="0">
              <a:cs typeface="Arial" pitchFamily="34" charset="0"/>
            </a:endParaRPr>
          </a:p>
          <a:p>
            <a:pPr marL="914400" lvl="1" indent="-457200" eaLnBrk="0" hangingPunct="0">
              <a:buFont typeface="Wingdings" pitchFamily="2" charset="2"/>
              <a:buChar char="Ø"/>
              <a:tabLst>
                <a:tab pos="777875" algn="l"/>
              </a:tabLst>
            </a:pPr>
            <a:r>
              <a:rPr lang="ru-RU" sz="2400" b="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Обеспечить необходимое уплотнение и равномерное распределение частиц смеси</a:t>
            </a:r>
            <a:r>
              <a:rPr lang="en-US" sz="2400" b="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.</a:t>
            </a:r>
            <a:endParaRPr lang="en-GB" sz="2400" b="0" dirty="0">
              <a:cs typeface="Arial" pitchFamily="34" charset="0"/>
            </a:endParaRPr>
          </a:p>
          <a:p>
            <a:pPr marL="914400" lvl="1" indent="-457200" eaLnBrk="0" hangingPunct="0">
              <a:buFont typeface="Wingdings" pitchFamily="2" charset="2"/>
              <a:buChar char="Ø"/>
              <a:tabLst>
                <a:tab pos="777875" algn="l"/>
              </a:tabLst>
            </a:pPr>
            <a:r>
              <a:rPr lang="ru-RU" sz="2400" b="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Получить устойчивую качественную кромку</a:t>
            </a:r>
            <a:r>
              <a:rPr lang="en-US" sz="2400" b="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.</a:t>
            </a:r>
            <a:endParaRPr lang="en-GB" sz="2400" b="0" dirty="0">
              <a:cs typeface="Arial" pitchFamily="34" charset="0"/>
            </a:endParaRPr>
          </a:p>
          <a:p>
            <a:pPr marL="914400" lvl="1" indent="-457200" eaLnBrk="0" hangingPunct="0">
              <a:buFont typeface="Wingdings" pitchFamily="2" charset="2"/>
              <a:buChar char="Ø"/>
              <a:tabLst>
                <a:tab pos="777875" algn="l"/>
              </a:tabLst>
            </a:pPr>
            <a:r>
              <a:rPr lang="ru-RU" sz="2400" b="0" dirty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Избавиться от излишних ручных манипуляций с поверхностью уложенного покрытия.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E51EB89-9981-490C-B068-6A5BB8E47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067442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dirty="0"/>
              <a:t>Испытания смеси</a:t>
            </a:r>
            <a:endParaRPr lang="en-GB" dirty="0"/>
          </a:p>
        </p:txBody>
      </p:sp>
      <p:pic>
        <p:nvPicPr>
          <p:cNvPr id="8" name="Picture 3" descr="SV30011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6550" y="1905000"/>
            <a:ext cx="2590800" cy="1943100"/>
          </a:xfrm>
          <a:prstGeom prst="rect">
            <a:avLst/>
          </a:prstGeom>
          <a:noFill/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404091" y="3128021"/>
            <a:ext cx="2097336" cy="64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20006097" algn="ctr" rotWithShape="0">
              <a:schemeClr val="bg2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200" kern="0" dirty="0">
                <a:solidFill>
                  <a:srgbClr val="0000FF"/>
                </a:solidFill>
                <a:latin typeface="Arial" charset="0"/>
                <a:ea typeface="+mj-ea"/>
              </a:rPr>
              <a:t>Slump Control</a:t>
            </a:r>
            <a:br>
              <a:rPr lang="en-US" sz="1200" kern="0" dirty="0">
                <a:solidFill>
                  <a:srgbClr val="0000FF"/>
                </a:solidFill>
                <a:latin typeface="Arial" charset="0"/>
                <a:ea typeface="+mj-ea"/>
              </a:rPr>
            </a:br>
            <a:r>
              <a:rPr lang="en-US" sz="1200" kern="0" dirty="0">
                <a:solidFill>
                  <a:srgbClr val="0000FF"/>
                </a:solidFill>
                <a:latin typeface="Arial" charset="0"/>
                <a:ea typeface="+mj-ea"/>
              </a:rPr>
              <a:t>30-60 mm. for Side-form</a:t>
            </a:r>
            <a:br>
              <a:rPr lang="en-US" sz="1200" kern="0" dirty="0">
                <a:solidFill>
                  <a:srgbClr val="0000FF"/>
                </a:solidFill>
                <a:latin typeface="Arial" charset="0"/>
                <a:ea typeface="+mj-ea"/>
              </a:rPr>
            </a:br>
            <a:r>
              <a:rPr lang="en-US" sz="1200" kern="0" dirty="0">
                <a:solidFill>
                  <a:srgbClr val="0000FF"/>
                </a:solidFill>
                <a:latin typeface="Arial" charset="0"/>
                <a:ea typeface="+mj-ea"/>
              </a:rPr>
              <a:t>25-45 mm. for Slip-form</a:t>
            </a:r>
          </a:p>
        </p:txBody>
      </p:sp>
      <p:pic>
        <p:nvPicPr>
          <p:cNvPr id="10" name="Picture 3" descr="SV30011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3480" y="1905000"/>
            <a:ext cx="4432267" cy="33242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6600056" y="3221509"/>
            <a:ext cx="27153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ASTM C260-81</a:t>
            </a:r>
            <a:b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Spec. required 3-6</a:t>
            </a:r>
            <a:r>
              <a:rPr lang="en-US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pic>
        <p:nvPicPr>
          <p:cNvPr id="12" name="Picture 3" descr="DCP_079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1496" y="4000500"/>
            <a:ext cx="2940908" cy="1943100"/>
          </a:xfrm>
          <a:prstGeom prst="rect">
            <a:avLst/>
          </a:prstGeom>
          <a:noFill/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458FF6D-279A-46D2-8FDC-7A8B9FEC5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378891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0" y="413792"/>
            <a:ext cx="8058150" cy="1143001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Требования к устройству качественного покрытия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2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700" dirty="0"/>
              <a:t>Высокопроизводительный ЦБЗ</a:t>
            </a:r>
            <a:endParaRPr lang="en-GB" sz="2700" dirty="0"/>
          </a:p>
          <a:p>
            <a:r>
              <a:rPr lang="ru-RU" sz="2700" dirty="0"/>
              <a:t>Однородная удобоукладываемая смесь </a:t>
            </a:r>
            <a:endParaRPr lang="en-GB" sz="2700" dirty="0"/>
          </a:p>
          <a:p>
            <a:r>
              <a:rPr lang="ru-RU" sz="2700" dirty="0"/>
              <a:t>Надежная непрерывная доставка смеси</a:t>
            </a:r>
            <a:endParaRPr lang="en-GB" sz="2700" dirty="0"/>
          </a:p>
          <a:p>
            <a:r>
              <a:rPr lang="ru-RU" sz="2700" dirty="0"/>
              <a:t>Качественное распределение смеси перед бетоноукладчиком</a:t>
            </a:r>
            <a:endParaRPr lang="en-GB" sz="2700" dirty="0"/>
          </a:p>
          <a:p>
            <a:r>
              <a:rPr lang="ru-RU" sz="2700" dirty="0"/>
              <a:t>Бетоноукладчик со скользящей формой</a:t>
            </a:r>
            <a:endParaRPr lang="en-GB" sz="2700" dirty="0"/>
          </a:p>
          <a:p>
            <a:r>
              <a:rPr lang="ru-RU" sz="2700" dirty="0"/>
              <a:t>Машина для </a:t>
            </a:r>
            <a:r>
              <a:rPr lang="ru-RU" sz="2700" dirty="0" err="1"/>
              <a:t>текстурирования</a:t>
            </a:r>
            <a:r>
              <a:rPr lang="ru-RU" sz="2700" dirty="0"/>
              <a:t> и ухода за свежеуложенным бетоном</a:t>
            </a:r>
            <a:endParaRPr lang="en-GB" sz="2700" dirty="0"/>
          </a:p>
          <a:p>
            <a:r>
              <a:rPr lang="ru-RU" sz="2700" dirty="0" err="1"/>
              <a:t>Шовонарезчики</a:t>
            </a:r>
            <a:r>
              <a:rPr lang="ru-RU" sz="2700" dirty="0"/>
              <a:t> соответствующего качества</a:t>
            </a:r>
            <a:endParaRPr lang="en-GB" sz="270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3235D84-869A-48B2-861E-61E0BDFBA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custDataLst>
      <p:tags r:id="rId1"/>
    </p:custDataLst>
  </p:cSld>
  <p:clrMapOvr>
    <a:masterClrMapping/>
  </p:clrMapOvr>
  <p:transition advClick="0" advTm="6206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Бетоноукладочный комплекс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67271" name="Picture 7" descr="HW-040203-17A-18-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41700" y="1905000"/>
            <a:ext cx="5384800" cy="4038600"/>
          </a:xfrm>
          <a:noFill/>
          <a:ln w="28575">
            <a:solidFill>
              <a:schemeClr val="bg2"/>
            </a:solidFill>
          </a:ln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6A86FF9-A3D1-4918-92E5-C71008949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  <p:sp>
        <p:nvSpPr>
          <p:cNvPr id="563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351584" y="0"/>
            <a:ext cx="7696200" cy="1143000"/>
          </a:xfrm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Распределитель / перегружатель бетона</a:t>
            </a:r>
            <a:endParaRPr lang="en-GB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6323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752600" y="1524000"/>
            <a:ext cx="3810000" cy="4381500"/>
          </a:xfrm>
        </p:spPr>
        <p:txBody>
          <a:bodyPr/>
          <a:lstStyle/>
          <a:p>
            <a:endParaRPr lang="en-GB" sz="2300" dirty="0"/>
          </a:p>
          <a:p>
            <a:endParaRPr lang="en-GB" sz="2300" dirty="0"/>
          </a:p>
          <a:p>
            <a:endParaRPr lang="en-GB" sz="2300" dirty="0"/>
          </a:p>
          <a:p>
            <a:r>
              <a:rPr lang="ru-RU" sz="2000" dirty="0"/>
              <a:t>Конвейер поднимается для проезда самосвалов под ним </a:t>
            </a:r>
            <a:endParaRPr lang="en-GB" sz="2000" dirty="0"/>
          </a:p>
          <a:p>
            <a:endParaRPr lang="en-GB" sz="2300" dirty="0"/>
          </a:p>
          <a:p>
            <a:r>
              <a:rPr lang="ru-RU" sz="2300" dirty="0"/>
              <a:t>Время подъема </a:t>
            </a:r>
            <a:r>
              <a:rPr lang="en-GB" sz="2300" dirty="0"/>
              <a:t>8 </a:t>
            </a:r>
            <a:r>
              <a:rPr lang="ru-RU" sz="2300" dirty="0"/>
              <a:t>сек. </a:t>
            </a:r>
            <a:endParaRPr lang="en-GB" sz="2300" dirty="0"/>
          </a:p>
          <a:p>
            <a:r>
              <a:rPr lang="ru-RU" sz="2300" dirty="0"/>
              <a:t>Время опускания </a:t>
            </a:r>
            <a:r>
              <a:rPr lang="en-GB" sz="2300" dirty="0"/>
              <a:t>6 </a:t>
            </a:r>
            <a:r>
              <a:rPr lang="ru-RU" sz="2300" dirty="0"/>
              <a:t>сек.</a:t>
            </a:r>
            <a:endParaRPr lang="en-GB" sz="2300" dirty="0"/>
          </a:p>
          <a:p>
            <a:pPr eaLnBrk="0" hangingPunct="0">
              <a:spcBef>
                <a:spcPct val="50000"/>
              </a:spcBef>
              <a:buClrTx/>
              <a:buSzTx/>
              <a:buFontTx/>
              <a:buNone/>
            </a:pPr>
            <a:endParaRPr lang="en-US" sz="2300" b="1" dirty="0">
              <a:latin typeface="Times New Roman" pitchFamily="18" charset="0"/>
            </a:endParaRPr>
          </a:p>
          <a:p>
            <a:endParaRPr lang="en-GB" sz="2300" dirty="0"/>
          </a:p>
        </p:txBody>
      </p:sp>
      <p:pic>
        <p:nvPicPr>
          <p:cNvPr id="56327" name="Picture 1031" descr="PIC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10300" y="2574925"/>
            <a:ext cx="3771900" cy="2698750"/>
          </a:xfrm>
          <a:noFill/>
          <a:ln w="285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592738544"/>
      </p:ext>
    </p:extLst>
  </p:cSld>
  <p:clrMapOvr>
    <a:masterClrMapping/>
  </p:clrMapOvr>
  <p:transition advClick="0" advTm="618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/>
              <a:t>Перегружатель </a:t>
            </a:r>
            <a:r>
              <a:rPr lang="en-US" b="1" dirty="0"/>
              <a:t>RTP </a:t>
            </a:r>
            <a:r>
              <a:rPr lang="ru-RU" b="1" dirty="0"/>
              <a:t>500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44824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76314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AD33856-BF3E-4800-A73B-06F9CA6DA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5746678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4095" y="2828925"/>
            <a:ext cx="3660418" cy="276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0" y="44624"/>
            <a:ext cx="7696200" cy="1143000"/>
          </a:xfrm>
        </p:spPr>
        <p:txBody>
          <a:bodyPr/>
          <a:lstStyle/>
          <a:p>
            <a:r>
              <a:rPr lang="en-GB" dirty="0"/>
              <a:t>GP 2400 2.5</a:t>
            </a:r>
            <a:r>
              <a:rPr lang="ru-RU" dirty="0"/>
              <a:t>м</a:t>
            </a:r>
            <a:r>
              <a:rPr lang="en-GB" dirty="0"/>
              <a:t> - 7.5</a:t>
            </a:r>
            <a:r>
              <a:rPr lang="ru-RU" dirty="0"/>
              <a:t>м</a:t>
            </a:r>
            <a:endParaRPr lang="en-GB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7508" y="3128837"/>
            <a:ext cx="3534692" cy="286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297832" y="1720261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4-</a:t>
            </a:r>
            <a:r>
              <a:rPr lang="ru-RU" dirty="0" err="1"/>
              <a:t>гус</a:t>
            </a:r>
            <a:r>
              <a:rPr lang="en-GB" dirty="0"/>
              <a:t> </a:t>
            </a:r>
          </a:p>
          <a:p>
            <a:r>
              <a:rPr lang="en-GB" sz="2400" dirty="0"/>
              <a:t>6.0m IDBI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6600056" y="1738533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2-</a:t>
            </a:r>
            <a:r>
              <a:rPr lang="ru-RU" dirty="0" err="1"/>
              <a:t>гус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xmlns="" id="{1E38464B-E331-4828-835F-AB7C9089B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2134449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351584" y="1108221"/>
            <a:ext cx="7696200" cy="533400"/>
          </a:xfrm>
        </p:spPr>
        <p:txBody>
          <a:bodyPr/>
          <a:lstStyle/>
          <a:p>
            <a:pPr algn="ctr"/>
            <a:r>
              <a:rPr lang="en-US" dirty="0"/>
              <a:t>GP-3 </a:t>
            </a:r>
            <a:br>
              <a:rPr lang="en-US" dirty="0"/>
            </a:br>
            <a:r>
              <a:rPr lang="ru-RU" dirty="0"/>
              <a:t>Ширина от </a:t>
            </a:r>
            <a:r>
              <a:rPr lang="en-US" dirty="0"/>
              <a:t>3.5m</a:t>
            </a:r>
            <a:r>
              <a:rPr lang="ru-RU" dirty="0"/>
              <a:t> до</a:t>
            </a:r>
            <a:r>
              <a:rPr lang="en-US" dirty="0"/>
              <a:t> 9.2m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5640" y="1854187"/>
            <a:ext cx="4572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4-</a:t>
            </a:r>
            <a:r>
              <a:rPr lang="ru-RU" dirty="0" err="1"/>
              <a:t>гус</a:t>
            </a:r>
            <a:endParaRPr lang="en-GB" dirty="0"/>
          </a:p>
          <a:p>
            <a:r>
              <a:rPr lang="ru-RU" sz="2400" dirty="0"/>
              <a:t>7</a:t>
            </a:r>
            <a:r>
              <a:rPr lang="en-GB" sz="2400" dirty="0"/>
              <a:t>.</a:t>
            </a:r>
            <a:r>
              <a:rPr lang="ru-RU" sz="2400" dirty="0"/>
              <a:t>5</a:t>
            </a:r>
            <a:r>
              <a:rPr lang="en-GB" sz="2400" dirty="0"/>
              <a:t>m IDBI</a:t>
            </a:r>
          </a:p>
          <a:p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660" y="3100682"/>
            <a:ext cx="3768856" cy="2795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766" y="1821593"/>
            <a:ext cx="1848750" cy="21533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104" y="3974928"/>
            <a:ext cx="2349000" cy="2096667"/>
          </a:xfrm>
          <a:prstGeom prst="rect">
            <a:avLst/>
          </a:prstGeom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C3E9D95-2528-45E1-9E46-1568A396E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7451487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3E06FF-03BD-4F63-BBFF-B2D610C58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Преимущества </a:t>
            </a:r>
            <a:r>
              <a:rPr lang="ru-RU" sz="4000" dirty="0" err="1"/>
              <a:t>цементобетона</a:t>
            </a: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5B9E070-7BED-41E6-A810-6C3BDF05F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CC3399"/>
                </a:solidFill>
              </a:rPr>
              <a:t>Автомобильные дороги, магистрали, другие покрытия и изделия из ЦБ:</a:t>
            </a:r>
          </a:p>
          <a:p>
            <a:pPr>
              <a:buFontTx/>
              <a:buChar char="-"/>
            </a:pPr>
            <a:r>
              <a:rPr lang="ru-RU" sz="2000" dirty="0"/>
              <a:t>повышение эффективности транспортной инфраструктуры;</a:t>
            </a:r>
          </a:p>
          <a:p>
            <a:pPr>
              <a:buFontTx/>
              <a:buChar char="-"/>
            </a:pPr>
            <a:r>
              <a:rPr lang="ru-RU" sz="2000" dirty="0"/>
              <a:t>значительное снижение объема ремонтных работ;</a:t>
            </a:r>
          </a:p>
          <a:p>
            <a:pPr>
              <a:buFontTx/>
              <a:buChar char="-"/>
            </a:pPr>
            <a:r>
              <a:rPr lang="ru-RU" sz="2000" dirty="0"/>
              <a:t>экономия топлива и электроэнергии, снижение вредных выбросов;</a:t>
            </a:r>
          </a:p>
          <a:p>
            <a:pPr>
              <a:buFontTx/>
              <a:buChar char="-"/>
            </a:pPr>
            <a:r>
              <a:rPr lang="ru-RU" sz="2000" dirty="0"/>
              <a:t>повышение безопасности движения для всех его участников;</a:t>
            </a:r>
          </a:p>
          <a:p>
            <a:pPr>
              <a:buFontTx/>
              <a:buChar char="-"/>
            </a:pPr>
            <a:r>
              <a:rPr lang="ru-RU" sz="2000" dirty="0"/>
              <a:t>повышение несущей способности и устойчивости к нагрузкам и вредным воздействиям;</a:t>
            </a:r>
          </a:p>
          <a:p>
            <a:pPr>
              <a:buFontTx/>
              <a:buChar char="-"/>
            </a:pPr>
            <a:r>
              <a:rPr lang="ru-RU" sz="2000" dirty="0"/>
              <a:t>минимизация </a:t>
            </a:r>
            <a:r>
              <a:rPr lang="ru-RU" sz="2000" dirty="0" err="1"/>
              <a:t>колейности</a:t>
            </a:r>
            <a:r>
              <a:rPr lang="ru-RU" sz="2000" dirty="0"/>
              <a:t>, вымывания и выщелачивания </a:t>
            </a:r>
          </a:p>
          <a:p>
            <a:pPr marL="0" indent="0">
              <a:buNone/>
            </a:pPr>
            <a:endParaRPr lang="ru-RU" sz="2400" dirty="0"/>
          </a:p>
          <a:p>
            <a:pPr>
              <a:buFontTx/>
              <a:buChar char="-"/>
            </a:pPr>
            <a:r>
              <a:rPr lang="ru-RU" sz="2400" dirty="0"/>
              <a:t> </a:t>
            </a:r>
          </a:p>
          <a:p>
            <a:pPr>
              <a:buFontTx/>
              <a:buChar char="-"/>
            </a:pPr>
            <a:endParaRPr lang="ru-RU" sz="2400" dirty="0"/>
          </a:p>
          <a:p>
            <a:pPr>
              <a:buFontTx/>
              <a:buChar char="-"/>
            </a:pPr>
            <a:endParaRPr lang="ru-RU" sz="2400" dirty="0"/>
          </a:p>
          <a:p>
            <a:pPr>
              <a:buFontTx/>
              <a:buChar char="-"/>
            </a:pPr>
            <a:endParaRPr lang="ru-RU" sz="2400" dirty="0"/>
          </a:p>
          <a:p>
            <a:pPr>
              <a:buFontTx/>
              <a:buChar char="-"/>
            </a:pPr>
            <a:endParaRPr lang="ru-RU" sz="2400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7D7C51F2-44BA-4807-A9F2-2092E6A63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130673"/>
      </p:ext>
    </p:extLst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351584" y="1108221"/>
            <a:ext cx="7696200" cy="533400"/>
          </a:xfrm>
        </p:spPr>
        <p:txBody>
          <a:bodyPr/>
          <a:lstStyle/>
          <a:p>
            <a:pPr algn="ctr"/>
            <a:r>
              <a:rPr lang="en-US" dirty="0"/>
              <a:t>GP-2600</a:t>
            </a:r>
            <a:br>
              <a:rPr lang="en-US" dirty="0"/>
            </a:br>
            <a:r>
              <a:rPr lang="ru-RU" dirty="0"/>
              <a:t>Ширина </a:t>
            </a:r>
            <a:r>
              <a:rPr lang="en-US" dirty="0"/>
              <a:t>3.5m </a:t>
            </a:r>
            <a:r>
              <a:rPr lang="ru-RU" dirty="0"/>
              <a:t>-</a:t>
            </a:r>
            <a:r>
              <a:rPr lang="en-US" dirty="0"/>
              <a:t> 9.75m</a:t>
            </a:r>
          </a:p>
        </p:txBody>
      </p:sp>
      <p:pic>
        <p:nvPicPr>
          <p:cNvPr id="10680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324600" y="3140968"/>
            <a:ext cx="4089648" cy="2731118"/>
          </a:xfrm>
        </p:spPr>
      </p:pic>
      <p:sp>
        <p:nvSpPr>
          <p:cNvPr id="2" name="Rectangle 1"/>
          <p:cNvSpPr/>
          <p:nvPr/>
        </p:nvSpPr>
        <p:spPr>
          <a:xfrm>
            <a:off x="6528048" y="1852973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2-</a:t>
            </a:r>
            <a:r>
              <a:rPr lang="ru-RU" dirty="0" err="1"/>
              <a:t>гус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8582" y="3299523"/>
            <a:ext cx="410676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855640" y="1854187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4-</a:t>
            </a:r>
            <a:r>
              <a:rPr lang="ru-RU" dirty="0" err="1"/>
              <a:t>гус</a:t>
            </a:r>
            <a:endParaRPr lang="en-GB" dirty="0"/>
          </a:p>
          <a:p>
            <a:r>
              <a:rPr lang="en-GB" sz="2400" dirty="0"/>
              <a:t>8.75m IDBI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DADC68C-29B5-40F5-A0B9-CB448BB79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1583398"/>
      </p:ext>
    </p:extLst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095400"/>
            <a:ext cx="7696200" cy="533400"/>
          </a:xfrm>
        </p:spPr>
        <p:txBody>
          <a:bodyPr/>
          <a:lstStyle/>
          <a:p>
            <a:pPr algn="ctr"/>
            <a:r>
              <a:rPr lang="en-US" dirty="0"/>
              <a:t>GHP-2800 </a:t>
            </a:r>
            <a:br>
              <a:rPr lang="en-US" dirty="0"/>
            </a:br>
            <a:r>
              <a:rPr lang="ru-RU" dirty="0"/>
              <a:t>Ширина </a:t>
            </a:r>
            <a:r>
              <a:rPr lang="en-US" dirty="0"/>
              <a:t>3.5m </a:t>
            </a:r>
            <a:r>
              <a:rPr lang="ru-RU" dirty="0"/>
              <a:t>-</a:t>
            </a:r>
            <a:r>
              <a:rPr lang="en-US" dirty="0"/>
              <a:t> 9.75m</a:t>
            </a:r>
          </a:p>
        </p:txBody>
      </p:sp>
      <p:pic>
        <p:nvPicPr>
          <p:cNvPr id="1071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212977"/>
            <a:ext cx="4151068" cy="2767013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3" y="3429001"/>
            <a:ext cx="3671887" cy="2447339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855640" y="1854187"/>
            <a:ext cx="23042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4-</a:t>
            </a:r>
            <a:r>
              <a:rPr lang="ru-RU" dirty="0" err="1"/>
              <a:t>гус</a:t>
            </a:r>
            <a:endParaRPr lang="ru-RU" dirty="0"/>
          </a:p>
          <a:p>
            <a:r>
              <a:rPr lang="en-GB" dirty="0"/>
              <a:t> </a:t>
            </a:r>
            <a:r>
              <a:rPr lang="ru-RU" sz="2400" dirty="0"/>
              <a:t>9</a:t>
            </a:r>
            <a:r>
              <a:rPr lang="en-GB" sz="2400" dirty="0"/>
              <a:t>.</a:t>
            </a:r>
            <a:r>
              <a:rPr lang="ru-RU" sz="2400" dirty="0"/>
              <a:t>2</a:t>
            </a:r>
            <a:r>
              <a:rPr lang="en-GB" sz="2400" dirty="0"/>
              <a:t>5m IDBI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8871" y="1861445"/>
            <a:ext cx="22958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2-</a:t>
            </a:r>
            <a:r>
              <a:rPr lang="ru-RU" dirty="0" err="1"/>
              <a:t>гус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EEC3460-1F17-41DA-AAF3-1D14A4704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4652744"/>
      </p:ext>
    </p:extLst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095400"/>
            <a:ext cx="7696200" cy="533400"/>
          </a:xfrm>
        </p:spPr>
        <p:txBody>
          <a:bodyPr/>
          <a:lstStyle/>
          <a:p>
            <a:pPr algn="ctr"/>
            <a:r>
              <a:rPr lang="en-US" dirty="0"/>
              <a:t>GP-4 </a:t>
            </a:r>
            <a:br>
              <a:rPr lang="en-US" dirty="0"/>
            </a:br>
            <a:r>
              <a:rPr lang="ru-RU" dirty="0"/>
              <a:t>Ширина </a:t>
            </a:r>
            <a:r>
              <a:rPr lang="en-US" dirty="0"/>
              <a:t>3.5m</a:t>
            </a:r>
            <a:r>
              <a:rPr lang="ru-RU" dirty="0"/>
              <a:t> - </a:t>
            </a:r>
            <a:r>
              <a:rPr lang="en-US" dirty="0"/>
              <a:t>12.0m</a:t>
            </a:r>
          </a:p>
        </p:txBody>
      </p:sp>
      <p:pic>
        <p:nvPicPr>
          <p:cNvPr id="1071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212977"/>
            <a:ext cx="4151068" cy="2767013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3" y="3429001"/>
            <a:ext cx="3671887" cy="2447339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855640" y="1854187"/>
            <a:ext cx="23042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4-</a:t>
            </a:r>
            <a:r>
              <a:rPr lang="ru-RU" dirty="0" err="1"/>
              <a:t>гус</a:t>
            </a:r>
            <a:r>
              <a:rPr lang="en-GB" dirty="0"/>
              <a:t> </a:t>
            </a:r>
            <a:endParaRPr lang="ru-RU" dirty="0"/>
          </a:p>
          <a:p>
            <a:r>
              <a:rPr lang="en-GB" sz="2000" dirty="0"/>
              <a:t>IDBI </a:t>
            </a:r>
            <a:r>
              <a:rPr lang="ru-RU" sz="2000" dirty="0"/>
              <a:t>до</a:t>
            </a:r>
            <a:r>
              <a:rPr lang="en-GB" sz="2000" dirty="0"/>
              <a:t> 12.0m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8871" y="1861445"/>
            <a:ext cx="22958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2-</a:t>
            </a:r>
            <a:r>
              <a:rPr lang="ru-RU" dirty="0" err="1"/>
              <a:t>гус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CCFB4F3-869F-4F9D-BA8C-9C2E5E62C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3034419"/>
      </p:ext>
    </p:extLst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908720"/>
            <a:ext cx="7772400" cy="533400"/>
          </a:xfrm>
        </p:spPr>
        <p:txBody>
          <a:bodyPr/>
          <a:lstStyle/>
          <a:p>
            <a:pPr algn="ctr"/>
            <a:r>
              <a:rPr lang="en-US" sz="3200" dirty="0"/>
              <a:t>GP-4000</a:t>
            </a:r>
            <a:br>
              <a:rPr lang="en-US" sz="3200" dirty="0"/>
            </a:br>
            <a:r>
              <a:rPr lang="en-US" sz="3200" dirty="0"/>
              <a:t>3.5m </a:t>
            </a:r>
            <a:r>
              <a:rPr lang="ru-RU" sz="3200" dirty="0"/>
              <a:t>-</a:t>
            </a:r>
            <a:r>
              <a:rPr lang="en-US" sz="3200" dirty="0"/>
              <a:t> 15.25m</a:t>
            </a:r>
          </a:p>
        </p:txBody>
      </p:sp>
      <p:pic>
        <p:nvPicPr>
          <p:cNvPr id="1075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2065" y="3573017"/>
            <a:ext cx="3564141" cy="2375793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8454" y="3140969"/>
            <a:ext cx="4197546" cy="2879849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855640" y="1854188"/>
            <a:ext cx="23042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4-</a:t>
            </a:r>
            <a:r>
              <a:rPr lang="ru-RU" dirty="0" err="1"/>
              <a:t>гус</a:t>
            </a:r>
            <a:r>
              <a:rPr lang="ru-RU" dirty="0"/>
              <a:t> </a:t>
            </a:r>
            <a:r>
              <a:rPr lang="en-GB" dirty="0"/>
              <a:t> </a:t>
            </a:r>
            <a:r>
              <a:rPr lang="en-GB" sz="2400" dirty="0"/>
              <a:t>15.25m IDBI</a:t>
            </a:r>
          </a:p>
        </p:txBody>
      </p:sp>
      <p:sp>
        <p:nvSpPr>
          <p:cNvPr id="9" name="Rectangle 8"/>
          <p:cNvSpPr/>
          <p:nvPr/>
        </p:nvSpPr>
        <p:spPr>
          <a:xfrm>
            <a:off x="6456040" y="1889161"/>
            <a:ext cx="23042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2-</a:t>
            </a:r>
            <a:r>
              <a:rPr lang="ru-RU" dirty="0" err="1"/>
              <a:t>гус</a:t>
            </a:r>
            <a:endParaRPr lang="en-GB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AE08DB9-9AFF-4D4B-9B5F-033701DDD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7498340"/>
      </p:ext>
    </p:extLst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95264"/>
            <a:ext cx="7772400" cy="609600"/>
          </a:xfrm>
        </p:spPr>
        <p:txBody>
          <a:bodyPr/>
          <a:lstStyle/>
          <a:p>
            <a:pPr algn="ctr"/>
            <a:r>
              <a:rPr lang="en-US" sz="3200" dirty="0"/>
              <a:t>GP-4000 </a:t>
            </a:r>
            <a:r>
              <a:rPr lang="ru-RU" sz="3200" dirty="0"/>
              <a:t>4-гус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ru-RU" sz="3200" dirty="0"/>
              <a:t>Ширина </a:t>
            </a:r>
            <a:r>
              <a:rPr lang="en-US" sz="3200" dirty="0"/>
              <a:t>3.5m </a:t>
            </a:r>
            <a:r>
              <a:rPr lang="ru-RU" sz="3200" dirty="0"/>
              <a:t>-</a:t>
            </a:r>
            <a:r>
              <a:rPr lang="en-US" sz="3200" dirty="0"/>
              <a:t> 15.25m </a:t>
            </a:r>
            <a:r>
              <a:rPr lang="ru-RU" sz="3200" dirty="0"/>
              <a:t>с</a:t>
            </a:r>
            <a:br>
              <a:rPr lang="ru-RU" sz="3200" dirty="0"/>
            </a:br>
            <a:r>
              <a:rPr lang="en-US" sz="3200" dirty="0"/>
              <a:t>IDBI + 2</a:t>
            </a:r>
            <a:r>
              <a:rPr lang="ru-RU" sz="3200" dirty="0"/>
              <a:t>-</a:t>
            </a:r>
            <a:r>
              <a:rPr lang="ru-RU" sz="3200" dirty="0" err="1"/>
              <a:t>слойное</a:t>
            </a:r>
            <a:r>
              <a:rPr lang="ru-RU" sz="3200" dirty="0"/>
              <a:t> покрытие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10772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3593" y="1900065"/>
            <a:ext cx="6138863" cy="4090987"/>
          </a:xfrm>
          <a:prstGeom prst="rect">
            <a:avLst/>
          </a:prstGeom>
          <a:noFill/>
        </p:spPr>
      </p:pic>
      <p:pic>
        <p:nvPicPr>
          <p:cNvPr id="1077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6226" y="4652963"/>
            <a:ext cx="2193925" cy="1504950"/>
          </a:xfrm>
          <a:prstGeom prst="rect">
            <a:avLst/>
          </a:prstGeom>
          <a:noFill/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1D278FC-0696-4FA5-A2FF-16AF8FA7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889522"/>
      </p:ext>
    </p:extLst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3"/>
          <p:cNvSpPr>
            <a:spLocks noGrp="1" noChangeArrowheads="1"/>
          </p:cNvSpPr>
          <p:nvPr>
            <p:ph type="title"/>
          </p:nvPr>
        </p:nvSpPr>
        <p:spPr>
          <a:xfrm>
            <a:off x="2222500" y="452835"/>
            <a:ext cx="7696200" cy="1143000"/>
          </a:xfrm>
        </p:spPr>
        <p:txBody>
          <a:bodyPr/>
          <a:lstStyle/>
          <a:p>
            <a:pPr algn="ctr" eaLnBrk="1" hangingPunct="1"/>
            <a:r>
              <a:rPr lang="ru-RU" dirty="0"/>
              <a:t>Укладка больших толщин</a:t>
            </a:r>
            <a:endParaRPr lang="en-US" b="1" dirty="0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2222500" y="764704"/>
            <a:ext cx="8445500" cy="1216496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SzTx/>
              <a:buFontTx/>
              <a:buNone/>
            </a:pPr>
            <a:r>
              <a:rPr lang="en-US" sz="2400" b="1">
                <a:solidFill>
                  <a:schemeClr val="bg1"/>
                </a:solidFill>
              </a:rPr>
              <a:t>Placer/Spreaders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43014" name="Picture 8" descr="DEEP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813053"/>
            <a:ext cx="3606800" cy="4317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3015" name="Picture 9" descr="P82000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2025" y="1896270"/>
            <a:ext cx="3248819" cy="41108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43016" name="Text Box 10"/>
          <p:cNvSpPr txBox="1">
            <a:spLocks noChangeArrowheads="1"/>
          </p:cNvSpPr>
          <p:nvPr/>
        </p:nvSpPr>
        <p:spPr bwMode="auto">
          <a:xfrm>
            <a:off x="6797594" y="4902339"/>
            <a:ext cx="248818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sz="2000" dirty="0">
                <a:solidFill>
                  <a:srgbClr val="FFFF00"/>
                </a:solidFill>
              </a:rPr>
              <a:t>Special F7 &amp; F8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sz="2000" dirty="0">
                <a:solidFill>
                  <a:srgbClr val="FFFF00"/>
                </a:solidFill>
              </a:rPr>
              <a:t>Mix Design</a:t>
            </a:r>
          </a:p>
        </p:txBody>
      </p:sp>
      <p:sp>
        <p:nvSpPr>
          <p:cNvPr id="43017" name="Text Box 11"/>
          <p:cNvSpPr txBox="1">
            <a:spLocks noChangeArrowheads="1"/>
          </p:cNvSpPr>
          <p:nvPr/>
        </p:nvSpPr>
        <p:spPr bwMode="auto">
          <a:xfrm>
            <a:off x="3195638" y="5002213"/>
            <a:ext cx="20955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sz="2000" dirty="0">
                <a:solidFill>
                  <a:srgbClr val="FFFF00"/>
                </a:solidFill>
              </a:rPr>
              <a:t>625mm Deep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139CF9F-D43E-4B3A-A8B8-9F3015D1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971585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0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2" grpId="0" build="p" autoUpdateAnimBg="0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Укладка аэродромных покрытий</a:t>
            </a:r>
            <a:endParaRPr lang="en-GB" sz="4000" dirty="0"/>
          </a:p>
        </p:txBody>
      </p:sp>
      <p:pic>
        <p:nvPicPr>
          <p:cNvPr id="83971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0068" y="1844825"/>
            <a:ext cx="7411864" cy="4168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C5B2AC7-7838-4AB2-A152-F39001E89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2560618"/>
      </p:ext>
    </p:extLst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Аэродромы в РФ</a:t>
            </a:r>
            <a:endParaRPr lang="en-GB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10202"/>
            <a:ext cx="3771900" cy="2828196"/>
          </a:xfrm>
          <a:ln w="19050"/>
        </p:spPr>
      </p:pic>
      <p:pic>
        <p:nvPicPr>
          <p:cNvPr id="7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509109"/>
            <a:ext cx="3771900" cy="2830382"/>
          </a:xfr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E9E6542-CD49-49AB-8817-A6D83BD5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3987607"/>
      </p:ext>
    </p:extLst>
  </p:cSld>
  <p:clrMapOvr>
    <a:masterClrMapping/>
  </p:clrMapOvr>
  <p:transition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47900" y="531813"/>
            <a:ext cx="7696200" cy="1143000"/>
          </a:xfrm>
        </p:spPr>
        <p:txBody>
          <a:bodyPr/>
          <a:lstStyle/>
          <a:p>
            <a:r>
              <a:rPr lang="ru-RU" dirty="0"/>
              <a:t>Укладка покрытия с поперечным армированием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0" y="1905000"/>
            <a:ext cx="6057900" cy="4038600"/>
          </a:xfrm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AAF56A5-AF1E-4C92-8F16-7B50F09C9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6678598"/>
      </p:ext>
    </p:extLst>
  </p:cSld>
  <p:clrMapOvr>
    <a:masterClrMapping/>
  </p:clrMapOvr>
  <p:transition advClick="0" advTm="9658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711624" y="531813"/>
            <a:ext cx="7696200" cy="1143000"/>
          </a:xfrm>
        </p:spPr>
        <p:txBody>
          <a:bodyPr/>
          <a:lstStyle/>
          <a:p>
            <a:r>
              <a:rPr lang="ru-RU" dirty="0"/>
              <a:t>Укладка покрытия с поперечным армированием 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34" y="1905000"/>
            <a:ext cx="7179733" cy="4038600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6CF3F00-9948-482A-8182-E3B82FBE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</p:cSld>
  <p:clrMapOvr>
    <a:masterClrMapping/>
  </p:clrMapOvr>
  <p:transition advClick="0" advTm="8014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825" y="424369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/>
              <a:t>Автомобильные дороги с цементобетонным покрытием в США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991544" y="1700808"/>
            <a:ext cx="4592136" cy="4655542"/>
          </a:xfrm>
        </p:spPr>
        <p:txBody>
          <a:bodyPr>
            <a:normAutofit/>
          </a:bodyPr>
          <a:lstStyle/>
          <a:p>
            <a:r>
              <a:rPr lang="ru-RU" sz="2000" dirty="0"/>
              <a:t>В США цементобетонные покрытия используются практически на всех автодорогах со значительным транспортным потоком.</a:t>
            </a:r>
          </a:p>
          <a:p>
            <a:r>
              <a:rPr lang="ru-RU" sz="2000" dirty="0"/>
              <a:t>Высокая интенсивность движения в городской местности предъявляет высокие требования к долговечности автодорог и делает необходимым максимальное снижение эксплуатационных затрат.</a:t>
            </a:r>
            <a:endParaRPr lang="en-US" sz="2000" dirty="0"/>
          </a:p>
          <a:p>
            <a:r>
              <a:rPr lang="ru-RU" sz="2000" dirty="0"/>
              <a:t>В настоящее время стандартный срок службы автодороги составляет 30 – 40 лет, а в ряде случаев - до 60 лет.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520" y="1650058"/>
            <a:ext cx="3048000" cy="21598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523" y="3975312"/>
            <a:ext cx="3047999" cy="2287418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93E76EE-D2EB-454A-8376-E19041CD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1065594"/>
      </p:ext>
    </p:extLst>
  </p:cSld>
  <p:clrMapOvr>
    <a:masterClrMapping/>
  </p:clrMapOvr>
  <p:transition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4890" y="140562"/>
            <a:ext cx="7607494" cy="1324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rgbClr val="336666"/>
                </a:solidFill>
              </a:rPr>
              <a:t>Устройство автоматического изменения поперечного профиля в процессе укладки</a:t>
            </a:r>
            <a:endParaRPr lang="en-GB" sz="2800" dirty="0">
              <a:solidFill>
                <a:srgbClr val="336666"/>
              </a:solidFill>
            </a:endParaRPr>
          </a:p>
        </p:txBody>
      </p:sp>
      <p:pic>
        <p:nvPicPr>
          <p:cNvPr id="3074" name="Picture 2" descr="http://www.gomaco.com/Resources/photos/ghp2800_graphics/SL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307" y="1889853"/>
            <a:ext cx="5940660" cy="106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gomaco.com/Resources/photos/gp2600_01_06/pt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50" y="3068960"/>
            <a:ext cx="2708300" cy="28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9E6A3F-2CCA-4ABA-B630-3E43E4D4A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188675"/>
            <a:ext cx="4053684" cy="2702456"/>
          </a:xfrm>
          <a:prstGeom prst="rect">
            <a:avLst/>
          </a:prstGeom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DC8E91-4C27-4093-84A0-19353661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2994395"/>
      </p:ext>
    </p:extLst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93" y="5847880"/>
            <a:ext cx="1063032" cy="28534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BE0AB6-4FCC-4D7F-A05C-6314FEA69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1724524"/>
            <a:ext cx="6000726" cy="4408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DD55A29-F4E0-47FF-A5BE-1885090AB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2291957"/>
            <a:ext cx="4365104" cy="3273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1D2CDB2-76D8-4529-9507-9F9EB9C9E128}"/>
              </a:ext>
            </a:extLst>
          </p:cNvPr>
          <p:cNvSpPr txBox="1"/>
          <p:nvPr/>
        </p:nvSpPr>
        <p:spPr>
          <a:xfrm>
            <a:off x="1604205" y="332657"/>
            <a:ext cx="8244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336666"/>
                </a:solidFill>
              </a:rPr>
              <a:t>Монитор с указанием поперечного профиля и положения стержней</a:t>
            </a:r>
            <a:endParaRPr lang="en-GB" sz="4000" dirty="0">
              <a:solidFill>
                <a:srgbClr val="336666"/>
              </a:solidFill>
            </a:endParaRPr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xmlns="" id="{CF2F27C3-B7FB-4710-B31A-D7D3F4D2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8109609"/>
      </p:ext>
    </p:extLst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2E9C50A-0364-44E4-AD5E-BB09CDFFA42F}"/>
              </a:ext>
            </a:extLst>
          </p:cNvPr>
          <p:cNvSpPr/>
          <p:nvPr/>
        </p:nvSpPr>
        <p:spPr>
          <a:xfrm>
            <a:off x="1762924" y="533401"/>
            <a:ext cx="866615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spc="50" dirty="0">
                <a:ln w="11430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Преимущества однослойного покрытия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B26FF1-96A1-4EA5-B7D9-7A011D3AA2B2}"/>
              </a:ext>
            </a:extLst>
          </p:cNvPr>
          <p:cNvSpPr/>
          <p:nvPr/>
        </p:nvSpPr>
        <p:spPr>
          <a:xfrm>
            <a:off x="1963440" y="1371601"/>
            <a:ext cx="8375487" cy="489364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400" spc="50" dirty="0">
                <a:ln w="11430"/>
                <a:latin typeface="Constantia" panose="02030602050306030303" pitchFamily="18" charset="0"/>
              </a:rPr>
              <a:t>Снижение затрат на  приобретение бетоноукладочного комплекса</a:t>
            </a:r>
            <a:endParaRPr lang="en-US" sz="2400" spc="50" dirty="0">
              <a:ln w="11430"/>
              <a:latin typeface="Constantia" panose="0203060205030603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ru-RU" sz="2400" spc="50" dirty="0">
              <a:ln w="11430"/>
              <a:latin typeface="Constantia" panose="0203060205030603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400" spc="50" dirty="0">
                <a:ln w="11430"/>
                <a:latin typeface="Constantia" panose="02030602050306030303" pitchFamily="18" charset="0"/>
              </a:rPr>
              <a:t>Упрощенная технология подачи и распределения бетонной смеси перед укладчиком</a:t>
            </a:r>
            <a:endParaRPr lang="en-US" sz="2400" spc="50" dirty="0">
              <a:ln w="11430"/>
              <a:latin typeface="Constantia" panose="0203060205030603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ru-RU" sz="2400" spc="50" dirty="0">
              <a:ln w="11430"/>
              <a:latin typeface="Constantia" panose="0203060205030603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400" spc="50" dirty="0">
                <a:ln w="11430"/>
                <a:latin typeface="Constantia" panose="02030602050306030303" pitchFamily="18" charset="0"/>
              </a:rPr>
              <a:t>Повышенная скорость устройства покрытий без потери качества</a:t>
            </a:r>
            <a:endParaRPr lang="en-US" sz="2400" spc="50" dirty="0">
              <a:ln w="11430"/>
              <a:latin typeface="Constantia" panose="0203060205030603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ru-RU" sz="2400" spc="50" dirty="0">
              <a:ln w="11430"/>
              <a:latin typeface="Constantia" panose="0203060205030603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400" spc="50" dirty="0">
                <a:ln w="11430"/>
                <a:latin typeface="Constantia" panose="02030602050306030303" pitchFamily="18" charset="0"/>
              </a:rPr>
              <a:t>Снижение затрат на эксплуатацию комплекса</a:t>
            </a:r>
            <a:endParaRPr lang="en-US" sz="2400" spc="50" dirty="0">
              <a:ln w="11430"/>
              <a:latin typeface="Constantia" panose="0203060205030603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en-US" sz="2400" spc="50" dirty="0">
              <a:ln w="11430"/>
              <a:latin typeface="Constantia" panose="0203060205030603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ru-RU" sz="2400" spc="50" dirty="0">
                <a:ln w="11430"/>
                <a:latin typeface="Constantia" panose="02030602050306030303" pitchFamily="18" charset="0"/>
              </a:rPr>
              <a:t>Использование тяжелого бетона одного номинального состава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9ED080A5-6D8B-49DC-AAF5-B3E7C3201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2424104"/>
      </p:ext>
    </p:extLst>
  </p:cSld>
  <p:clrMapOvr>
    <a:masterClrMapping/>
  </p:clrMapOvr>
  <p:transition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2-слойное покрытие – одной машиной</a:t>
            </a:r>
            <a:endParaRPr lang="en-GB" sz="3200" dirty="0"/>
          </a:p>
        </p:txBody>
      </p:sp>
      <p:pic>
        <p:nvPicPr>
          <p:cNvPr id="215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055050"/>
            <a:ext cx="8229600" cy="362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2596" y="5643578"/>
            <a:ext cx="828680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A95583B-A18D-4FDB-A034-D8562630A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0361734"/>
      </p:ext>
    </p:extLst>
  </p:cSld>
  <p:clrMapOvr>
    <a:masterClrMapping/>
  </p:clrMapOvr>
  <p:transition advClick="0" advTm="2662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Вид сзади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9026" y="1535113"/>
            <a:ext cx="4247455" cy="639762"/>
          </a:xfrm>
        </p:spPr>
        <p:txBody>
          <a:bodyPr/>
          <a:lstStyle/>
          <a:p>
            <a:r>
              <a:rPr lang="ru-RU" sz="2000" dirty="0"/>
              <a:t>Подача ЦБ для верхнего слоя</a:t>
            </a:r>
            <a:endParaRPr lang="en-GB" sz="20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26" y="2634854"/>
            <a:ext cx="4041775" cy="3031331"/>
          </a:xfrm>
        </p:spPr>
      </p:pic>
      <p:pic>
        <p:nvPicPr>
          <p:cNvPr id="8" name="Picture 3" descr="Skanska5 0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81200" y="2635449"/>
            <a:ext cx="4040188" cy="3030140"/>
          </a:xfrm>
          <a:noFill/>
          <a:ln w="19050">
            <a:solidFill>
              <a:srgbClr val="000000"/>
            </a:solidFill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03039"/>
            <a:ext cx="8229600" cy="1143000"/>
          </a:xfrm>
        </p:spPr>
        <p:txBody>
          <a:bodyPr/>
          <a:lstStyle/>
          <a:p>
            <a:pPr algn="ctr"/>
            <a:r>
              <a:rPr lang="ru-RU" sz="4000" dirty="0"/>
              <a:t>2-слойное покрытие – </a:t>
            </a:r>
            <a:br>
              <a:rPr lang="ru-RU" sz="4000" dirty="0"/>
            </a:br>
            <a:r>
              <a:rPr lang="ru-RU" sz="4000" dirty="0"/>
              <a:t>одной машиной</a:t>
            </a:r>
            <a:endParaRPr lang="en-GB" sz="400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94FC882-2F45-4167-822A-7B85C3D2B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3723326"/>
      </p:ext>
    </p:extLst>
  </p:cSld>
  <p:clrMapOvr>
    <a:masterClrMapping/>
  </p:clrMapOvr>
  <p:transition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557808"/>
            <a:ext cx="7696200" cy="1143000"/>
          </a:xfrm>
        </p:spPr>
        <p:txBody>
          <a:bodyPr/>
          <a:lstStyle/>
          <a:p>
            <a:r>
              <a:rPr lang="ru-RU" dirty="0"/>
              <a:t>2-слойное покрытие -</a:t>
            </a:r>
            <a:br>
              <a:rPr lang="ru-RU" dirty="0"/>
            </a:br>
            <a:r>
              <a:rPr lang="ru-RU" dirty="0"/>
              <a:t>2 машинами</a:t>
            </a:r>
            <a:endParaRPr lang="en-GB" b="1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0" y="3021828"/>
            <a:ext cx="8229600" cy="16827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FE6E7308-E71A-40CF-9576-4837ECEC4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3717376"/>
      </p:ext>
    </p:extLst>
  </p:cSld>
  <p:clrMapOvr>
    <a:masterClrMapping/>
  </p:clrMapOvr>
  <p:transition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0" y="44624"/>
            <a:ext cx="7696200" cy="1143000"/>
          </a:xfrm>
        </p:spPr>
        <p:txBody>
          <a:bodyPr>
            <a:normAutofit/>
          </a:bodyPr>
          <a:lstStyle/>
          <a:p>
            <a:r>
              <a:rPr lang="ru-RU" dirty="0"/>
              <a:t>Вид 2 машин в плане</a:t>
            </a:r>
            <a:endParaRPr lang="en-GB" b="1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3718" y="1600201"/>
            <a:ext cx="7884564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67313143-14A4-472A-98AB-6C1AF420C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163111"/>
      </p:ext>
    </p:extLst>
  </p:cSld>
  <p:clrMapOvr>
    <a:masterClrMapping/>
  </p:clrMapOvr>
  <p:transition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3"/>
          <p:cNvSpPr>
            <a:spLocks noGrp="1" noChangeArrowheads="1"/>
          </p:cNvSpPr>
          <p:nvPr>
            <p:ph type="title"/>
          </p:nvPr>
        </p:nvSpPr>
        <p:spPr>
          <a:xfrm>
            <a:off x="2135560" y="980729"/>
            <a:ext cx="8229600" cy="1139825"/>
          </a:xfrm>
        </p:spPr>
        <p:txBody>
          <a:bodyPr/>
          <a:lstStyle/>
          <a:p>
            <a:pPr algn="ctr" eaLnBrk="1" hangingPunct="1"/>
            <a:r>
              <a:rPr lang="en-GB" sz="3600" dirty="0"/>
              <a:t>GOMACO IDBI</a:t>
            </a:r>
            <a:r>
              <a:rPr lang="ru-RU" sz="3600" dirty="0"/>
              <a:t> – система автоматического армирования</a:t>
            </a:r>
            <a:r>
              <a:rPr lang="en-GB" sz="3600" dirty="0"/>
              <a:t> </a:t>
            </a:r>
            <a:br>
              <a:rPr lang="en-GB" sz="3600" dirty="0"/>
            </a:b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030" y="1844824"/>
            <a:ext cx="6388331" cy="35620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15680" y="5406316"/>
            <a:ext cx="5742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погружает арматуру в поперечные швы покрытия в процессе укладки</a:t>
            </a:r>
            <a:endParaRPr lang="en-GB" sz="240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888E383-C9C0-4E61-906E-F631CFB55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6836379"/>
      </p:ext>
    </p:extLst>
  </p:cSld>
  <p:clrMapOvr>
    <a:masterClrMapping/>
  </p:clrMapOvr>
  <p:transition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/>
          </a:p>
        </p:txBody>
      </p:sp>
      <p:sp>
        <p:nvSpPr>
          <p:cNvPr id="88269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ru-RU" sz="4000" dirty="0"/>
              <a:t>Расположение дюбелей</a:t>
            </a:r>
            <a:endParaRPr lang="en-GB" sz="4000" dirty="0"/>
          </a:p>
        </p:txBody>
      </p:sp>
      <p:pic>
        <p:nvPicPr>
          <p:cNvPr id="882691" name="Picture 3" descr="Placement4_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412038" y="1905001"/>
            <a:ext cx="2089150" cy="1789113"/>
          </a:xfrm>
          <a:noFill/>
          <a:ln w="19050">
            <a:solidFill>
              <a:srgbClr val="000000"/>
            </a:solidFill>
          </a:ln>
        </p:spPr>
      </p:pic>
      <p:pic>
        <p:nvPicPr>
          <p:cNvPr id="882692" name="Picture 4" descr="Placement_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743700" y="4048126"/>
            <a:ext cx="3524250" cy="1616075"/>
          </a:xfrm>
          <a:noFill/>
          <a:ln w="19050">
            <a:solidFill>
              <a:srgbClr val="000000"/>
            </a:solidFill>
          </a:ln>
        </p:spPr>
      </p:pic>
      <p:pic>
        <p:nvPicPr>
          <p:cNvPr id="882693" name="Picture 5" descr="Placement2_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565400" y="2001838"/>
            <a:ext cx="3308350" cy="1433512"/>
          </a:xfrm>
          <a:noFill/>
          <a:ln w="19050">
            <a:solidFill>
              <a:srgbClr val="000000"/>
            </a:solidFill>
          </a:ln>
        </p:spPr>
      </p:pic>
      <p:sp>
        <p:nvSpPr>
          <p:cNvPr id="882694" name="Text Box 6"/>
          <p:cNvSpPr txBox="1">
            <a:spLocks noChangeArrowheads="1"/>
          </p:cNvSpPr>
          <p:nvPr/>
        </p:nvSpPr>
        <p:spPr bwMode="auto">
          <a:xfrm>
            <a:off x="2403475" y="4168775"/>
            <a:ext cx="39179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 b="0" dirty="0">
                <a:latin typeface="Arial" charset="0"/>
              </a:rPr>
              <a:t>Красным показаны стержни с отклонением от правильного положения в результате отсутствия  контроля за вибрацией</a:t>
            </a:r>
            <a:endParaRPr lang="en-GB" sz="16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3276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0" y="413792"/>
            <a:ext cx="7696200" cy="1143000"/>
          </a:xfrm>
        </p:spPr>
        <p:txBody>
          <a:bodyPr/>
          <a:lstStyle/>
          <a:p>
            <a:pPr algn="ctr"/>
            <a:r>
              <a:rPr lang="ru-RU" dirty="0"/>
              <a:t>Дюбели после погружения</a:t>
            </a:r>
            <a:endParaRPr lang="en-GB" dirty="0"/>
          </a:p>
        </p:txBody>
      </p:sp>
      <p:pic>
        <p:nvPicPr>
          <p:cNvPr id="1203204" name="Picture 4" descr="C:\D From Old Sony\Presentation 2011\Presentation 06\Images\IDBI\IDBI\FrontviewSHORT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25" y="4000500"/>
            <a:ext cx="2914650" cy="1943100"/>
          </a:xfrm>
          <a:prstGeom prst="rect">
            <a:avLst/>
          </a:prstGeom>
          <a:noFill/>
        </p:spPr>
      </p:pic>
      <p:pic>
        <p:nvPicPr>
          <p:cNvPr id="14" name="Picture 2" descr="C:\D From Old Sony\Presentation 2011\Presentation 06\Images\IDBI\IDBI\Sid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25" y="1905000"/>
            <a:ext cx="6909767" cy="1943100"/>
          </a:xfrm>
          <a:prstGeom prst="rect">
            <a:avLst/>
          </a:prstGeom>
          <a:noFill/>
        </p:spPr>
      </p:pic>
      <p:pic>
        <p:nvPicPr>
          <p:cNvPr id="16" name="Picture 3" descr="C:\D From Old Sony\Presentation 2011\Presentation 06\Images\IDBI\IDBI\Frontstraighton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8925" y="4000500"/>
            <a:ext cx="2914650" cy="1943100"/>
          </a:xfrm>
          <a:prstGeom prst="rect">
            <a:avLst/>
          </a:prstGeom>
          <a:noFill/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8B9C88A-F243-4760-BBE4-3A8A60ED3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00700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1190" y="355002"/>
            <a:ext cx="83058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en-US" sz="3600" dirty="0"/>
              <a:t>Качество, долговечность покрытия и экономические факторы</a:t>
            </a:r>
            <a:endParaRPr lang="en-US" altLang="en-US" sz="3600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1193" y="1703296"/>
            <a:ext cx="8105775" cy="4877325"/>
          </a:xfrm>
        </p:spPr>
        <p:txBody>
          <a:bodyPr>
            <a:noAutofit/>
          </a:bodyPr>
          <a:lstStyle/>
          <a:p>
            <a:pPr lvl="0">
              <a:buClr>
                <a:srgbClr val="8CADAE"/>
              </a:buClr>
            </a:pPr>
            <a:r>
              <a:rPr lang="ru-RU" sz="2400" dirty="0">
                <a:solidFill>
                  <a:prstClr val="black"/>
                </a:solidFill>
              </a:rPr>
              <a:t>Три основных фактора, от которых зависит качество Ц/Б покрытий на протяжении всего срока службы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  <a:p>
            <a:pPr lvl="1">
              <a:buClr>
                <a:srgbClr val="8CADAE"/>
              </a:buClr>
            </a:pPr>
            <a:r>
              <a:rPr lang="ru-RU" sz="2400" dirty="0">
                <a:solidFill>
                  <a:prstClr val="black"/>
                </a:solidFill>
              </a:rPr>
              <a:t>Надлежащее проектирование</a:t>
            </a:r>
            <a:endParaRPr lang="en-US" sz="2400" dirty="0">
              <a:solidFill>
                <a:prstClr val="black"/>
              </a:solidFill>
            </a:endParaRPr>
          </a:p>
          <a:p>
            <a:pPr lvl="1">
              <a:buClr>
                <a:srgbClr val="8CADAE"/>
              </a:buClr>
            </a:pPr>
            <a:r>
              <a:rPr lang="ru-RU" sz="2400" dirty="0">
                <a:solidFill>
                  <a:prstClr val="black"/>
                </a:solidFill>
              </a:rPr>
              <a:t>Высококачественные материалы</a:t>
            </a:r>
            <a:endParaRPr lang="en-US" sz="2400" dirty="0">
              <a:solidFill>
                <a:prstClr val="black"/>
              </a:solidFill>
            </a:endParaRPr>
          </a:p>
          <a:p>
            <a:pPr lvl="1">
              <a:buClr>
                <a:srgbClr val="8CADAE"/>
              </a:buClr>
            </a:pPr>
            <a:r>
              <a:rPr lang="ru-RU" sz="2400" dirty="0">
                <a:solidFill>
                  <a:prstClr val="black"/>
                </a:solidFill>
              </a:rPr>
              <a:t>Укладка Ц/Б покрытий по передовым технологиям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buClr>
                <a:srgbClr val="8CADAE"/>
              </a:buClr>
            </a:pPr>
            <a:r>
              <a:rPr lang="ru-RU" sz="2400" dirty="0">
                <a:solidFill>
                  <a:prstClr val="black"/>
                </a:solidFill>
              </a:rPr>
              <a:t>Эти факторы оказывают влияние на долговечность и качество покрытия и, как следствие, на эксплуатационные затраты в будущем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>
              <a:buClr>
                <a:srgbClr val="8CADAE"/>
              </a:buClr>
            </a:pPr>
            <a:r>
              <a:rPr lang="ru-RU" sz="2400" dirty="0">
                <a:solidFill>
                  <a:prstClr val="black"/>
                </a:solidFill>
              </a:rPr>
              <a:t>На этапах проектирования и выбора оборудования и т.д. необходимо четко определить цели в отношении качества и долговечности покрытия. 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</a:p>
          <a:p>
            <a:pPr>
              <a:buClr>
                <a:srgbClr val="8CADAE"/>
              </a:buClr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CBF1566-6A5F-40ED-A50B-B115FBCC9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3690103"/>
      </p:ext>
    </p:extLst>
  </p:cSld>
  <p:clrMapOvr>
    <a:masterClrMapping/>
  </p:clrMapOvr>
  <p:transition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56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0" y="341313"/>
            <a:ext cx="7696200" cy="1143000"/>
          </a:xfrm>
        </p:spPr>
        <p:txBody>
          <a:bodyPr/>
          <a:lstStyle/>
          <a:p>
            <a:pPr algn="ctr"/>
            <a:r>
              <a:rPr lang="ru-RU" sz="3600" dirty="0"/>
              <a:t>Дюбель при погружении удерживается в 6 точках</a:t>
            </a:r>
            <a:endParaRPr lang="en-GB" sz="36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6F1CB8EC-3861-4244-8958-A01FFE00F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34" y="1905000"/>
            <a:ext cx="7179733" cy="4038600"/>
          </a:xfr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BA9DD2F-BB9E-47A6-8455-8E028A597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</p:cSld>
  <p:clrMapOvr>
    <a:masterClrMapping/>
  </p:clrMapOvr>
  <p:transition advClick="0" advTm="5342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  <p:sp>
        <p:nvSpPr>
          <p:cNvPr id="900100" name="Rectangle 4"/>
          <p:cNvSpPr>
            <a:spLocks noGrp="1" noChangeArrowheads="1"/>
          </p:cNvSpPr>
          <p:nvPr>
            <p:ph type="title"/>
          </p:nvPr>
        </p:nvSpPr>
        <p:spPr>
          <a:xfrm>
            <a:off x="2208213" y="404813"/>
            <a:ext cx="7696200" cy="1143000"/>
          </a:xfrm>
        </p:spPr>
        <p:txBody>
          <a:bodyPr/>
          <a:lstStyle/>
          <a:p>
            <a:r>
              <a:rPr lang="ru-RU" sz="3200" dirty="0"/>
              <a:t>Правильно уплотненный бетон вокруг дюбеля – он «опоясан» щебнем</a:t>
            </a:r>
            <a:endParaRPr lang="en-GB" sz="3200" dirty="0"/>
          </a:p>
        </p:txBody>
      </p:sp>
      <p:pic>
        <p:nvPicPr>
          <p:cNvPr id="900102" name="Picture 6" descr="slabscan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41700" y="1905000"/>
            <a:ext cx="5384800" cy="4038600"/>
          </a:xfrm>
          <a:noFill/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6124266"/>
      </p:ext>
    </p:extLst>
  </p:cSld>
  <p:clrMapOvr>
    <a:masterClrMapping/>
  </p:clrMapOvr>
  <p:transition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Сплошное армирование</a:t>
            </a:r>
            <a:endParaRPr lang="en-GB" dirty="0"/>
          </a:p>
        </p:txBody>
      </p:sp>
      <p:pic>
        <p:nvPicPr>
          <p:cNvPr id="315397" name="Picture 5" descr="werken a10 (15)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59151" y="1843088"/>
            <a:ext cx="5832475" cy="4375150"/>
          </a:xfrm>
          <a:noFill/>
          <a:ln w="12700">
            <a:solidFill>
              <a:srgbClr val="000000"/>
            </a:solidFill>
          </a:ln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06B2A89-415C-4D5E-8ED1-0778DC379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0666168"/>
      </p:ext>
    </p:extLst>
  </p:cSld>
  <p:clrMapOvr>
    <a:masterClrMapping/>
  </p:clrMapOvr>
  <p:transition advClick="0" advTm="2195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xmlns="" id="{819F8654-36D6-4EE7-9F6D-BC0302B9D1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xmlns="" id="{F9A29B62-5068-45F0-874A-0F3A39C5A24F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210300" y="4000500"/>
            <a:ext cx="3771900" cy="1943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C8F480D6-8E9B-43FD-BE3D-0F6EADF7C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640" y="188641"/>
            <a:ext cx="6788166" cy="2129310"/>
          </a:xfrm>
        </p:spPr>
        <p:txBody>
          <a:bodyPr/>
          <a:lstStyle/>
          <a:p>
            <a:r>
              <a:rPr lang="ru-RU" dirty="0">
                <a:solidFill>
                  <a:srgbClr val="336666"/>
                </a:solidFill>
              </a:rPr>
              <a:t>Дефекты покрытия, связанные с вибрацией </a:t>
            </a:r>
            <a:r>
              <a:rPr lang="en-GB" dirty="0">
                <a:solidFill>
                  <a:srgbClr val="336666"/>
                </a:solidFill>
              </a:rPr>
              <a:t/>
            </a:r>
            <a:br>
              <a:rPr lang="en-GB" dirty="0">
                <a:solidFill>
                  <a:srgbClr val="336666"/>
                </a:solidFill>
              </a:rPr>
            </a:b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2005451-2EC8-49F3-AF66-1539D3651C2B}"/>
              </a:ext>
            </a:extLst>
          </p:cNvPr>
          <p:cNvSpPr txBox="1"/>
          <p:nvPr/>
        </p:nvSpPr>
        <p:spPr>
          <a:xfrm>
            <a:off x="2443115" y="5384128"/>
            <a:ext cx="1892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Courttsey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PCA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bject 4">
            <a:extLst>
              <a:ext uri="{FF2B5EF4-FFF2-40B4-BE49-F238E27FC236}">
                <a16:creationId xmlns:a16="http://schemas.microsoft.com/office/drawing/2014/main" xmlns="" id="{1C0C8CE3-A807-4187-A11B-782F095B371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6DD06184-08D7-4023-BCC3-F9ABA1B0A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859689"/>
      </p:ext>
    </p:extLst>
  </p:cSld>
  <p:clrMapOvr>
    <a:masterClrMapping/>
  </p:clrMapOvr>
  <p:transition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Следы от вибраторов</a:t>
            </a:r>
            <a:endParaRPr lang="en-GB" dirty="0"/>
          </a:p>
        </p:txBody>
      </p:sp>
      <p:sp>
        <p:nvSpPr>
          <p:cNvPr id="25703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0" y="1905000"/>
            <a:ext cx="2514600" cy="4038600"/>
          </a:xfrm>
        </p:spPr>
        <p:txBody>
          <a:bodyPr/>
          <a:lstStyle/>
          <a:p>
            <a:r>
              <a:rPr lang="ru-RU" sz="2000" dirty="0"/>
              <a:t>Жесткий бетон</a:t>
            </a:r>
            <a:endParaRPr lang="en-GB" sz="2000" dirty="0"/>
          </a:p>
          <a:p>
            <a:r>
              <a:rPr lang="ru-RU" sz="2000" dirty="0"/>
              <a:t>Слишком высокая частота вибрации для достижения визуального эффекта</a:t>
            </a:r>
            <a:endParaRPr lang="en-GB" sz="2000" dirty="0"/>
          </a:p>
          <a:p>
            <a:r>
              <a:rPr lang="ru-RU" sz="2000" dirty="0"/>
              <a:t>Продольные трещины</a:t>
            </a:r>
            <a:endParaRPr lang="en-GB" sz="2000" dirty="0"/>
          </a:p>
        </p:txBody>
      </p:sp>
      <p:pic>
        <p:nvPicPr>
          <p:cNvPr id="257030" name="Picture 6" descr="P20101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91855" y="2126668"/>
            <a:ext cx="5287678" cy="3966628"/>
          </a:xfrm>
          <a:noFill/>
          <a:ln w="28575">
            <a:solidFill>
              <a:schemeClr val="tx1"/>
            </a:solidFill>
          </a:ln>
        </p:spPr>
      </p:pic>
      <p:cxnSp>
        <p:nvCxnSpPr>
          <p:cNvPr id="3" name="Straight Arrow Connector 2"/>
          <p:cNvCxnSpPr/>
          <p:nvPr/>
        </p:nvCxnSpPr>
        <p:spPr bwMode="auto">
          <a:xfrm>
            <a:off x="7680176" y="3573464"/>
            <a:ext cx="1084454" cy="808037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8040217" y="3573463"/>
            <a:ext cx="1229297" cy="914400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6166284" y="3717032"/>
            <a:ext cx="472128" cy="986408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6921046" y="4322998"/>
            <a:ext cx="1229297" cy="914400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1D4873B-B8ED-457B-9800-7B3A56F0C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9316837"/>
      </p:ext>
    </p:extLst>
  </p:cSld>
  <p:clrMapOvr>
    <a:masterClrMapping/>
  </p:clrMapOvr>
  <p:transition advClick="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latin typeface="Arial Black" pitchFamily="34" charset="0"/>
              </a:rPr>
              <a:t>Система </a:t>
            </a:r>
            <a:r>
              <a:rPr lang="en-US" b="1" i="1" dirty="0">
                <a:latin typeface="Arial Black" pitchFamily="34" charset="0"/>
              </a:rPr>
              <a:t>Auto Vibe</a:t>
            </a:r>
            <a:endParaRPr lang="en-GB" dirty="0"/>
          </a:p>
        </p:txBody>
      </p:sp>
      <p:pic>
        <p:nvPicPr>
          <p:cNvPr id="5" name="Content Placeholder 4" descr="vibrator spee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5600" y="1959885"/>
            <a:ext cx="7364369" cy="424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EECC54C8-1656-4517-94CE-243726A08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5853061"/>
      </p:ext>
    </p:extLst>
  </p:cSld>
  <p:clrMapOvr>
    <a:masterClrMapping/>
  </p:clrMapOvr>
  <p:transition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1862720"/>
            <a:ext cx="5976664" cy="43910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93" y="5847880"/>
            <a:ext cx="1063032" cy="28534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657" y="2424678"/>
            <a:ext cx="4465503" cy="32671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6F0CEE5-BADB-4AFB-BB99-3E4293CCF897}"/>
              </a:ext>
            </a:extLst>
          </p:cNvPr>
          <p:cNvSpPr/>
          <p:nvPr/>
        </p:nvSpPr>
        <p:spPr>
          <a:xfrm>
            <a:off x="3438505" y="523817"/>
            <a:ext cx="59868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336666"/>
                </a:solidFill>
              </a:rPr>
              <a:t>Система </a:t>
            </a:r>
            <a:r>
              <a:rPr lang="en-GB" dirty="0">
                <a:solidFill>
                  <a:srgbClr val="336666"/>
                </a:solidFill>
              </a:rPr>
              <a:t>AUTO VIB </a:t>
            </a:r>
            <a:r>
              <a:rPr lang="en-US" dirty="0">
                <a:solidFill>
                  <a:srgbClr val="336666"/>
                </a:solidFill>
              </a:rPr>
              <a:t>III</a:t>
            </a:r>
            <a:endParaRPr lang="en-GB" dirty="0">
              <a:solidFill>
                <a:srgbClr val="336666"/>
              </a:solidFill>
            </a:endParaRPr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xmlns="" id="{AC7008CD-8992-466C-85F5-65B36A202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0659307"/>
      </p:ext>
    </p:extLst>
  </p:cSld>
  <p:clrMapOvr>
    <a:masterClrMapping/>
  </p:clrMapOvr>
  <p:transition advClick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16632"/>
            <a:ext cx="7696200" cy="1143000"/>
          </a:xfrm>
        </p:spPr>
        <p:txBody>
          <a:bodyPr/>
          <a:lstStyle/>
          <a:p>
            <a:r>
              <a:rPr lang="ru-RU" sz="4300" dirty="0"/>
              <a:t>Система </a:t>
            </a:r>
            <a:r>
              <a:rPr lang="en-GB" sz="4300" dirty="0"/>
              <a:t>Auto-</a:t>
            </a:r>
            <a:r>
              <a:rPr lang="en-GB" sz="4300" dirty="0" err="1"/>
              <a:t>Vib</a:t>
            </a:r>
            <a:r>
              <a:rPr lang="en-GB" sz="4300" dirty="0"/>
              <a:t> III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dirty="0">
                <a:latin typeface="+mj-lt"/>
              </a:rPr>
              <a:t>Включение и выключение всех вибраторов одной кнопкой</a:t>
            </a:r>
            <a:endParaRPr lang="en-GB" sz="1800" b="1" dirty="0">
              <a:latin typeface="+mj-lt"/>
            </a:endParaRPr>
          </a:p>
          <a:p>
            <a:r>
              <a:rPr lang="ru-RU" sz="1800" b="1" dirty="0">
                <a:latin typeface="+mj-lt"/>
              </a:rPr>
              <a:t>Программируемая частота вибрации</a:t>
            </a:r>
            <a:endParaRPr lang="en-GB" sz="1800" b="1" dirty="0">
              <a:latin typeface="+mj-lt"/>
            </a:endParaRPr>
          </a:p>
          <a:p>
            <a:r>
              <a:rPr lang="ru-RU" sz="1800" b="1" dirty="0">
                <a:latin typeface="+mj-lt"/>
              </a:rPr>
              <a:t>Удобная регулировка скорости вибратора</a:t>
            </a:r>
            <a:endParaRPr lang="en-GB" sz="1800" b="1" dirty="0">
              <a:latin typeface="+mj-lt"/>
            </a:endParaRPr>
          </a:p>
          <a:p>
            <a:r>
              <a:rPr lang="ru-RU" sz="1800" b="1" dirty="0">
                <a:latin typeface="+mj-lt"/>
              </a:rPr>
              <a:t>Программируемая скорость движения бетоноукладчика для автоматического управления частотой вибраторов</a:t>
            </a:r>
            <a:endParaRPr lang="en-GB" sz="1800" b="1" dirty="0">
              <a:latin typeface="+mj-lt"/>
            </a:endParaRPr>
          </a:p>
          <a:p>
            <a:r>
              <a:rPr lang="ru-RU" sz="1800" b="1" dirty="0">
                <a:latin typeface="+mj-lt"/>
              </a:rPr>
              <a:t>Данные в режиме реального времени</a:t>
            </a:r>
            <a:endParaRPr lang="en-GB" sz="1800" b="1" dirty="0">
              <a:latin typeface="+mj-lt"/>
            </a:endParaRPr>
          </a:p>
          <a:p>
            <a:r>
              <a:rPr lang="ru-RU" sz="1800" b="1" dirty="0">
                <a:latin typeface="+mj-lt"/>
              </a:rPr>
              <a:t>Данные о вибрации (до 62 вибраторов)</a:t>
            </a:r>
            <a:endParaRPr lang="en-GB" sz="1800" b="1" dirty="0">
              <a:latin typeface="+mj-lt"/>
            </a:endParaRPr>
          </a:p>
          <a:p>
            <a:r>
              <a:rPr lang="ru-RU" sz="1800" b="1" dirty="0">
                <a:latin typeface="+mj-lt"/>
              </a:rPr>
              <a:t>Установка аварийного сигнала при выходе за допустимые пределы</a:t>
            </a:r>
            <a:endParaRPr lang="en-GB" sz="1800" b="1" dirty="0">
              <a:latin typeface="+mj-lt"/>
            </a:endParaRPr>
          </a:p>
          <a:p>
            <a:r>
              <a:rPr lang="ru-RU" sz="1800" b="1" dirty="0">
                <a:latin typeface="+mj-lt"/>
              </a:rPr>
              <a:t>Отображение центробежной силы на мониторе</a:t>
            </a:r>
            <a:endParaRPr lang="en-GB" sz="1800" b="1" dirty="0">
              <a:latin typeface="+mj-lt"/>
            </a:endParaRPr>
          </a:p>
          <a:p>
            <a:r>
              <a:rPr lang="ru-RU" sz="1800" b="1" dirty="0">
                <a:latin typeface="+mj-lt"/>
              </a:rPr>
              <a:t>Входные данные по осадке конуса и воздухововлекающим</a:t>
            </a:r>
            <a:endParaRPr lang="en-GB" sz="1800" b="1" dirty="0">
              <a:latin typeface="+mj-lt"/>
            </a:endParaRPr>
          </a:p>
          <a:p>
            <a:r>
              <a:rPr lang="ru-RU" sz="1800" b="1" dirty="0">
                <a:latin typeface="+mj-lt"/>
              </a:rPr>
              <a:t>Отслеживание температуры и относительной влажности</a:t>
            </a:r>
            <a:endParaRPr lang="en-GB" sz="1800" b="1" dirty="0">
              <a:latin typeface="+mj-lt"/>
            </a:endParaRPr>
          </a:p>
          <a:p>
            <a:r>
              <a:rPr lang="ru-RU" sz="1800" b="1" dirty="0">
                <a:latin typeface="+mj-lt"/>
              </a:rPr>
              <a:t>Отслеживание скорости движения и расстояния</a:t>
            </a:r>
            <a:endParaRPr lang="en-GB" sz="1800" b="1" dirty="0">
              <a:latin typeface="+mj-lt"/>
            </a:endParaRPr>
          </a:p>
          <a:p>
            <a:r>
              <a:rPr lang="ru-RU" sz="1800" b="1" dirty="0">
                <a:latin typeface="+mj-lt"/>
              </a:rPr>
              <a:t>Обновление ПО</a:t>
            </a:r>
            <a:endParaRPr lang="en-GB" sz="1800" b="1" dirty="0">
              <a:latin typeface="+mj-lt"/>
            </a:endParaRPr>
          </a:p>
          <a:p>
            <a:endParaRPr lang="en-GB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C6FEE47-44B9-4709-8E72-72DED24E6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6056089"/>
      </p:ext>
    </p:extLst>
  </p:cSld>
  <p:clrMapOvr>
    <a:masterClrMapping/>
  </p:clrMapOvr>
  <p:transition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2FBDBD6-CCF5-40CF-AF8A-47150AEEF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900" y="1295401"/>
            <a:ext cx="7886700" cy="4652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Constantia" panose="02030602050306030303" pitchFamily="18" charset="0"/>
              </a:rPr>
              <a:t>    Подбор состава бетонной смеси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Constantia" panose="02030602050306030303" pitchFamily="18" charset="0"/>
              </a:rPr>
              <a:t>    Производство бетонной смеси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Constantia" panose="02030602050306030303" pitchFamily="18" charset="0"/>
              </a:rPr>
              <a:t>    Транспортирование смеси к месту укладки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Constantia" panose="02030602050306030303" pitchFamily="18" charset="0"/>
              </a:rPr>
              <a:t>    Устройство конструктивного слоя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Constantia" panose="02030602050306030303" pitchFamily="18" charset="0"/>
              </a:rPr>
              <a:t>    Уход за свежеуложенным бетоном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Constantia" panose="02030602050306030303" pitchFamily="18" charset="0"/>
              </a:rPr>
              <a:t>    Содержание в процессе эксплуатации</a:t>
            </a:r>
          </a:p>
          <a:p>
            <a:pPr marL="0" indent="0" algn="ctr">
              <a:lnSpc>
                <a:spcPct val="150000"/>
              </a:lnSpc>
              <a:buNone/>
              <a:defRPr/>
            </a:pPr>
            <a:endParaRPr lang="ru-RU" sz="2800" b="1" i="1" dirty="0">
              <a:solidFill>
                <a:srgbClr val="FF0000"/>
              </a:solidFill>
              <a:latin typeface="Constantia" panose="02030602050306030303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ru-RU" sz="2800" dirty="0">
                <a:latin typeface="Constantia" panose="02030602050306030303" pitchFamily="18" charset="0"/>
              </a:rPr>
              <a:t>   </a:t>
            </a:r>
            <a:r>
              <a:rPr lang="ru-RU" sz="2400" dirty="0">
                <a:latin typeface="Constantia" panose="02030602050306030303" pitchFamily="18" charset="0"/>
              </a:rPr>
              <a:t>Отбор кернов в зоне закладки арматурных стержней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latin typeface="Constantia" panose="02030602050306030303" pitchFamily="18" charset="0"/>
              </a:rPr>
              <a:t>    Оценка положения арматурных стержней неразрушающим методом контроля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436FD69-B108-4FDA-8209-9F16CF4B556E}"/>
              </a:ext>
            </a:extLst>
          </p:cNvPr>
          <p:cNvSpPr/>
          <p:nvPr/>
        </p:nvSpPr>
        <p:spPr>
          <a:xfrm>
            <a:off x="1585771" y="457201"/>
            <a:ext cx="8957901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Контроль качества на всех этапах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5016898-5D8B-4A1B-BC84-84171E1A79C4}"/>
              </a:ext>
            </a:extLst>
          </p:cNvPr>
          <p:cNvSpPr/>
          <p:nvPr/>
        </p:nvSpPr>
        <p:spPr>
          <a:xfrm>
            <a:off x="1797428" y="3962401"/>
            <a:ext cx="7539244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 наличии армирования  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19C16D16-C9B5-49F1-91CD-299A218B4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6493789"/>
      </p:ext>
    </p:extLst>
  </p:cSld>
  <p:clrMapOvr>
    <a:masterClrMapping/>
  </p:clrMapOvr>
  <p:transition advClick="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Изношенное покрытие из АБ</a:t>
            </a:r>
            <a:endParaRPr lang="en-GB" dirty="0"/>
          </a:p>
        </p:txBody>
      </p:sp>
      <p:pic>
        <p:nvPicPr>
          <p:cNvPr id="2836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19537" y="3501008"/>
            <a:ext cx="4105859" cy="2154560"/>
          </a:xfrm>
          <a:ln w="28575">
            <a:solidFill>
              <a:schemeClr val="tx1"/>
            </a:solidFill>
          </a:ln>
        </p:spPr>
      </p:pic>
      <p:pic>
        <p:nvPicPr>
          <p:cNvPr id="5" name="Content Placeholder 4" descr="Mvc-037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00564" y="1976053"/>
            <a:ext cx="4216896" cy="316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3F188E2-D7C6-41B7-9B8B-02847940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224204"/>
      </p:ext>
    </p:extLst>
  </p:cSld>
  <p:clrMapOvr>
    <a:masterClrMapping/>
  </p:clrMapOvr>
  <p:transition advClick="0" advTm="1772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64519" y="362402"/>
            <a:ext cx="8229600" cy="537711"/>
          </a:xfrm>
        </p:spPr>
        <p:txBody>
          <a:bodyPr>
            <a:noAutofit/>
          </a:bodyPr>
          <a:lstStyle/>
          <a:p>
            <a:r>
              <a:rPr lang="ru-RU" sz="3600" u="sng" dirty="0"/>
              <a:t>Анализ стоимости жизненного цикла</a:t>
            </a:r>
            <a:endParaRPr lang="en-US" sz="3600" u="sng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22817" y="836713"/>
            <a:ext cx="8281079" cy="5414299"/>
          </a:xfrm>
        </p:spPr>
        <p:txBody>
          <a:bodyPr/>
          <a:lstStyle/>
          <a:p>
            <a:r>
              <a:rPr lang="ru-RU" sz="1800" dirty="0"/>
              <a:t>Как показывает практика, при оценке и выборе вариантов проектных решений нужно руководствоваться результатами анализа стоимости жизненного цикла</a:t>
            </a:r>
          </a:p>
          <a:p>
            <a:r>
              <a:rPr lang="ru-RU" sz="2400" dirty="0"/>
              <a:t>При сравнении вариантов рассматривается стоимость «владения» покрытием в течение всего анализируемого периода</a:t>
            </a:r>
            <a:r>
              <a:rPr lang="en-US" sz="2400" dirty="0"/>
              <a:t>.</a:t>
            </a:r>
          </a:p>
        </p:txBody>
      </p:sp>
      <p:pic>
        <p:nvPicPr>
          <p:cNvPr id="1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9774" y="2980097"/>
            <a:ext cx="4121801" cy="271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5269" y="2924945"/>
            <a:ext cx="3946688" cy="269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981201" y="5713301"/>
            <a:ext cx="8424892" cy="53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u="sng" dirty="0">
                <a:solidFill>
                  <a:prstClr val="black"/>
                </a:solidFill>
              </a:rPr>
              <a:t>время до первого ремонта:</a:t>
            </a:r>
            <a:endParaRPr lang="ru-RU" sz="1600" dirty="0">
              <a:solidFill>
                <a:prstClr val="black"/>
              </a:solidFill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</a:rPr>
              <a:t>исследование </a:t>
            </a:r>
            <a:r>
              <a:rPr lang="en-US" sz="1600" dirty="0">
                <a:solidFill>
                  <a:prstClr val="black"/>
                </a:solidFill>
              </a:rPr>
              <a:t>SC DOT SPR 656 </a:t>
            </a:r>
            <a:r>
              <a:rPr lang="ru-RU" sz="1600" dirty="0">
                <a:solidFill>
                  <a:prstClr val="black"/>
                </a:solidFill>
              </a:rPr>
              <a:t>(департамент транспорта Ю. Каролины, США)</a:t>
            </a:r>
            <a:endParaRPr lang="en-US" sz="1600" u="sng" dirty="0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D6D2AE0-7BE8-4C51-856C-FD479DA57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287376"/>
      </p:ext>
    </p:extLst>
  </p:cSld>
  <p:clrMapOvr>
    <a:masterClrMapping/>
  </p:clrMapOvr>
  <p:transition advClick="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C70A05C8-EDC8-4601-94C1-4F8F4D4B0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9" y="533400"/>
            <a:ext cx="70500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4">
            <a:extLst>
              <a:ext uri="{FF2B5EF4-FFF2-40B4-BE49-F238E27FC236}">
                <a16:creationId xmlns:a16="http://schemas.microsoft.com/office/drawing/2014/main" xmlns="" id="{84B53EEC-7EC4-449C-A162-68AAE94E5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282700"/>
            <a:ext cx="6951663" cy="136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5">
            <a:extLst>
              <a:ext uri="{FF2B5EF4-FFF2-40B4-BE49-F238E27FC236}">
                <a16:creationId xmlns:a16="http://schemas.microsoft.com/office/drawing/2014/main" xmlns="" id="{88629C05-8239-429C-B78C-F479EAA8A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90801"/>
            <a:ext cx="5303838" cy="403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4CD0CAAA-676B-49FC-ADB5-51E3E3834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742004"/>
      </p:ext>
    </p:extLst>
  </p:cSld>
  <p:clrMapOvr>
    <a:masterClrMapping/>
  </p:clrMapOvr>
  <p:transition advClick="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xmlns="" id="{DEBBB9AA-2BD4-4827-9D0D-979557785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9" y="533400"/>
            <a:ext cx="832802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3B823F43-7BAD-4F4F-9C44-143EDBAE4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5917575"/>
      </p:ext>
    </p:extLst>
  </p:cSld>
  <p:clrMapOvr>
    <a:masterClrMapping/>
  </p:clrMapOvr>
  <p:transition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3CA0736C-2B48-4E60-9D9B-B69C2DFDD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76400"/>
            <a:ext cx="7467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D42F670-BF01-43F8-A10A-534028D278A2}"/>
              </a:ext>
            </a:extLst>
          </p:cNvPr>
          <p:cNvSpPr txBox="1"/>
          <p:nvPr/>
        </p:nvSpPr>
        <p:spPr>
          <a:xfrm>
            <a:off x="2857500" y="533400"/>
            <a:ext cx="6477000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dirty="0">
                <a:latin typeface="+mn-lt"/>
              </a:rPr>
              <a:t>Усиление асфальта методом сращивания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942D393-83E3-4F84-B860-406699C84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3748594"/>
      </p:ext>
    </p:extLst>
  </p:cSld>
  <p:clrMapOvr>
    <a:masterClrMapping/>
  </p:clrMapOvr>
  <p:transition advClick="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AA09F135-08A7-4B95-85BE-72A1A86854CF}"/>
              </a:ext>
            </a:extLst>
          </p:cNvPr>
          <p:cNvSpPr txBox="1">
            <a:spLocks/>
          </p:cNvSpPr>
          <p:nvPr/>
        </p:nvSpPr>
        <p:spPr>
          <a:xfrm>
            <a:off x="1981200" y="1676400"/>
            <a:ext cx="8229600" cy="44196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800" dirty="0">
                <a:solidFill>
                  <a:sysClr val="windowText" lastClr="000000"/>
                </a:solidFill>
              </a:rPr>
              <a:t>Фрезерование дефектов (глубиной более 5см) на верхнем слое</a:t>
            </a:r>
            <a:endParaRPr lang="en-US" sz="2800" dirty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800" dirty="0">
                <a:solidFill>
                  <a:sysClr val="windowText" lastClr="000000"/>
                </a:solidFill>
              </a:rPr>
              <a:t>Ремонт незначительных повреждений верхнего слоя</a:t>
            </a:r>
            <a:endParaRPr lang="en-US" sz="2800" dirty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800" dirty="0">
                <a:solidFill>
                  <a:sysClr val="windowText" lastClr="000000"/>
                </a:solidFill>
              </a:rPr>
              <a:t>Толщина остаточного слоя после фрезерования не должна быть менее 7-8 см</a:t>
            </a:r>
            <a:endParaRPr lang="en-US" sz="2800" dirty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800" dirty="0">
                <a:solidFill>
                  <a:sysClr val="windowText" lastClr="000000"/>
                </a:solidFill>
              </a:rPr>
              <a:t>Температура асфальтового покрытия во время укладки бетона должна быть ниже 50 С</a:t>
            </a:r>
            <a:endParaRPr lang="en-US" sz="2800" dirty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800" dirty="0">
                <a:solidFill>
                  <a:sysClr val="windowText" lastClr="000000"/>
                </a:solidFill>
              </a:rPr>
              <a:t>Отфрезерованное покрытие должно быть очищено перед укладкой бетона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xmlns="" id="{4445845E-C3A6-41EA-B248-A552ADAA7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9" y="609601"/>
            <a:ext cx="635793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D699BAE-F32B-4DB9-A334-EEB65A5A0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1500513"/>
      </p:ext>
    </p:extLst>
  </p:cSld>
  <p:clrMapOvr>
    <a:masterClrMapping/>
  </p:clrMapOvr>
  <p:transition advClick="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42CCFFAF-E724-4005-9841-5BE6CD8C7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1261270"/>
            <a:ext cx="7373541" cy="4915694"/>
          </a:xfrm>
          <a:effectLst>
            <a:softEdge rad="112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60A0AB5-598A-4117-9E92-F0CC4B0830D1}"/>
              </a:ext>
            </a:extLst>
          </p:cNvPr>
          <p:cNvSpPr/>
          <p:nvPr/>
        </p:nvSpPr>
        <p:spPr>
          <a:xfrm>
            <a:off x="1808343" y="381000"/>
            <a:ext cx="8618065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Индикатор ровности покрытия </a:t>
            </a:r>
            <a:r>
              <a:rPr lang="en-US" sz="4000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GSI</a:t>
            </a:r>
            <a:endParaRPr lang="ru-RU" sz="4000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8DBC9460-F58C-42D6-8F17-AEADA29FF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7972117"/>
      </p:ext>
    </p:extLst>
  </p:cSld>
  <p:clrMapOvr>
    <a:masterClrMapping/>
  </p:clrMapOvr>
  <p:transition advClick="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75" y="316230"/>
            <a:ext cx="8255272" cy="60650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93" y="5847880"/>
            <a:ext cx="1063032" cy="28534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01" y="1086207"/>
            <a:ext cx="6171724" cy="4628793"/>
          </a:xfrm>
          <a:prstGeom prst="rect">
            <a:avLst/>
          </a:prstGeo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54A1B50-E367-4669-8ACC-DF1A4A5B6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8930956"/>
      </p:ext>
    </p:extLst>
  </p:cSld>
  <p:clrMapOvr>
    <a:masterClrMapping/>
  </p:clrMapOvr>
  <p:transition advClick="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GSI </a:t>
            </a:r>
            <a:r>
              <a:rPr lang="ru-RU" sz="3600" dirty="0"/>
              <a:t>– индикатор ровности </a:t>
            </a:r>
            <a:r>
              <a:rPr lang="en-US" sz="3600" dirty="0"/>
              <a:t>GOMACO</a:t>
            </a:r>
            <a:endParaRPr lang="en-GB" sz="3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>
                <a:solidFill>
                  <a:srgbClr val="0070C0"/>
                </a:solidFill>
                <a:latin typeface="+mj-lt"/>
              </a:rPr>
              <a:t>Показания на мониторе</a:t>
            </a:r>
            <a:endParaRPr lang="en-GB" b="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b="0" dirty="0">
                <a:solidFill>
                  <a:srgbClr val="0070C0"/>
                </a:solidFill>
                <a:latin typeface="+mj-lt"/>
              </a:rPr>
              <a:t>Распечатка</a:t>
            </a:r>
            <a:endParaRPr lang="en-GB" b="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1" name="Content Placeholder 10" descr="Printer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6169026" y="2343968"/>
            <a:ext cx="4041775" cy="3613102"/>
          </a:xfrm>
        </p:spPr>
      </p:pic>
      <p:pic>
        <p:nvPicPr>
          <p:cNvPr id="10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803133"/>
            <a:ext cx="4040188" cy="2694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268145D-6D03-43E7-A0A2-559CB0F88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6754837"/>
      </p:ext>
    </p:extLst>
  </p:cSld>
  <p:clrMapOvr>
    <a:masterClrMapping/>
  </p:clrMapOvr>
  <p:transition advClick="0" advTm="906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943100" y="357660"/>
            <a:ext cx="83058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000" kern="0" dirty="0">
                <a:solidFill>
                  <a:srgbClr val="336666"/>
                </a:solidFill>
                <a:latin typeface="Times New Roman"/>
              </a:rPr>
              <a:t>GSI</a:t>
            </a:r>
            <a:r>
              <a:rPr lang="ru-RU" altLang="en-US" sz="5000" kern="0" dirty="0">
                <a:solidFill>
                  <a:srgbClr val="336666"/>
                </a:solidFill>
                <a:latin typeface="Times New Roman"/>
              </a:rPr>
              <a:t>: ПЕРЕД укладкой</a:t>
            </a:r>
            <a:r>
              <a:rPr lang="en-US" altLang="en-US" sz="4000" kern="0" dirty="0">
                <a:solidFill>
                  <a:srgbClr val="336666"/>
                </a:solidFill>
                <a:latin typeface="Times New Roman"/>
              </a:rPr>
              <a:t>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057400" y="1828800"/>
            <a:ext cx="8229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Clr>
                <a:srgbClr val="990000"/>
              </a:buClr>
              <a:defRPr/>
            </a:pPr>
            <a:r>
              <a:rPr lang="ru-RU" altLang="en-US" sz="3400" b="0" kern="0" dirty="0">
                <a:latin typeface="Arial"/>
              </a:rPr>
              <a:t>Проверка ровности основания</a:t>
            </a:r>
            <a:r>
              <a:rPr lang="en-US" altLang="en-US" sz="3400" b="0" kern="0" dirty="0">
                <a:latin typeface="Arial"/>
              </a:rPr>
              <a:t>  </a:t>
            </a:r>
          </a:p>
          <a:p>
            <a:pPr eaLnBrk="1" hangingPunct="1">
              <a:buClr>
                <a:srgbClr val="990000"/>
              </a:buClr>
              <a:defRPr/>
            </a:pPr>
            <a:r>
              <a:rPr lang="ru-RU" altLang="en-US" sz="3400" b="0" kern="0" dirty="0">
                <a:latin typeface="Arial"/>
              </a:rPr>
              <a:t>Проверка правильности установки струны</a:t>
            </a:r>
            <a:endParaRPr lang="en-US" altLang="en-US" sz="3400" b="0" kern="0" dirty="0">
              <a:latin typeface="Arial"/>
            </a:endParaRPr>
          </a:p>
          <a:p>
            <a:pPr eaLnBrk="1" hangingPunct="1">
              <a:buClr>
                <a:srgbClr val="990000"/>
              </a:buClr>
              <a:defRPr/>
            </a:pPr>
            <a:r>
              <a:rPr lang="ru-RU" altLang="en-US" sz="3400" b="0" kern="0" dirty="0">
                <a:latin typeface="Arial"/>
              </a:rPr>
              <a:t>Рассчитывает выход используемого материала</a:t>
            </a:r>
            <a:endParaRPr lang="en-US" altLang="en-US" sz="3400" b="0" kern="0" dirty="0">
              <a:latin typeface="Arial"/>
            </a:endParaRPr>
          </a:p>
          <a:p>
            <a:pPr eaLnBrk="1" hangingPunct="1">
              <a:buClr>
                <a:srgbClr val="990000"/>
              </a:buClr>
              <a:defRPr/>
            </a:pPr>
            <a:r>
              <a:rPr lang="ru-RU" altLang="en-US" sz="3400" b="0" kern="0" dirty="0">
                <a:latin typeface="Arial"/>
              </a:rPr>
              <a:t>Указывает на места неровностей в основании</a:t>
            </a:r>
            <a:endParaRPr lang="en-US" altLang="en-US" sz="3400" b="0" kern="0" dirty="0">
              <a:latin typeface="Arial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28D387D-19B4-4C36-A249-6390236B2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698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1600201"/>
            <a:ext cx="7427168" cy="4530725"/>
          </a:xfrm>
        </p:spPr>
        <p:txBody>
          <a:bodyPr/>
          <a:lstStyle/>
          <a:p>
            <a:pPr lvl="0" eaLnBrk="1" hangingPunct="1">
              <a:buClr>
                <a:srgbClr val="990000"/>
              </a:buClr>
              <a:buFont typeface="Wingdings" panose="05000000000000000000" pitchFamily="2" charset="2"/>
              <a:buChar char="n"/>
            </a:pPr>
            <a:endParaRPr lang="ru-RU" altLang="en-US" sz="2400" dirty="0">
              <a:latin typeface="Arial"/>
            </a:endParaRPr>
          </a:p>
          <a:p>
            <a:pPr lvl="0" eaLnBrk="1" hangingPunct="1">
              <a:buClr>
                <a:srgbClr val="990000"/>
              </a:buClr>
              <a:buFont typeface="Wingdings" panose="05000000000000000000" pitchFamily="2" charset="2"/>
              <a:buChar char="n"/>
            </a:pPr>
            <a:r>
              <a:rPr lang="ru-RU" altLang="en-US" sz="2400" dirty="0">
                <a:latin typeface="Arial"/>
              </a:rPr>
              <a:t>Обеспечивает показания ровности свежеуложенного покрытия </a:t>
            </a:r>
            <a:endParaRPr lang="en-US" altLang="en-US" sz="2400" dirty="0">
              <a:latin typeface="Arial"/>
            </a:endParaRPr>
          </a:p>
          <a:p>
            <a:pPr lvl="1" eaLnBrk="1" hangingPunct="1">
              <a:buClr>
                <a:srgbClr val="666699"/>
              </a:buClr>
              <a:buSzPct val="65000"/>
            </a:pPr>
            <a:r>
              <a:rPr lang="ru-RU" altLang="en-US" sz="2400" dirty="0">
                <a:latin typeface="Arial"/>
              </a:rPr>
              <a:t>Необходимые работы на поверхности покрытия возможно произвести пока бетон пластичен</a:t>
            </a:r>
            <a:endParaRPr lang="en-US" altLang="en-US" sz="2400" dirty="0">
              <a:latin typeface="Arial"/>
            </a:endParaRPr>
          </a:p>
          <a:p>
            <a:pPr lvl="1" eaLnBrk="1" hangingPunct="1">
              <a:buClr>
                <a:srgbClr val="666699"/>
              </a:buClr>
              <a:buSzPct val="65000"/>
            </a:pPr>
            <a:r>
              <a:rPr lang="ru-RU" altLang="en-US" sz="2400" dirty="0">
                <a:latin typeface="Arial"/>
              </a:rPr>
              <a:t>Возможно внести изменения в настройки машины немедленно, а не в конце смены</a:t>
            </a:r>
            <a:endParaRPr lang="en-US" altLang="en-US" sz="2400" dirty="0">
              <a:latin typeface="Arial"/>
            </a:endParaRPr>
          </a:p>
          <a:p>
            <a:pPr lvl="0" eaLnBrk="1" hangingPunct="1">
              <a:buClr>
                <a:srgbClr val="990000"/>
              </a:buClr>
              <a:buFont typeface="Wingdings" panose="05000000000000000000" pitchFamily="2" charset="2"/>
              <a:buChar char="n"/>
            </a:pPr>
            <a:r>
              <a:rPr lang="ru-RU" altLang="en-US" sz="2400" dirty="0">
                <a:latin typeface="Arial"/>
              </a:rPr>
              <a:t>В случае установки устройства на собственную раму возможно протестировать покрытие после ремонта</a:t>
            </a:r>
            <a:endParaRPr lang="en-US" altLang="en-US" sz="2400" dirty="0">
              <a:latin typeface="Arial"/>
            </a:endParaRPr>
          </a:p>
          <a:p>
            <a:endParaRPr lang="en-GB" sz="28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47528" y="357660"/>
            <a:ext cx="83058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000" kern="0" dirty="0">
                <a:solidFill>
                  <a:srgbClr val="336666"/>
                </a:solidFill>
                <a:latin typeface="Times New Roman"/>
              </a:rPr>
              <a:t>GSI</a:t>
            </a:r>
            <a:r>
              <a:rPr lang="ru-RU" altLang="en-US" sz="4000" kern="0" dirty="0">
                <a:solidFill>
                  <a:srgbClr val="336666"/>
                </a:solidFill>
                <a:latin typeface="Times New Roman"/>
              </a:rPr>
              <a:t>: ВО ВРЕМЯ укладки</a:t>
            </a:r>
            <a:endParaRPr lang="en-US" altLang="en-US" sz="4000" kern="0" dirty="0">
              <a:solidFill>
                <a:srgbClr val="336666"/>
              </a:solidFill>
              <a:latin typeface="Times New Roman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FF60ED6-D90A-4AE1-BE8D-B314590D4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958031"/>
      </p:ext>
    </p:extLst>
  </p:cSld>
  <p:clrMapOvr>
    <a:masterClrMapping/>
  </p:clrMapOvr>
  <p:transition advClick="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GB" dirty="0"/>
              <a:t>GSI </a:t>
            </a:r>
            <a:r>
              <a:rPr lang="ru-RU" dirty="0"/>
              <a:t>– Индикатор ровности</a:t>
            </a:r>
            <a:endParaRPr lang="en-GB" dirty="0"/>
          </a:p>
        </p:txBody>
      </p:sp>
      <p:pic>
        <p:nvPicPr>
          <p:cNvPr id="10" name="Content Placeholder 9" descr="DSC0121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76550" y="1905000"/>
            <a:ext cx="2590800" cy="1943100"/>
          </a:xfrm>
        </p:spPr>
      </p:pic>
      <p:pic>
        <p:nvPicPr>
          <p:cNvPr id="11" name="Content Placeholder 10" descr="EG-110303-D03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6802846" y="1905000"/>
            <a:ext cx="2586808" cy="1943100"/>
          </a:xfrm>
        </p:spPr>
      </p:pic>
      <p:pic>
        <p:nvPicPr>
          <p:cNvPr id="12" name="Content Placeholder 11" descr="HW-050412-D-6-L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2876550" y="4000500"/>
            <a:ext cx="2590800" cy="1943100"/>
          </a:xfrm>
        </p:spPr>
      </p:pic>
      <p:pic>
        <p:nvPicPr>
          <p:cNvPr id="13" name="Content Placeholder 12" descr="Werner GSI mounted to spanit 006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6800850" y="4000500"/>
            <a:ext cx="2590800" cy="1943100"/>
          </a:xfrm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7EDD174-7B2F-4705-BDC5-861FCE653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8136859"/>
      </p:ext>
    </p:extLst>
  </p:cSld>
  <p:clrMapOvr>
    <a:masterClrMapping/>
  </p:clrMapOvr>
  <p:transition advClick="0" advTm="897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293" name="Picture 5" descr="KKleinswoo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6264" y="466725"/>
            <a:ext cx="8497887" cy="3683000"/>
          </a:xfrm>
          <a:prstGeom prst="rect">
            <a:avLst/>
          </a:prstGeom>
          <a:noFill/>
        </p:spPr>
      </p:pic>
      <p:sp>
        <p:nvSpPr>
          <p:cNvPr id="780294" name="Text Box 6"/>
          <p:cNvSpPr txBox="1">
            <a:spLocks noChangeArrowheads="1"/>
          </p:cNvSpPr>
          <p:nvPr/>
        </p:nvSpPr>
        <p:spPr bwMode="auto">
          <a:xfrm>
            <a:off x="1919537" y="4451628"/>
            <a:ext cx="8208911" cy="15696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Ведущий производитель и поставщик бетоноукладочной техники и технологий</a:t>
            </a:r>
          </a:p>
          <a:p>
            <a:pPr algn="ctr"/>
            <a:r>
              <a:rPr lang="ru-RU" sz="3200" dirty="0"/>
              <a:t>шт. Айова</a:t>
            </a:r>
            <a:r>
              <a:rPr lang="en-GB" sz="3200" dirty="0"/>
              <a:t>, </a:t>
            </a:r>
            <a:r>
              <a:rPr lang="ru-RU" sz="3200" dirty="0"/>
              <a:t>США, год образования - </a:t>
            </a:r>
            <a:r>
              <a:rPr lang="en-GB" sz="3200" dirty="0"/>
              <a:t>1965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8F9BCD6-9E59-457E-95E7-1E69C4519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</p:cSld>
  <p:clrMapOvr>
    <a:masterClrMapping/>
  </p:clrMapOvr>
  <p:transition advClick="0" advTm="230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51075" y="392584"/>
            <a:ext cx="7696200" cy="1143000"/>
          </a:xfrm>
        </p:spPr>
        <p:txBody>
          <a:bodyPr/>
          <a:lstStyle/>
          <a:p>
            <a:r>
              <a:rPr lang="ru-RU" dirty="0"/>
              <a:t>Технология </a:t>
            </a:r>
            <a:r>
              <a:rPr lang="en-US" dirty="0"/>
              <a:t>3D</a:t>
            </a:r>
            <a:r>
              <a:rPr lang="ru-RU" dirty="0"/>
              <a:t> – без струны</a:t>
            </a:r>
            <a:endParaRPr lang="en-GB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0" y="1844675"/>
            <a:ext cx="7696200" cy="1944688"/>
          </a:xfrm>
        </p:spPr>
        <p:txBody>
          <a:bodyPr/>
          <a:lstStyle/>
          <a:p>
            <a:r>
              <a:rPr lang="ru-RU" sz="2700" b="1" dirty="0"/>
              <a:t>Весь проект – от профилирования основания до нанесения текстуры выполнен без струны</a:t>
            </a:r>
            <a:endParaRPr lang="en-GB" sz="2700" b="1" dirty="0"/>
          </a:p>
        </p:txBody>
      </p:sp>
      <p:pic>
        <p:nvPicPr>
          <p:cNvPr id="819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79650" y="3200400"/>
            <a:ext cx="7639050" cy="2882900"/>
          </a:xfrm>
          <a:noFill/>
          <a:ln w="28575">
            <a:solidFill>
              <a:schemeClr val="tx1"/>
            </a:solidFill>
          </a:ln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1B05CF9-86E6-4F70-A8D7-187177608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6592272"/>
      </p:ext>
    </p:extLst>
  </p:cSld>
  <p:clrMapOvr>
    <a:masterClrMapping/>
  </p:clrMapOvr>
  <p:transition advClick="0" advTm="267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414338"/>
            <a:ext cx="7696200" cy="1143000"/>
          </a:xfrm>
        </p:spPr>
        <p:txBody>
          <a:bodyPr/>
          <a:lstStyle/>
          <a:p>
            <a:pPr algn="ctr"/>
            <a:r>
              <a:rPr lang="ru-RU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Применение </a:t>
            </a: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3D </a:t>
            </a:r>
            <a:r>
              <a:rPr lang="ru-RU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при перекрытии части магистрали</a:t>
            </a:r>
            <a:endParaRPr lang="en-GB" sz="4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1905000"/>
            <a:ext cx="5384800" cy="4038600"/>
          </a:xfrm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F45B6DC-0045-4E9E-ABD6-868CB839F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159425"/>
      </p:ext>
    </p:extLst>
  </p:cSld>
  <p:clrMapOvr>
    <a:masterClrMapping/>
  </p:clrMapOvr>
  <p:transition advClick="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0" y="413792"/>
            <a:ext cx="7696200" cy="1143000"/>
          </a:xfrm>
        </p:spPr>
        <p:txBody>
          <a:bodyPr/>
          <a:lstStyle/>
          <a:p>
            <a:r>
              <a:rPr lang="ru-RU" dirty="0"/>
              <a:t>Получение бетона </a:t>
            </a:r>
            <a:br>
              <a:rPr lang="ru-RU" dirty="0"/>
            </a:br>
            <a:r>
              <a:rPr lang="ru-RU" dirty="0"/>
              <a:t>открытой структуры</a:t>
            </a:r>
            <a:endParaRPr lang="en-GB" dirty="0"/>
          </a:p>
        </p:txBody>
      </p:sp>
      <p:pic>
        <p:nvPicPr>
          <p:cNvPr id="8" name="Picture 5" descr="107-0767_IM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76550" y="1905000"/>
            <a:ext cx="2590800" cy="1943100"/>
          </a:xfrm>
          <a:noFill/>
          <a:ln/>
        </p:spPr>
      </p:pic>
      <p:pic>
        <p:nvPicPr>
          <p:cNvPr id="9" name="Picture 3" descr="113-1314_IM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638925" y="1905000"/>
            <a:ext cx="2914650" cy="1943100"/>
          </a:xfrm>
          <a:noFill/>
          <a:ln w="38100">
            <a:solidFill>
              <a:schemeClr val="tx1"/>
            </a:solidFill>
          </a:ln>
        </p:spPr>
      </p:pic>
      <p:pic>
        <p:nvPicPr>
          <p:cNvPr id="10" name="Content Placeholder 1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5424" y="4000500"/>
            <a:ext cx="2361652" cy="1943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Content Placeholder 2"/>
          <p:cNvPicPr>
            <a:picLocks noGrp="1" noChangeAspect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6644" y="4000500"/>
            <a:ext cx="2330612" cy="1943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295A3A6-338E-4D14-B9C5-E49F2286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3947707"/>
      </p:ext>
    </p:extLst>
  </p:cSld>
  <p:clrMapOvr>
    <a:masterClrMapping/>
  </p:clrMapOvr>
  <p:transition advClick="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0" y="413792"/>
            <a:ext cx="7696200" cy="1143000"/>
          </a:xfrm>
        </p:spPr>
        <p:txBody>
          <a:bodyPr/>
          <a:lstStyle/>
          <a:p>
            <a:r>
              <a:rPr lang="ru-RU" dirty="0"/>
              <a:t>Типы текстуры</a:t>
            </a:r>
            <a:r>
              <a:rPr lang="en-GB" dirty="0"/>
              <a:t> </a:t>
            </a:r>
          </a:p>
        </p:txBody>
      </p:sp>
      <p:pic>
        <p:nvPicPr>
          <p:cNvPr id="12" name="Picture 7" descr="CARLO09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56575" y="1905000"/>
            <a:ext cx="2430750" cy="1943100"/>
          </a:xfrm>
          <a:noFill/>
          <a:ln w="38100">
            <a:solidFill>
              <a:schemeClr val="tx1"/>
            </a:solidFill>
          </a:ln>
        </p:spPr>
      </p:pic>
      <p:graphicFrame>
        <p:nvGraphicFramePr>
          <p:cNvPr id="13" name="Object 1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800850" y="1905000"/>
          <a:ext cx="25908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248" name="Photo Editor Photo" r:id="rId4" imgW="6095238" imgH="4571429" progId="">
                  <p:embed/>
                </p:oleObj>
              </mc:Choice>
              <mc:Fallback>
                <p:oleObj name="Photo Editor Photo" r:id="rId4" imgW="6095238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0850" y="1905000"/>
                        <a:ext cx="2590800" cy="19431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0" descr="Longitudinal tinin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2876977" y="4000500"/>
            <a:ext cx="2589947" cy="1943100"/>
          </a:xfrm>
          <a:noFill/>
          <a:ln w="12700">
            <a:solidFill>
              <a:schemeClr val="tx1"/>
            </a:solidFill>
          </a:ln>
        </p:spPr>
      </p:pic>
      <p:pic>
        <p:nvPicPr>
          <p:cNvPr id="15" name="Picture 8" descr="Longitudinal 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6800850" y="4000500"/>
            <a:ext cx="2590800" cy="1943100"/>
          </a:xfrm>
          <a:noFill/>
          <a:ln w="19050">
            <a:solidFill>
              <a:schemeClr val="tx1"/>
            </a:solidFill>
          </a:ln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632F9F5-5469-45DA-8578-E3CF66DE8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5913347"/>
      </p:ext>
    </p:extLst>
  </p:cSld>
  <p:clrMapOvr>
    <a:masterClrMapping/>
  </p:clrMapOvr>
  <p:transition advClick="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2154238" y="-100013"/>
            <a:ext cx="7886700" cy="1325563"/>
          </a:xfrm>
        </p:spPr>
        <p:txBody>
          <a:bodyPr/>
          <a:lstStyle/>
          <a:p>
            <a:r>
              <a:rPr lang="ru-RU" dirty="0"/>
              <a:t>Стена с рисунком</a:t>
            </a:r>
            <a:endParaRPr lang="en-GB" b="1" dirty="0"/>
          </a:p>
        </p:txBody>
      </p:sp>
      <p:sp>
        <p:nvSpPr>
          <p:cNvPr id="5632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Готовый рисунок</a:t>
            </a:r>
            <a:endParaRPr lang="en-GB" dirty="0"/>
          </a:p>
        </p:txBody>
      </p:sp>
      <p:pic>
        <p:nvPicPr>
          <p:cNvPr id="56324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4239" y="2348880"/>
            <a:ext cx="3868737" cy="2900362"/>
          </a:xfrm>
        </p:spPr>
      </p:pic>
      <p:sp>
        <p:nvSpPr>
          <p:cNvPr id="5632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9026" y="1853134"/>
            <a:ext cx="4041775" cy="639762"/>
          </a:xfrm>
        </p:spPr>
        <p:txBody>
          <a:bodyPr/>
          <a:lstStyle/>
          <a:p>
            <a:r>
              <a:rPr lang="ru-RU" dirty="0"/>
              <a:t>Процесс с применением пластиковой мембраны</a:t>
            </a:r>
            <a:endParaRPr lang="en-GB" dirty="0"/>
          </a:p>
        </p:txBody>
      </p:sp>
      <p:pic>
        <p:nvPicPr>
          <p:cNvPr id="56326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5125" y="2505075"/>
            <a:ext cx="2763838" cy="3684588"/>
          </a:xfr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542D598-9946-4112-9B68-BDF8030DD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0100049"/>
      </p:ext>
    </p:extLst>
  </p:cSld>
  <p:clrMapOvr>
    <a:masterClrMapping/>
  </p:clrMapOvr>
  <p:transition advClick="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7"/>
          <p:cNvSpPr>
            <a:spLocks noGrp="1" noChangeArrowheads="1"/>
          </p:cNvSpPr>
          <p:nvPr>
            <p:ph type="title"/>
          </p:nvPr>
        </p:nvSpPr>
        <p:spPr>
          <a:xfrm>
            <a:off x="2286000" y="485800"/>
            <a:ext cx="7696200" cy="1143000"/>
          </a:xfrm>
        </p:spPr>
        <p:txBody>
          <a:bodyPr/>
          <a:lstStyle/>
          <a:p>
            <a:pPr algn="ctr" eaLnBrk="1" hangingPunct="1"/>
            <a:r>
              <a:rPr lang="ru-RU" dirty="0"/>
              <a:t>Плоское покрытие с рисунком</a:t>
            </a:r>
            <a:endParaRPr lang="en-GB" b="1" dirty="0"/>
          </a:p>
        </p:txBody>
      </p:sp>
      <p:pic>
        <p:nvPicPr>
          <p:cNvPr id="57349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51088"/>
            <a:ext cx="4038600" cy="3028950"/>
          </a:xfrm>
        </p:spPr>
      </p:pic>
      <p:pic>
        <p:nvPicPr>
          <p:cNvPr id="57350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2875" y="1600201"/>
            <a:ext cx="3397250" cy="4530725"/>
          </a:xfr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1EE5B7A-F316-47CF-BB3A-F57EBCCF4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1034656"/>
      </p:ext>
    </p:extLst>
  </p:cSld>
  <p:clrMapOvr>
    <a:masterClrMapping/>
  </p:clrMapOvr>
  <p:transition advClick="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Бордюрная лента на парковке</a:t>
            </a:r>
            <a:endParaRPr lang="en-AU" sz="4000" dirty="0"/>
          </a:p>
        </p:txBody>
      </p:sp>
      <p:pic>
        <p:nvPicPr>
          <p:cNvPr id="490500" name="Picture 4" descr="IMGP4519"/>
          <p:cNvPicPr>
            <a:picLocks noChangeAspect="1" noChangeArrowheads="1"/>
          </p:cNvPicPr>
          <p:nvPr/>
        </p:nvPicPr>
        <p:blipFill>
          <a:blip r:embed="rId3" cstate="print"/>
          <a:srcRect l="1843" t="5086" r="5933" b="16010"/>
          <a:stretch>
            <a:fillRect/>
          </a:stretch>
        </p:blipFill>
        <p:spPr bwMode="auto">
          <a:xfrm>
            <a:off x="2263776" y="1838381"/>
            <a:ext cx="6136481" cy="4189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0501" name="AutoShape 5"/>
          <p:cNvSpPr>
            <a:spLocks/>
          </p:cNvSpPr>
          <p:nvPr/>
        </p:nvSpPr>
        <p:spPr bwMode="auto">
          <a:xfrm>
            <a:off x="9285188" y="4246564"/>
            <a:ext cx="987277" cy="725487"/>
          </a:xfrm>
          <a:prstGeom prst="accentCallout2">
            <a:avLst>
              <a:gd name="adj1" fmla="val 15755"/>
              <a:gd name="adj2" fmla="val -8838"/>
              <a:gd name="adj3" fmla="val 15755"/>
              <a:gd name="adj4" fmla="val -196134"/>
              <a:gd name="adj5" fmla="val 72866"/>
              <a:gd name="adj6" fmla="val -290056"/>
            </a:avLst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rIns="0"/>
          <a:lstStyle/>
          <a:p>
            <a:r>
              <a:rPr lang="en-AU" sz="1400" dirty="0"/>
              <a:t>Leica Machine Computer</a:t>
            </a:r>
          </a:p>
        </p:txBody>
      </p:sp>
      <p:sp>
        <p:nvSpPr>
          <p:cNvPr id="490502" name="AutoShape 6"/>
          <p:cNvSpPr>
            <a:spLocks/>
          </p:cNvSpPr>
          <p:nvPr/>
        </p:nvSpPr>
        <p:spPr bwMode="auto">
          <a:xfrm>
            <a:off x="9312234" y="1790701"/>
            <a:ext cx="744206" cy="414163"/>
          </a:xfrm>
          <a:prstGeom prst="accentCallout2">
            <a:avLst>
              <a:gd name="adj1" fmla="val 37500"/>
              <a:gd name="adj2" fmla="val -13560"/>
              <a:gd name="adj3" fmla="val 37500"/>
              <a:gd name="adj4" fmla="val -258477"/>
              <a:gd name="adj5" fmla="val 94316"/>
              <a:gd name="adj6" fmla="val -398031"/>
            </a:avLst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rIns="0"/>
          <a:lstStyle/>
          <a:p>
            <a:r>
              <a:rPr lang="en-AU" sz="1400" dirty="0"/>
              <a:t>Prism</a:t>
            </a:r>
          </a:p>
        </p:txBody>
      </p:sp>
      <p:sp>
        <p:nvSpPr>
          <p:cNvPr id="490503" name="AutoShape 7"/>
          <p:cNvSpPr>
            <a:spLocks/>
          </p:cNvSpPr>
          <p:nvPr/>
        </p:nvSpPr>
        <p:spPr bwMode="auto">
          <a:xfrm>
            <a:off x="9264651" y="2382839"/>
            <a:ext cx="804863" cy="358775"/>
          </a:xfrm>
          <a:prstGeom prst="accentCallout2">
            <a:avLst>
              <a:gd name="adj1" fmla="val 31856"/>
              <a:gd name="adj2" fmla="val -9468"/>
              <a:gd name="adj3" fmla="val 31856"/>
              <a:gd name="adj4" fmla="val -87375"/>
              <a:gd name="adj5" fmla="val 111352"/>
              <a:gd name="adj6" fmla="val -205929"/>
            </a:avLst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rIns="0"/>
          <a:lstStyle/>
          <a:p>
            <a:r>
              <a:rPr lang="en-AU" sz="1400"/>
              <a:t>GPS </a:t>
            </a:r>
          </a:p>
        </p:txBody>
      </p:sp>
      <p:sp>
        <p:nvSpPr>
          <p:cNvPr id="490505" name="AutoShape 9"/>
          <p:cNvSpPr>
            <a:spLocks/>
          </p:cNvSpPr>
          <p:nvPr/>
        </p:nvSpPr>
        <p:spPr bwMode="auto">
          <a:xfrm>
            <a:off x="9261476" y="3122614"/>
            <a:ext cx="804863" cy="549275"/>
          </a:xfrm>
          <a:prstGeom prst="accentCallout2">
            <a:avLst>
              <a:gd name="adj1" fmla="val 20810"/>
              <a:gd name="adj2" fmla="val -9468"/>
              <a:gd name="adj3" fmla="val 20810"/>
              <a:gd name="adj4" fmla="val -153847"/>
              <a:gd name="adj5" fmla="val 191907"/>
              <a:gd name="adj6" fmla="val -271796"/>
            </a:avLst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rIns="0"/>
          <a:lstStyle/>
          <a:p>
            <a:r>
              <a:rPr lang="en-AU" sz="1400"/>
              <a:t>Slope</a:t>
            </a:r>
            <a:br>
              <a:rPr lang="en-AU" sz="1400"/>
            </a:br>
            <a:r>
              <a:rPr lang="en-AU" sz="1400"/>
              <a:t>Sensor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4E29701-1E6B-4080-9334-34511D34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869338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2154238" y="-100013"/>
            <a:ext cx="7886700" cy="1325563"/>
          </a:xfrm>
        </p:spPr>
        <p:txBody>
          <a:bodyPr/>
          <a:lstStyle/>
          <a:p>
            <a:r>
              <a:rPr lang="ru-RU" sz="3600" dirty="0"/>
              <a:t>Тротуар – укладка при ограниченном доступе</a:t>
            </a:r>
            <a:r>
              <a:rPr lang="en-GB" sz="3600" dirty="0"/>
              <a:t> </a:t>
            </a:r>
          </a:p>
        </p:txBody>
      </p:sp>
      <p:sp>
        <p:nvSpPr>
          <p:cNvPr id="48131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1.5</a:t>
            </a:r>
            <a:r>
              <a:rPr lang="ru-RU" dirty="0"/>
              <a:t> м ширина</a:t>
            </a:r>
            <a:endParaRPr lang="en-GB" dirty="0"/>
          </a:p>
        </p:txBody>
      </p:sp>
      <p:pic>
        <p:nvPicPr>
          <p:cNvPr id="48132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4239" y="2404666"/>
            <a:ext cx="3868737" cy="2176462"/>
          </a:xfrm>
        </p:spPr>
      </p:pic>
      <p:sp>
        <p:nvSpPr>
          <p:cNvPr id="4813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9026" y="2645222"/>
            <a:ext cx="4041775" cy="639762"/>
          </a:xfrm>
        </p:spPr>
        <p:txBody>
          <a:bodyPr/>
          <a:lstStyle/>
          <a:p>
            <a:r>
              <a:rPr lang="en-GB" dirty="0"/>
              <a:t>3.0</a:t>
            </a:r>
            <a:r>
              <a:rPr lang="ru-RU" dirty="0"/>
              <a:t> м ширина</a:t>
            </a:r>
            <a:endParaRPr lang="en-GB" dirty="0"/>
          </a:p>
        </p:txBody>
      </p:sp>
      <p:pic>
        <p:nvPicPr>
          <p:cNvPr id="48134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3150" y="3475260"/>
            <a:ext cx="3887788" cy="2185988"/>
          </a:xfr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25981B5-40FB-42F0-A003-0D925D351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4808539"/>
      </p:ext>
    </p:extLst>
  </p:cSld>
  <p:clrMapOvr>
    <a:masterClrMapping/>
  </p:clrMapOvr>
  <p:transition advClick="0" advTm="180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GT 3600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Подрельсовый</a:t>
            </a:r>
            <a:r>
              <a:rPr lang="ru-RU" dirty="0"/>
              <a:t> путь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635449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Радиусный борт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26" y="2640098"/>
            <a:ext cx="4041775" cy="3020842"/>
          </a:xfrm>
        </p:spPr>
      </p:pic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B1D8163-72D6-4044-9BEF-78B243D32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297063"/>
      </p:ext>
    </p:extLst>
  </p:cSld>
  <p:clrMapOvr>
    <a:masterClrMapping/>
  </p:clrMapOvr>
  <p:transition advClick="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485800"/>
            <a:ext cx="7696200" cy="1143000"/>
          </a:xfrm>
        </p:spPr>
        <p:txBody>
          <a:bodyPr/>
          <a:lstStyle/>
          <a:p>
            <a:r>
              <a:rPr lang="en-US" dirty="0"/>
              <a:t>4400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0" y="1905000"/>
            <a:ext cx="2692400" cy="4038600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675165"/>
            <a:ext cx="3771900" cy="2498271"/>
          </a:xfrm>
        </p:spPr>
      </p:pic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F815747-3F56-4496-AAC4-6AF79032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099839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07E5945-3E3C-48D8-B77A-AD1D7D0E3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381001"/>
            <a:ext cx="7886700" cy="57959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400" dirty="0">
                <a:latin typeface="Constantia" panose="02030602050306030303" pitchFamily="18" charset="0"/>
              </a:rPr>
              <a:t>      </a:t>
            </a:r>
            <a:r>
              <a:rPr lang="ru-RU" sz="2400" b="1" dirty="0">
                <a:latin typeface="Constantia" panose="02030602050306030303" pitchFamily="18" charset="0"/>
              </a:rPr>
              <a:t>Сегодня корпорация </a:t>
            </a:r>
            <a:r>
              <a:rPr lang="en-US" sz="2400" b="1" dirty="0">
                <a:latin typeface="Constantia" panose="02030602050306030303" pitchFamily="18" charset="0"/>
              </a:rPr>
              <a:t>GOMACO </a:t>
            </a:r>
            <a:r>
              <a:rPr lang="ru-RU" sz="2400" b="1" dirty="0">
                <a:latin typeface="Constantia" panose="02030602050306030303" pitchFamily="18" charset="0"/>
              </a:rPr>
              <a:t>предлагает более 50 моделей для устройства цементобетонных покрытий при строительстве:</a:t>
            </a:r>
          </a:p>
          <a:p>
            <a:pPr marL="0" indent="0">
              <a:buNone/>
              <a:defRPr/>
            </a:pPr>
            <a:endParaRPr lang="ru-RU" sz="2400" b="1" i="1" dirty="0"/>
          </a:p>
          <a:p>
            <a:pPr marL="0" indent="0">
              <a:buNone/>
              <a:defRPr/>
            </a:pPr>
            <a:endParaRPr lang="ru-RU" sz="2400" b="1" i="1" dirty="0"/>
          </a:p>
          <a:p>
            <a:pPr marL="0" indent="0">
              <a:buNone/>
              <a:defRPr/>
            </a:pPr>
            <a:endParaRPr lang="ru-RU" sz="2400" b="1" i="1" dirty="0"/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  </a:t>
            </a:r>
            <a:r>
              <a:rPr lang="ru-RU" sz="2800" i="1" dirty="0">
                <a:latin typeface="Constantia" panose="02030602050306030303" pitchFamily="18" charset="0"/>
              </a:rPr>
              <a:t>Дорог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800" i="1" dirty="0">
                <a:latin typeface="Constantia" panose="02030602050306030303" pitchFamily="18" charset="0"/>
              </a:rPr>
              <a:t>   Каналов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800" i="1" dirty="0">
                <a:latin typeface="Constantia" panose="02030602050306030303" pitchFamily="18" charset="0"/>
              </a:rPr>
              <a:t>   Тоннелей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800" i="1" dirty="0">
                <a:latin typeface="Constantia" panose="02030602050306030303" pitchFamily="18" charset="0"/>
              </a:rPr>
              <a:t>   Аэродромов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800" i="1" dirty="0">
                <a:latin typeface="Constantia" panose="02030602050306030303" pitchFamily="18" charset="0"/>
              </a:rPr>
              <a:t>   Промышленных площадок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2800" i="1" dirty="0">
                <a:latin typeface="Constantia" panose="02030602050306030303" pitchFamily="18" charset="0"/>
              </a:rPr>
              <a:t>   Скоростных железнодорожных путей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xmlns="" id="{E3EBF746-2534-44DB-B91C-E3E8E08E1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0" y="1524001"/>
            <a:ext cx="51054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9C43629B-E2B9-49F2-B559-F6B6D72EE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7371636"/>
      </p:ext>
    </p:extLst>
  </p:cSld>
  <p:clrMapOvr>
    <a:masterClrMapping/>
  </p:clrMapOvr>
  <p:transition advClick="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911" name="Picture 7" descr="3600 Photo 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74826" y="2509838"/>
            <a:ext cx="4283075" cy="3213100"/>
          </a:xfrm>
          <a:noFill/>
          <a:ln w="28575">
            <a:solidFill>
              <a:srgbClr val="000000"/>
            </a:solidFill>
          </a:ln>
        </p:spPr>
      </p:pic>
      <p:pic>
        <p:nvPicPr>
          <p:cNvPr id="763912" name="Picture 8" descr="CG-030408-D-14-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10301" y="2182813"/>
            <a:ext cx="4206875" cy="3155950"/>
          </a:xfrm>
          <a:noFill/>
          <a:ln w="28575">
            <a:solidFill>
              <a:srgbClr val="000000"/>
            </a:solidFill>
          </a:ln>
        </p:spPr>
      </p:pic>
      <p:sp>
        <p:nvSpPr>
          <p:cNvPr id="763913" name="Rectangle 9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dirty="0"/>
              <a:t>Бордюр и лоток</a:t>
            </a:r>
            <a:endParaRPr lang="en-GB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C950DD3-8BEB-41D8-9EC9-6E826225A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</p:cSld>
  <p:clrMapOvr>
    <a:masterClrMapping/>
  </p:clrMapOvr>
  <p:transition advClick="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Водоотводы </a:t>
            </a:r>
            <a:endParaRPr lang="en-GB" dirty="0"/>
          </a:p>
        </p:txBody>
      </p:sp>
      <p:pic>
        <p:nvPicPr>
          <p:cNvPr id="721931" name="Picture 11" descr="3600 FRANC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74826" y="2125663"/>
            <a:ext cx="4283075" cy="3213100"/>
          </a:xfrm>
          <a:noFill/>
          <a:ln w="19050">
            <a:solidFill>
              <a:srgbClr val="000000"/>
            </a:solidFill>
          </a:ln>
        </p:spPr>
      </p:pic>
      <p:pic>
        <p:nvPicPr>
          <p:cNvPr id="721933" name="Picture 13" descr="PJD M1 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470651" y="2705100"/>
            <a:ext cx="3946525" cy="2960688"/>
          </a:xfrm>
          <a:ln w="19050">
            <a:solidFill>
              <a:schemeClr val="tx1"/>
            </a:solidFill>
          </a:ln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15BB153-CE04-4589-850E-7596D5B52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</p:cSld>
  <p:clrMapOvr>
    <a:masterClrMapping/>
  </p:clrMapOvr>
  <p:transition advClick="0" advTm="875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Специальные каналы</a:t>
            </a:r>
            <a:endParaRPr lang="en-GB" dirty="0"/>
          </a:p>
        </p:txBody>
      </p:sp>
      <p:pic>
        <p:nvPicPr>
          <p:cNvPr id="5" name="Content Placeholder 4" descr="Picture 0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5560" y="3392996"/>
            <a:ext cx="3600400" cy="2700300"/>
          </a:xfrm>
          <a:ln w="19050"/>
        </p:spPr>
      </p:pic>
      <p:pic>
        <p:nvPicPr>
          <p:cNvPr id="1434626" name="Picture 2" descr="C:\D From Old Sony\Presentation 2011\Presentation 06\Images\Canal\Canal\GT-6300 4-track canal\diversity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1542" y="2348880"/>
            <a:ext cx="4032448" cy="302433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614EF92E-F979-4048-8C73-D7122DCB1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</p:cSld>
  <p:clrMapOvr>
    <a:masterClrMapping/>
  </p:clrMapOvr>
  <p:transition advClick="0" advTm="903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Дренаж</a:t>
            </a:r>
            <a:endParaRPr lang="en-US" dirty="0"/>
          </a:p>
        </p:txBody>
      </p:sp>
      <p:graphicFrame>
        <p:nvGraphicFramePr>
          <p:cNvPr id="1029123" name="Object 3"/>
          <p:cNvGraphicFramePr>
            <a:graphicFrameLocks noChangeAspect="1"/>
          </p:cNvGraphicFramePr>
          <p:nvPr/>
        </p:nvGraphicFramePr>
        <p:xfrm>
          <a:off x="2057400" y="1981201"/>
          <a:ext cx="3352800" cy="421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042" name="Photo Editor Photo" r:id="rId4" imgW="5601482" imgH="8485714" progId="">
                  <p:embed/>
                </p:oleObj>
              </mc:Choice>
              <mc:Fallback>
                <p:oleObj name="Photo Editor Photo" r:id="rId4" imgW="5601482" imgH="848571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981201"/>
                        <a:ext cx="3352800" cy="42195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124" name="Object 4"/>
          <p:cNvGraphicFramePr>
            <a:graphicFrameLocks noChangeAspect="1"/>
          </p:cNvGraphicFramePr>
          <p:nvPr/>
        </p:nvGraphicFramePr>
        <p:xfrm>
          <a:off x="6096000" y="3733801"/>
          <a:ext cx="3886200" cy="242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043" name="Photo Editor Photo" r:id="rId6" imgW="5563377" imgH="8523810" progId="">
                  <p:embed/>
                </p:oleObj>
              </mc:Choice>
              <mc:Fallback>
                <p:oleObj name="Photo Editor Photo" r:id="rId6" imgW="5563377" imgH="852381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733801"/>
                        <a:ext cx="3886200" cy="24288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125" name="Object 5"/>
          <p:cNvGraphicFramePr>
            <a:graphicFrameLocks noChangeAspect="1"/>
          </p:cNvGraphicFramePr>
          <p:nvPr/>
        </p:nvGraphicFramePr>
        <p:xfrm>
          <a:off x="6096000" y="685800"/>
          <a:ext cx="3886200" cy="266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044" name="Photo Editor Photo" r:id="rId8" imgW="8523810" imgH="5485714" progId="">
                  <p:embed/>
                </p:oleObj>
              </mc:Choice>
              <mc:Fallback>
                <p:oleObj name="Photo Editor Photo" r:id="rId8" imgW="8523810" imgH="5485714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685800"/>
                        <a:ext cx="3886200" cy="266858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126" name="Text Box 6"/>
          <p:cNvSpPr txBox="1">
            <a:spLocks noChangeArrowheads="1"/>
          </p:cNvSpPr>
          <p:nvPr/>
        </p:nvSpPr>
        <p:spPr bwMode="auto">
          <a:xfrm>
            <a:off x="6232525" y="5576888"/>
            <a:ext cx="2171700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0">
                <a:solidFill>
                  <a:srgbClr val="FF0000"/>
                </a:solidFill>
                <a:latin typeface="Times New Roman" pitchFamily="18" charset="0"/>
              </a:rPr>
              <a:t>End roll and carrier</a:t>
            </a:r>
          </a:p>
        </p:txBody>
      </p:sp>
      <p:sp>
        <p:nvSpPr>
          <p:cNvPr id="1029127" name="Text Box 7"/>
          <p:cNvSpPr txBox="1">
            <a:spLocks noChangeArrowheads="1"/>
          </p:cNvSpPr>
          <p:nvPr/>
        </p:nvSpPr>
        <p:spPr bwMode="auto">
          <a:xfrm>
            <a:off x="2914650" y="4572001"/>
            <a:ext cx="165735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0" dirty="0">
                <a:solidFill>
                  <a:srgbClr val="FF0000"/>
                </a:solidFill>
                <a:latin typeface="Times New Roman" pitchFamily="18" charset="0"/>
              </a:rPr>
              <a:t>Formed slot</a:t>
            </a:r>
          </a:p>
        </p:txBody>
      </p:sp>
      <p:sp>
        <p:nvSpPr>
          <p:cNvPr id="1029128" name="Text Box 8"/>
          <p:cNvSpPr txBox="1">
            <a:spLocks noChangeArrowheads="1"/>
          </p:cNvSpPr>
          <p:nvPr/>
        </p:nvSpPr>
        <p:spPr bwMode="auto">
          <a:xfrm>
            <a:off x="7699376" y="2784476"/>
            <a:ext cx="2130425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0">
                <a:solidFill>
                  <a:srgbClr val="FF0000"/>
                </a:solidFill>
                <a:latin typeface="Times New Roman" pitchFamily="18" charset="0"/>
              </a:rPr>
              <a:t>Finished profile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0E1D186-3E57-4141-A70C-979467A51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custDataLst>
      <p:tags r:id="rId2"/>
    </p:custDataLst>
  </p:cSld>
  <p:clrMapOvr>
    <a:masterClrMapping/>
  </p:clrMapOvr>
  <p:transition advTm="1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9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9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9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29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29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9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9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26" grpId="0" animBg="1" autoUpdateAnimBg="0"/>
      <p:bldP spid="1029127" grpId="0" animBg="1" autoUpdateAnimBg="0"/>
      <p:bldP spid="1029128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414338"/>
            <a:ext cx="7696200" cy="1143000"/>
          </a:xfrm>
        </p:spPr>
        <p:txBody>
          <a:bodyPr/>
          <a:lstStyle/>
          <a:p>
            <a:pPr algn="ctr"/>
            <a:r>
              <a:rPr lang="ru-RU" sz="4000" dirty="0"/>
              <a:t>Основания для установки металлических ограждений</a:t>
            </a:r>
            <a:endParaRPr lang="en-GB" sz="4000" dirty="0"/>
          </a:p>
        </p:txBody>
      </p:sp>
      <p:pic>
        <p:nvPicPr>
          <p:cNvPr id="726025" name="Picture 9" descr="PJD 21 A44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00850" y="4000500"/>
            <a:ext cx="2590800" cy="1943100"/>
          </a:xfrm>
          <a:ln w="19050">
            <a:solidFill>
              <a:srgbClr val="000000"/>
            </a:solidFill>
          </a:ln>
        </p:spPr>
      </p:pic>
      <p:pic>
        <p:nvPicPr>
          <p:cNvPr id="726026" name="Picture 10" descr="PJD 10 A44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00850" y="1905000"/>
            <a:ext cx="2590800" cy="1943100"/>
          </a:xfrm>
          <a:ln w="19050">
            <a:solidFill>
              <a:srgbClr val="000000"/>
            </a:solidFill>
          </a:ln>
        </p:spPr>
      </p:pic>
      <p:pic>
        <p:nvPicPr>
          <p:cNvPr id="726027" name="Picture 11" descr="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286000" y="2509839"/>
            <a:ext cx="3771900" cy="2828925"/>
          </a:xfrm>
          <a:ln w="28575">
            <a:solidFill>
              <a:srgbClr val="000000"/>
            </a:solidFill>
          </a:ln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5034F3C-C0A7-4D10-9B0D-45EF37F98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</p:cSld>
  <p:clrMapOvr>
    <a:masterClrMapping/>
  </p:clrMapOvr>
  <p:transition advClick="0" advTm="4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485800"/>
            <a:ext cx="7696200" cy="1143000"/>
          </a:xfrm>
        </p:spPr>
        <p:txBody>
          <a:bodyPr/>
          <a:lstStyle/>
          <a:p>
            <a:pPr algn="ctr"/>
            <a:r>
              <a:rPr lang="ru-RU" dirty="0"/>
              <a:t>Разделительное ограждение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1905000"/>
            <a:ext cx="5384800" cy="4038600"/>
          </a:xfr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5CD5B28-F58C-4AED-BE30-0BA3E1E61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8875995"/>
      </p:ext>
    </p:extLst>
  </p:cSld>
  <p:clrMapOvr>
    <a:masterClrMapping/>
  </p:clrMapOvr>
  <p:transition advClick="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4" descr="Britpave Accident Images 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289" y="1052513"/>
            <a:ext cx="3532187" cy="496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5" descr="Britpave Accident Images 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9738" y="1052513"/>
            <a:ext cx="4608710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6" descr="Britpave Accident Images 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9739" y="3573464"/>
            <a:ext cx="4557521" cy="266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32248" y="197768"/>
            <a:ext cx="76962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Когда разделительное ограждение не выполнило своих защитных функций…</a:t>
            </a:r>
            <a:endParaRPr lang="en-GB" sz="28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9BB14B1-7C1F-4269-AFDD-8716A654C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</p:cSld>
  <p:clrMapOvr>
    <a:masterClrMapping/>
  </p:clrMapOvr>
  <p:transition advClick="0" advTm="6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7" name="Text Box 5"/>
          <p:cNvSpPr txBox="1">
            <a:spLocks noGrp="1" noChangeArrowheads="1"/>
          </p:cNvSpPr>
          <p:nvPr>
            <p:ph type="title"/>
          </p:nvPr>
        </p:nvSpPr>
        <p:spPr>
          <a:xfrm>
            <a:off x="2286000" y="414338"/>
            <a:ext cx="7696200" cy="1143000"/>
          </a:xfrm>
          <a:noFill/>
          <a:ln/>
          <a:effectLst/>
        </p:spPr>
        <p:txBody>
          <a:bodyPr/>
          <a:lstStyle/>
          <a:p>
            <a:pPr algn="ctr" eaLnBrk="0" hangingPunct="0"/>
            <a:r>
              <a:rPr lang="ru-RU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Ограждение </a:t>
            </a:r>
            <a:br>
              <a:rPr lang="ru-RU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 водоотводным лотком</a:t>
            </a:r>
            <a:endParaRPr lang="en-GB" sz="4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37639" name="Picture 7" descr="P201006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41700" y="1905000"/>
            <a:ext cx="5384800" cy="4038600"/>
          </a:xfrm>
          <a:noFill/>
          <a:ln/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7F8FF3C-4BEA-40AD-A137-A67DFE1F0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</p:cSld>
  <p:clrMapOvr>
    <a:masterClrMapping/>
  </p:clrMapOvr>
  <p:transition advClick="0" advTm="4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87575" y="274638"/>
            <a:ext cx="8229600" cy="1143000"/>
          </a:xfrm>
          <a:noFill/>
          <a:ln/>
        </p:spPr>
        <p:txBody>
          <a:bodyPr/>
          <a:lstStyle/>
          <a:p>
            <a:r>
              <a:rPr lang="ru-RU" sz="4000" dirty="0"/>
              <a:t>Удерживающая способность ограждений</a:t>
            </a:r>
            <a:endParaRPr lang="en-GB" sz="4000" dirty="0"/>
          </a:p>
        </p:txBody>
      </p:sp>
      <p:pic>
        <p:nvPicPr>
          <p:cNvPr id="1006595" name="Picture 3" descr="Containment Levels Comparison cr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14" y="2025651"/>
            <a:ext cx="5545137" cy="3967163"/>
          </a:xfrm>
          <a:prstGeom prst="rect">
            <a:avLst/>
          </a:prstGeom>
          <a:noFill/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28CF0D7-AACC-409B-A24F-4D5AD40B2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</p:cSld>
  <p:clrMapOvr>
    <a:masterClrMapping/>
  </p:clrMapOvr>
  <p:transition advClick="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49" name="Rectangle 13"/>
          <p:cNvSpPr>
            <a:spLocks noGrp="1" noChangeArrowheads="1"/>
          </p:cNvSpPr>
          <p:nvPr>
            <p:ph type="title" sz="quarter"/>
          </p:nvPr>
        </p:nvSpPr>
        <p:spPr>
          <a:noFill/>
          <a:ln/>
          <a:effectLst/>
        </p:spPr>
        <p:txBody>
          <a:bodyPr/>
          <a:lstStyle/>
          <a:p>
            <a:r>
              <a:rPr lang="ru-RU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Ограждение переменной высоты</a:t>
            </a:r>
            <a:endParaRPr lang="en-GB" sz="3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44755" name="Picture 19" descr="Skanska USA Visit 0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00850" y="1905000"/>
            <a:ext cx="2590800" cy="1943100"/>
          </a:xfrm>
          <a:noFill/>
          <a:ln/>
        </p:spPr>
      </p:pic>
      <p:pic>
        <p:nvPicPr>
          <p:cNvPr id="244756" name="Picture 20" descr="Skanska USA Visit 02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876550" y="4000500"/>
            <a:ext cx="2590800" cy="1943100"/>
          </a:xfrm>
          <a:noFill/>
          <a:ln/>
        </p:spPr>
      </p:pic>
      <p:pic>
        <p:nvPicPr>
          <p:cNvPr id="244758" name="Picture 22" descr="Skanska USA Visit 02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800850" y="4000500"/>
            <a:ext cx="2590800" cy="1943100"/>
          </a:xfrm>
          <a:noFill/>
          <a:ln/>
        </p:spPr>
      </p:pic>
      <p:pic>
        <p:nvPicPr>
          <p:cNvPr id="244760" name="Picture 24" descr="Skanska USA Visit 3 09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2876550" y="1905000"/>
            <a:ext cx="2590800" cy="1943100"/>
          </a:xfrm>
          <a:noFill/>
          <a:ln/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2FE2CC6-83BA-4AEE-8543-72A772D0F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9702486"/>
      </p:ext>
    </p:extLst>
  </p:cSld>
  <p:clrMapOvr>
    <a:masterClrMapping/>
  </p:clrMapOvr>
  <p:transition advClick="0" advTm="15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341313"/>
            <a:ext cx="7696200" cy="1143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Почему мы считаем необходимым профилирование основания автодорог?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47850" y="1905000"/>
            <a:ext cx="3771900" cy="4038600"/>
          </a:xfrm>
        </p:spPr>
        <p:txBody>
          <a:bodyPr/>
          <a:lstStyle/>
          <a:p>
            <a:r>
              <a:rPr lang="ru-RU" sz="1800" dirty="0"/>
              <a:t>Профилируется уплотненный материал</a:t>
            </a:r>
            <a:endParaRPr lang="en-US" sz="1800" dirty="0"/>
          </a:p>
          <a:p>
            <a:r>
              <a:rPr lang="ru-RU" sz="1800" dirty="0"/>
              <a:t>Достигается ровность слоев основания</a:t>
            </a:r>
            <a:endParaRPr lang="en-US" sz="1800" dirty="0"/>
          </a:p>
          <a:p>
            <a:r>
              <a:rPr lang="ru-RU" sz="1800" dirty="0"/>
              <a:t>Традиционный метод </a:t>
            </a:r>
            <a:r>
              <a:rPr lang="ru-RU" sz="1800" dirty="0" err="1"/>
              <a:t>вырав-нивания</a:t>
            </a:r>
            <a:r>
              <a:rPr lang="ru-RU" sz="1800" dirty="0"/>
              <a:t> и последующего уплотнения основания часто приводит к образованию слабых мест (см. нижний рис.) и преждевременному износу покрытия</a:t>
            </a:r>
            <a:endParaRPr lang="en-US" sz="1800" dirty="0"/>
          </a:p>
          <a:p>
            <a:r>
              <a:rPr lang="ru-RU" sz="1800" dirty="0"/>
              <a:t>Один профилировщик заменяет 3 грейдера</a:t>
            </a:r>
            <a:endParaRPr lang="en-US" sz="1800" dirty="0"/>
          </a:p>
        </p:txBody>
      </p:sp>
      <p:sp>
        <p:nvSpPr>
          <p:cNvPr id="212999" name="Rectangle 7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700" dirty="0"/>
          </a:p>
        </p:txBody>
      </p:sp>
      <p:grpSp>
        <p:nvGrpSpPr>
          <p:cNvPr id="213003" name="Group 11"/>
          <p:cNvGrpSpPr>
            <a:grpSpLocks/>
          </p:cNvGrpSpPr>
          <p:nvPr/>
        </p:nvGrpSpPr>
        <p:grpSpPr bwMode="auto">
          <a:xfrm>
            <a:off x="5880100" y="1828800"/>
            <a:ext cx="4495800" cy="4114800"/>
            <a:chOff x="2928" y="1200"/>
            <a:chExt cx="2592" cy="2016"/>
          </a:xfrm>
        </p:grpSpPr>
        <p:graphicFrame>
          <p:nvGraphicFramePr>
            <p:cNvPr id="213004" name="Object 12"/>
            <p:cNvGraphicFramePr>
              <a:graphicFrameLocks noChangeAspect="1"/>
            </p:cNvGraphicFramePr>
            <p:nvPr/>
          </p:nvGraphicFramePr>
          <p:xfrm>
            <a:off x="2928" y="1200"/>
            <a:ext cx="2592" cy="20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205" name="Slide" r:id="rId4" imgW="4533840" imgH="3390840" progId="">
                    <p:embed/>
                  </p:oleObj>
                </mc:Choice>
                <mc:Fallback>
                  <p:oleObj name="Slide" r:id="rId4" imgW="4533840" imgH="3390840" progId="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9525" t="32527" r="45706" b="14122"/>
                        <a:stretch>
                          <a:fillRect/>
                        </a:stretch>
                      </p:blipFill>
                      <p:spPr bwMode="auto">
                        <a:xfrm>
                          <a:off x="2928" y="1200"/>
                          <a:ext cx="2592" cy="20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3005" name="Rectangle 13"/>
            <p:cNvSpPr>
              <a:spLocks noChangeArrowheads="1"/>
            </p:cNvSpPr>
            <p:nvPr/>
          </p:nvSpPr>
          <p:spPr bwMode="auto">
            <a:xfrm>
              <a:off x="2928" y="1200"/>
              <a:ext cx="2592" cy="2016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</p:grp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9219A79-96BA-4681-B4D4-EFC210B57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</p:cSld>
  <p:clrMapOvr>
    <a:masterClrMapping/>
  </p:clrMapOvr>
  <p:transition advClick="0" advTm="3538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2567508" y="620689"/>
            <a:ext cx="72009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ru-RU" sz="4000" dirty="0">
                <a:solidFill>
                  <a:srgbClr val="33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+mn-cs"/>
              </a:rPr>
              <a:t>Установленное освещение</a:t>
            </a:r>
            <a:endParaRPr lang="en-GB" sz="4000" dirty="0">
              <a:solidFill>
                <a:srgbClr val="3366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49155" name="Picture 3" descr="DSCN18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1844824"/>
            <a:ext cx="3240725" cy="432048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DSCN18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1844825"/>
            <a:ext cx="3251106" cy="433578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03388" y="6308726"/>
            <a:ext cx="7200900" cy="3603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  <a:ea typeface="+mj-ea"/>
                <a:cs typeface="+mj-cs"/>
              </a:rPr>
              <a:t>Construction – How is CSB Built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6680B7-FB47-4E70-8930-FC59997C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7051715"/>
      </p:ext>
    </p:extLst>
  </p:cSld>
  <p:clrMapOvr>
    <a:masterClrMapping/>
  </p:clrMapOvr>
  <p:transition advClick="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ChangeArrowheads="1"/>
          </p:cNvSpPr>
          <p:nvPr/>
        </p:nvSpPr>
        <p:spPr bwMode="auto">
          <a:xfrm>
            <a:off x="2261350" y="332656"/>
            <a:ext cx="72009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ru-RU" sz="3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+mn-cs"/>
              </a:rPr>
              <a:t>Типичное медианное ограждение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+mn-cs"/>
              </a:rPr>
              <a:t>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+mn-cs"/>
              </a:rPr>
              <a:t>и водоотводный канал</a:t>
            </a:r>
            <a:endParaRPr lang="en-GB" sz="3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43011" name="Picture 5" descr="Marksman 2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1844700"/>
            <a:ext cx="6600825" cy="43926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03388" y="6308726"/>
            <a:ext cx="7200900" cy="3603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charset="0"/>
                <a:ea typeface="+mj-ea"/>
                <a:cs typeface="+mj-cs"/>
              </a:rPr>
              <a:t>Construction – How is CSB Built</a:t>
            </a:r>
          </a:p>
        </p:txBody>
      </p:sp>
    </p:spTree>
    <p:extLst>
      <p:ext uri="{BB962C8B-B14F-4D97-AF65-F5344CB8AC3E}">
        <p14:creationId xmlns:p14="http://schemas.microsoft.com/office/powerpoint/2010/main" val="1642621509"/>
      </p:ext>
    </p:extLst>
  </p:cSld>
  <p:clrMapOvr>
    <a:masterClrMapping/>
  </p:clrMapOvr>
  <p:transition advClick="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2286000" y="198438"/>
            <a:ext cx="7696200" cy="1143000"/>
          </a:xfrm>
        </p:spPr>
        <p:txBody>
          <a:bodyPr/>
          <a:lstStyle/>
          <a:p>
            <a:r>
              <a:rPr lang="ru-RU" dirty="0"/>
              <a:t>Парапетные ограждения</a:t>
            </a:r>
            <a:endParaRPr lang="en-GB" dirty="0"/>
          </a:p>
        </p:txBody>
      </p:sp>
      <p:pic>
        <p:nvPicPr>
          <p:cNvPr id="691209" name="Picture 9" descr="CG-049407 #1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76550" y="1905000"/>
            <a:ext cx="2590800" cy="1943100"/>
          </a:xfrm>
          <a:noFill/>
          <a:ln w="12700">
            <a:solidFill>
              <a:srgbClr val="000000"/>
            </a:solidFill>
          </a:ln>
        </p:spPr>
      </p:pic>
      <p:pic>
        <p:nvPicPr>
          <p:cNvPr id="691210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876550" y="4000500"/>
            <a:ext cx="2590800" cy="1943100"/>
          </a:xfrm>
          <a:noFill/>
          <a:ln w="19050">
            <a:solidFill>
              <a:srgbClr val="000000"/>
            </a:solidFill>
          </a:ln>
        </p:spPr>
      </p:pic>
      <p:pic>
        <p:nvPicPr>
          <p:cNvPr id="691211" name="Picture 11" descr="CG-109608-19-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800850" y="1905000"/>
            <a:ext cx="2590800" cy="1943100"/>
          </a:xfrm>
          <a:ln w="12700">
            <a:solidFill>
              <a:srgbClr val="000000"/>
            </a:solidFill>
          </a:ln>
        </p:spPr>
      </p:pic>
      <p:pic>
        <p:nvPicPr>
          <p:cNvPr id="691212" name="Picture 12" descr="CG-119403 #16-16A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800850" y="4000500"/>
            <a:ext cx="2590800" cy="1943100"/>
          </a:xfrm>
          <a:ln w="12700">
            <a:solidFill>
              <a:srgbClr val="000000"/>
            </a:solidFill>
          </a:ln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742BE3-ECB1-4E43-AC63-CEBE9D36C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</p:cSld>
  <p:clrMapOvr>
    <a:masterClrMapping/>
  </p:clrMapOvr>
  <p:transition advClick="0" advTm="3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333376"/>
            <a:ext cx="8278812" cy="792163"/>
          </a:xfrm>
          <a:effectLst>
            <a:outerShdw dist="25400" algn="ctr" rotWithShape="0">
              <a:schemeClr val="bg2"/>
            </a:outerShdw>
          </a:effectLst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ru-RU" sz="4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Преимущества </a:t>
            </a:r>
            <a:r>
              <a:rPr lang="ru-RU" sz="40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цементобетона</a:t>
            </a:r>
            <a:endParaRPr lang="en-US" sz="4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6787" name="Text Box 3"/>
          <p:cNvSpPr txBox="1">
            <a:spLocks noChangeArrowheads="1"/>
          </p:cNvSpPr>
          <p:nvPr/>
        </p:nvSpPr>
        <p:spPr bwMode="auto">
          <a:xfrm>
            <a:off x="2855913" y="1773238"/>
            <a:ext cx="7086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Clr>
                <a:srgbClr val="FF3300"/>
              </a:buClr>
              <a:buSzPct val="130000"/>
              <a:buFont typeface="Monotype Sorts" pitchFamily="2" charset="2"/>
              <a:buNone/>
            </a:pPr>
            <a:r>
              <a:rPr lang="ru-RU" sz="2400" b="0" dirty="0">
                <a:latin typeface="Arial" charset="0"/>
              </a:rPr>
              <a:t>Срок службы 40 – 50 и более лет</a:t>
            </a:r>
            <a:endParaRPr lang="en-US" sz="2400" b="0" dirty="0">
              <a:latin typeface="Arial" charset="0"/>
            </a:endParaRPr>
          </a:p>
          <a:p>
            <a:pPr eaLnBrk="0" hangingPunct="0">
              <a:spcBef>
                <a:spcPct val="50000"/>
              </a:spcBef>
              <a:buClr>
                <a:srgbClr val="FF3300"/>
              </a:buClr>
              <a:buSzPct val="130000"/>
              <a:buFont typeface="Monotype Sorts" pitchFamily="2" charset="2"/>
              <a:buNone/>
            </a:pPr>
            <a:r>
              <a:rPr lang="ru-RU" sz="2400" b="0" dirty="0">
                <a:latin typeface="Arial" charset="0"/>
              </a:rPr>
              <a:t>Снижает потребность в освещении за счет отражающей способности покрытий и профилей</a:t>
            </a:r>
            <a:endParaRPr lang="en-US" sz="2400" b="0" dirty="0">
              <a:latin typeface="Arial" charset="0"/>
            </a:endParaRPr>
          </a:p>
          <a:p>
            <a:endParaRPr lang="en-GB" sz="2400" i="1" dirty="0"/>
          </a:p>
          <a:p>
            <a:r>
              <a:rPr lang="ru-RU" sz="2400" i="1" dirty="0"/>
              <a:t>СНИЖЕНИЕ РАСХОДА ТОПЛИВА НА 6%</a:t>
            </a:r>
            <a:endParaRPr lang="en-GB" sz="2400" i="1" dirty="0"/>
          </a:p>
          <a:p>
            <a:r>
              <a:rPr lang="ru-RU" sz="2400" b="0" i="1" dirty="0">
                <a:latin typeface="Arial" charset="0"/>
              </a:rPr>
              <a:t>для грузовых ТС</a:t>
            </a:r>
            <a:endParaRPr lang="en-US" sz="2400" b="0" dirty="0">
              <a:latin typeface="Arial" charset="0"/>
            </a:endParaRPr>
          </a:p>
        </p:txBody>
      </p:sp>
      <p:sp>
        <p:nvSpPr>
          <p:cNvPr id="246788" name="Text Box 4"/>
          <p:cNvSpPr txBox="1">
            <a:spLocks noChangeArrowheads="1"/>
          </p:cNvSpPr>
          <p:nvPr/>
        </p:nvSpPr>
        <p:spPr bwMode="auto">
          <a:xfrm>
            <a:off x="2209801" y="1666876"/>
            <a:ext cx="5822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4800" b="0">
                <a:solidFill>
                  <a:srgbClr val="FF3300"/>
                </a:solidFill>
                <a:latin typeface="Times New Roman" pitchFamily="18" charset="0"/>
                <a:sym typeface="Monotype Sorts" pitchFamily="2" charset="2"/>
              </a:rPr>
              <a:t></a:t>
            </a:r>
            <a:endParaRPr lang="en-GB" sz="4800" b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2209801" y="2747964"/>
            <a:ext cx="5822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4800" b="0">
                <a:solidFill>
                  <a:srgbClr val="FF3300"/>
                </a:solidFill>
                <a:latin typeface="Times New Roman" pitchFamily="18" charset="0"/>
                <a:sym typeface="Monotype Sorts" pitchFamily="2" charset="2"/>
              </a:rPr>
              <a:t></a:t>
            </a:r>
            <a:endParaRPr lang="en-GB" sz="4800" b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46790" name="Text Box 6"/>
          <p:cNvSpPr txBox="1">
            <a:spLocks noChangeArrowheads="1"/>
          </p:cNvSpPr>
          <p:nvPr/>
        </p:nvSpPr>
        <p:spPr bwMode="auto">
          <a:xfrm>
            <a:off x="2209801" y="3800476"/>
            <a:ext cx="5822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4800" b="0">
                <a:solidFill>
                  <a:srgbClr val="FF3300"/>
                </a:solidFill>
                <a:latin typeface="Times New Roman" pitchFamily="18" charset="0"/>
                <a:sym typeface="Monotype Sorts" pitchFamily="2" charset="2"/>
              </a:rPr>
              <a:t></a:t>
            </a:r>
            <a:endParaRPr lang="en-GB" sz="4800" b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E7A26C3-C9BE-4542-AB7B-7A00EE645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5721236"/>
      </p:ext>
    </p:extLst>
  </p:cSld>
  <p:clrMapOvr>
    <a:masterClrMapping/>
  </p:clrMapOvr>
  <p:transition advClick="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WordArt 2"/>
          <p:cNvSpPr>
            <a:spLocks noChangeArrowheads="1" noChangeShapeType="1" noTextEdit="1"/>
          </p:cNvSpPr>
          <p:nvPr/>
        </p:nvSpPr>
        <p:spPr bwMode="auto">
          <a:xfrm>
            <a:off x="2819401" y="1484314"/>
            <a:ext cx="7237413" cy="35528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Impact"/>
              </a:rPr>
              <a:t>Concrete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1EB0208-12FE-489A-8848-8D9452574D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/>
          </a:p>
        </p:txBody>
      </p:sp>
    </p:spTree>
    <p:custDataLst>
      <p:tags r:id="rId1"/>
    </p:custDataLst>
  </p:cSld>
  <p:clrMapOvr>
    <a:masterClrMapping/>
  </p:clrMapOvr>
  <p:transition advTm="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46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46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49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6"/>
          <p:cNvSpPr>
            <a:spLocks noGrp="1" noChangeArrowheads="1"/>
          </p:cNvSpPr>
          <p:nvPr>
            <p:ph type="title"/>
          </p:nvPr>
        </p:nvSpPr>
        <p:spPr>
          <a:xfrm>
            <a:off x="1919537" y="342901"/>
            <a:ext cx="8243640" cy="950913"/>
          </a:xfrm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100" dirty="0">
                <a:latin typeface="Helvetica" panose="020B0604020202020204" pitchFamily="34" charset="0"/>
              </a:rPr>
              <a:t>GOMACO – </a:t>
            </a:r>
            <a:r>
              <a:rPr lang="ru-RU" sz="3100" dirty="0">
                <a:latin typeface="Helvetica" panose="020B0604020202020204" pitchFamily="34" charset="0"/>
              </a:rPr>
              <a:t>передовые технологии устройства цементобетонных покрытий </a:t>
            </a:r>
            <a:endParaRPr lang="en-US" sz="3100" dirty="0">
              <a:latin typeface="Helvetica" panose="020B0604020202020204" pitchFamily="34" charset="0"/>
            </a:endParaRPr>
          </a:p>
        </p:txBody>
      </p:sp>
      <p:pic>
        <p:nvPicPr>
          <p:cNvPr id="103429" name="Picture 8" descr="Slipform Sam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3752" y="1592616"/>
            <a:ext cx="4837178" cy="378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5274550"/>
            <a:ext cx="5064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solidFill>
                  <a:srgbClr val="FFCC00"/>
                </a:solidFill>
                <a:latin typeface="Freestyle Script" panose="030804020302050B0404" pitchFamily="66" charset="0"/>
                <a:cs typeface="Mongolian Baiti" panose="03000500000000000000" pitchFamily="66" charset="0"/>
              </a:rPr>
              <a:t>Спасибо за внимание </a:t>
            </a:r>
            <a:r>
              <a:rPr lang="ru-RU" sz="3200" dirty="0">
                <a:solidFill>
                  <a:srgbClr val="FFCC00"/>
                </a:solidFill>
                <a:latin typeface="Freestyle Script" panose="030804020302050B0404" pitchFamily="66" charset="0"/>
                <a:cs typeface="Mongolian Baiti" panose="03000500000000000000" pitchFamily="66" charset="0"/>
              </a:rPr>
              <a:t>!!!</a:t>
            </a:r>
            <a:endParaRPr lang="en-GB" sz="3200" dirty="0">
              <a:solidFill>
                <a:srgbClr val="FFCC00"/>
              </a:solidFill>
              <a:latin typeface="Freestyle Script" panose="030804020302050B0404" pitchFamily="66" charset="0"/>
              <a:cs typeface="Mongolian Baiti" panose="03000500000000000000" pitchFamily="66" charset="0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0413086-92AA-4C66-91D8-1D6BDD4B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916728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80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0" y="428612"/>
            <a:ext cx="7696200" cy="1143000"/>
          </a:xfrm>
        </p:spPr>
        <p:txBody>
          <a:bodyPr/>
          <a:lstStyle/>
          <a:p>
            <a:r>
              <a:rPr lang="ru-RU" sz="2800" dirty="0"/>
              <a:t>Устаревший метод подготовки основания автодороги – использование автогрейдера</a:t>
            </a:r>
            <a:endParaRPr lang="en-GB" sz="2800" dirty="0"/>
          </a:p>
        </p:txBody>
      </p:sp>
      <p:pic>
        <p:nvPicPr>
          <p:cNvPr id="920584" name="Picture 8" descr="MG_157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25750" y="1905000"/>
            <a:ext cx="2692400" cy="4038600"/>
          </a:xfrm>
          <a:noFill/>
          <a:ln/>
        </p:spPr>
      </p:pic>
      <p:pic>
        <p:nvPicPr>
          <p:cNvPr id="920585" name="Picture 9" descr="MG_159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638925" y="1905000"/>
            <a:ext cx="2914650" cy="1943100"/>
          </a:xfrm>
          <a:noFill/>
          <a:ln/>
        </p:spPr>
      </p:pic>
      <p:pic>
        <p:nvPicPr>
          <p:cNvPr id="920586" name="Picture 10" descr="MG_159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448550" y="4000500"/>
            <a:ext cx="1295400" cy="1943100"/>
          </a:xfrm>
          <a:noFill/>
          <a:ln/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CFBF590-CFBC-46DD-B721-CF264CA6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IV Международный форум СОЧИ, 2018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442">
        <p:fade/>
      </p:transition>
    </mc:Choice>
    <mc:Fallback xmlns="">
      <p:transition spd="med" advClick="0" advTm="4442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7|0.6|0.5|0.5|0.6|5.3|1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1_Studio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1_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19654</TotalTime>
  <Words>1778</Words>
  <Application>Microsoft Office PowerPoint</Application>
  <PresentationFormat>Произвольный</PresentationFormat>
  <Paragraphs>384</Paragraphs>
  <Slides>85</Slides>
  <Notes>45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85</vt:i4>
      </vt:variant>
    </vt:vector>
  </HeadingPairs>
  <TitlesOfParts>
    <vt:vector size="89" baseType="lpstr">
      <vt:lpstr>1_Studio</vt:lpstr>
      <vt:lpstr>Slide</vt:lpstr>
      <vt:lpstr>Scanned Photo</vt:lpstr>
      <vt:lpstr>Photo Editor Photo</vt:lpstr>
      <vt:lpstr>GOMACO: передовой опыт и современные технологии строительства долговечных цементобетонных покрытий</vt:lpstr>
      <vt:lpstr>Преимущества цементобетона</vt:lpstr>
      <vt:lpstr>Автомобильные дороги с цементобетонным покрытием в США</vt:lpstr>
      <vt:lpstr>Качество, долговечность покрытия и экономические факторы</vt:lpstr>
      <vt:lpstr>Анализ стоимости жизненного цикла</vt:lpstr>
      <vt:lpstr>Презентация PowerPoint</vt:lpstr>
      <vt:lpstr>Презентация PowerPoint</vt:lpstr>
      <vt:lpstr>Почему мы считаем необходимым профилирование основания автодорог?</vt:lpstr>
      <vt:lpstr>Устаревший метод подготовки основания автодороги – использование автогрейдера</vt:lpstr>
      <vt:lpstr>Профилировщик модели 9500 в работе по подготовке основания </vt:lpstr>
      <vt:lpstr>Профилирование уплотненного основания при строительстве автодорог</vt:lpstr>
      <vt:lpstr>Удобоукладываемость смеси при укладке в скользящих формах: </vt:lpstr>
      <vt:lpstr>Испытания смеси</vt:lpstr>
      <vt:lpstr>Требования к устройству качественного покрытия</vt:lpstr>
      <vt:lpstr>Бетоноукладочный комплекс</vt:lpstr>
      <vt:lpstr>Распределитель / перегружатель бетона</vt:lpstr>
      <vt:lpstr>Перегружатель RTP 500</vt:lpstr>
      <vt:lpstr>GP 2400 2.5м - 7.5м</vt:lpstr>
      <vt:lpstr>GP-3  Ширина от 3.5m до 9.2m</vt:lpstr>
      <vt:lpstr>GP-2600 Ширина 3.5m - 9.75m</vt:lpstr>
      <vt:lpstr>GHP-2800  Ширина 3.5m - 9.75m</vt:lpstr>
      <vt:lpstr>GP-4  Ширина 3.5m - 12.0m</vt:lpstr>
      <vt:lpstr>GP-4000 3.5m - 15.25m</vt:lpstr>
      <vt:lpstr>GP-4000 4-гус Ширина 3.5m - 15.25m с IDBI + 2-слойное покрытие </vt:lpstr>
      <vt:lpstr>Укладка больших толщин</vt:lpstr>
      <vt:lpstr>Укладка аэродромных покрытий</vt:lpstr>
      <vt:lpstr>Аэродромы в РФ</vt:lpstr>
      <vt:lpstr>Укладка покрытия с поперечным армированием</vt:lpstr>
      <vt:lpstr>Укладка покрытия с поперечным армированием </vt:lpstr>
      <vt:lpstr>Презентация PowerPoint</vt:lpstr>
      <vt:lpstr>Презентация PowerPoint</vt:lpstr>
      <vt:lpstr>Презентация PowerPoint</vt:lpstr>
      <vt:lpstr>2-слойное покрытие – одной машиной</vt:lpstr>
      <vt:lpstr>2-слойное покрытие –  одной машиной</vt:lpstr>
      <vt:lpstr>2-слойное покрытие - 2 машинами</vt:lpstr>
      <vt:lpstr>Вид 2 машин в плане</vt:lpstr>
      <vt:lpstr>GOMACO IDBI – система автоматического армирования  </vt:lpstr>
      <vt:lpstr>Расположение дюбелей</vt:lpstr>
      <vt:lpstr>Дюбели после погружения</vt:lpstr>
      <vt:lpstr>Дюбель при погружении удерживается в 6 точках</vt:lpstr>
      <vt:lpstr>Правильно уплотненный бетон вокруг дюбеля – он «опоясан» щебнем</vt:lpstr>
      <vt:lpstr>Сплошное армирование</vt:lpstr>
      <vt:lpstr>Дефекты покрытия, связанные с вибрацией  </vt:lpstr>
      <vt:lpstr>Следы от вибраторов</vt:lpstr>
      <vt:lpstr>Система Auto Vibe</vt:lpstr>
      <vt:lpstr>Презентация PowerPoint</vt:lpstr>
      <vt:lpstr>Система Auto-Vib III</vt:lpstr>
      <vt:lpstr>Презентация PowerPoint</vt:lpstr>
      <vt:lpstr>Изношенное покрытие из АБ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GSI – индикатор ровности GOMACO</vt:lpstr>
      <vt:lpstr>Презентация PowerPoint</vt:lpstr>
      <vt:lpstr>Презентация PowerPoint</vt:lpstr>
      <vt:lpstr>GSI – Индикатор ровности</vt:lpstr>
      <vt:lpstr>Технология 3D – без струны</vt:lpstr>
      <vt:lpstr>Применение 3D при перекрытии части магистрали</vt:lpstr>
      <vt:lpstr>Получение бетона  открытой структуры</vt:lpstr>
      <vt:lpstr>Типы текстуры </vt:lpstr>
      <vt:lpstr>Стена с рисунком</vt:lpstr>
      <vt:lpstr>Плоское покрытие с рисунком</vt:lpstr>
      <vt:lpstr>Бордюрная лента на парковке</vt:lpstr>
      <vt:lpstr>Тротуар – укладка при ограниченном доступе </vt:lpstr>
      <vt:lpstr>GT 3600</vt:lpstr>
      <vt:lpstr>4400</vt:lpstr>
      <vt:lpstr>Бордюр и лоток</vt:lpstr>
      <vt:lpstr>Водоотводы </vt:lpstr>
      <vt:lpstr>Специальные каналы</vt:lpstr>
      <vt:lpstr>Дренаж</vt:lpstr>
      <vt:lpstr>Основания для установки металлических ограждений</vt:lpstr>
      <vt:lpstr>Разделительное ограждение</vt:lpstr>
      <vt:lpstr>Презентация PowerPoint</vt:lpstr>
      <vt:lpstr>Ограждение  с водоотводным лотком</vt:lpstr>
      <vt:lpstr>Удерживающая способность ограждений</vt:lpstr>
      <vt:lpstr>Ограждение переменной высоты</vt:lpstr>
      <vt:lpstr>Презентация PowerPoint</vt:lpstr>
      <vt:lpstr>Презентация PowerPoint</vt:lpstr>
      <vt:lpstr>Парапетные ограждения</vt:lpstr>
      <vt:lpstr> Преимущества цементобетона</vt:lpstr>
      <vt:lpstr>Презентация PowerPoint</vt:lpstr>
      <vt:lpstr>GOMACO – передовые технологии устройства цементобетонных покрытий </vt:lpstr>
    </vt:vector>
  </TitlesOfParts>
  <Company>Gomaco International Limited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Rkeogh</dc:creator>
  <cp:lastModifiedBy>Егорова Алла Сергеевна</cp:lastModifiedBy>
  <cp:revision>1028</cp:revision>
  <dcterms:created xsi:type="dcterms:W3CDTF">2003-02-10T09:35:23Z</dcterms:created>
  <dcterms:modified xsi:type="dcterms:W3CDTF">2018-05-28T05:55:18Z</dcterms:modified>
</cp:coreProperties>
</file>