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3"/>
  </p:sldMasterIdLst>
  <p:notesMasterIdLst>
    <p:notesMasterId r:id="rId27"/>
  </p:notesMasterIdLst>
  <p:handoutMasterIdLst>
    <p:handoutMasterId r:id="rId28"/>
  </p:handoutMasterIdLst>
  <p:sldIdLst>
    <p:sldId id="416" r:id="rId4"/>
    <p:sldId id="383" r:id="rId5"/>
    <p:sldId id="482" r:id="rId6"/>
    <p:sldId id="447" r:id="rId7"/>
    <p:sldId id="474" r:id="rId8"/>
    <p:sldId id="432" r:id="rId9"/>
    <p:sldId id="483" r:id="rId10"/>
    <p:sldId id="484" r:id="rId11"/>
    <p:sldId id="486" r:id="rId12"/>
    <p:sldId id="485" r:id="rId13"/>
    <p:sldId id="451" r:id="rId14"/>
    <p:sldId id="452" r:id="rId15"/>
    <p:sldId id="477" r:id="rId16"/>
    <p:sldId id="479" r:id="rId17"/>
    <p:sldId id="478" r:id="rId18"/>
    <p:sldId id="480" r:id="rId19"/>
    <p:sldId id="439" r:id="rId20"/>
    <p:sldId id="487" r:id="rId21"/>
    <p:sldId id="492" r:id="rId22"/>
    <p:sldId id="488" r:id="rId23"/>
    <p:sldId id="490" r:id="rId24"/>
    <p:sldId id="489" r:id="rId25"/>
    <p:sldId id="481" r:id="rId26"/>
  </p:sldIdLst>
  <p:sldSz cx="9144000" cy="6858000" type="screen4x3"/>
  <p:notesSz cx="7939088" cy="11422063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>
          <p15:clr>
            <a:srgbClr val="A4A3A4"/>
          </p15:clr>
        </p15:guide>
        <p15:guide id="2" pos="124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l Soar" initials="so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CC00"/>
    <a:srgbClr val="7E8F9A"/>
    <a:srgbClr val="82939E"/>
    <a:srgbClr val="81949F"/>
    <a:srgbClr val="8D9EA9"/>
    <a:srgbClr val="C0C0C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77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1752" y="60"/>
      </p:cViewPr>
      <p:guideLst>
        <p:guide orient="horz" pos="1026"/>
        <p:guide pos="12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089EA7CC-592E-46DE-92D0-5D940A4A9DF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440113" cy="571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6644" tIns="53322" rIns="106644" bIns="53322" numCol="1" anchor="t" anchorCtr="0" compatLnSpc="1">
            <a:prstTxWarp prst="textNoShape">
              <a:avLst/>
            </a:prstTxWarp>
          </a:bodyPr>
          <a:lstStyle>
            <a:lvl1pPr defTabSz="1066800" eaLnBrk="1" hangingPunct="1">
              <a:spcBef>
                <a:spcPct val="0"/>
              </a:spcBef>
              <a:defRPr sz="1500">
                <a:latin typeface="Arial" charset="0"/>
              </a:defRPr>
            </a:lvl1pPr>
          </a:lstStyle>
          <a:p>
            <a:pPr>
              <a:defRPr/>
            </a:pPr>
            <a:r>
              <a:rPr lang="en-AU"/>
              <a:t>Leica PaveSmart 3D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9B84EF71-39ED-465B-8464-96424DED368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495800" y="0"/>
            <a:ext cx="3441700" cy="571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6644" tIns="53322" rIns="106644" bIns="53322" numCol="1" anchor="t" anchorCtr="0" compatLnSpc="1">
            <a:prstTxWarp prst="textNoShape">
              <a:avLst/>
            </a:prstTxWarp>
          </a:bodyPr>
          <a:lstStyle>
            <a:lvl1pPr algn="r" defTabSz="1066800" eaLnBrk="1" hangingPunct="1">
              <a:spcBef>
                <a:spcPct val="0"/>
              </a:spcBef>
              <a:defRPr sz="1500">
                <a:latin typeface="Arial" charset="0"/>
              </a:defRPr>
            </a:lvl1pPr>
          </a:lstStyle>
          <a:p>
            <a:pPr>
              <a:defRPr/>
            </a:pPr>
            <a:fld id="{AE86B6CD-7A71-48CD-919A-68247F80E8B7}" type="datetime1">
              <a:rPr lang="en-GB"/>
              <a:pPr>
                <a:defRPr/>
              </a:pPr>
              <a:t>31/05/2018</a:t>
            </a:fld>
            <a:endParaRPr lang="en-AU"/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3050E1BE-6C71-4695-A7DE-688EB23185B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0847388"/>
            <a:ext cx="3440113" cy="573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6644" tIns="53322" rIns="106644" bIns="53322" numCol="1" anchor="b" anchorCtr="0" compatLnSpc="1">
            <a:prstTxWarp prst="textNoShape">
              <a:avLst/>
            </a:prstTxWarp>
          </a:bodyPr>
          <a:lstStyle>
            <a:lvl1pPr defTabSz="1066800" eaLnBrk="1" hangingPunct="1">
              <a:spcBef>
                <a:spcPct val="0"/>
              </a:spcBef>
              <a:defRPr sz="1500">
                <a:latin typeface="Arial" charset="0"/>
              </a:defRPr>
            </a:lvl1pPr>
          </a:lstStyle>
          <a:p>
            <a:pPr>
              <a:defRPr/>
            </a:pPr>
            <a:r>
              <a:rPr lang="en-AU"/>
              <a:t>Leica Geosystems AG</a:t>
            </a:r>
          </a:p>
        </p:txBody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FE747F68-BA96-4284-ABDF-11EACAB32A8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495800" y="10847388"/>
            <a:ext cx="3441700" cy="573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6644" tIns="53322" rIns="106644" bIns="53322" numCol="1" anchor="b" anchorCtr="0" compatLnSpc="1">
            <a:prstTxWarp prst="textNoShape">
              <a:avLst/>
            </a:prstTxWarp>
          </a:bodyPr>
          <a:lstStyle>
            <a:lvl1pPr algn="r" defTabSz="1066800" eaLnBrk="1" hangingPunct="1">
              <a:spcBef>
                <a:spcPct val="0"/>
              </a:spcBef>
              <a:defRPr sz="1500"/>
            </a:lvl1pPr>
          </a:lstStyle>
          <a:p>
            <a:fld id="{A4ED938F-63DC-4025-8A9D-56D521163427}" type="slidenum">
              <a:rPr lang="en-AU" altLang="ru-RU"/>
              <a:pPr/>
              <a:t>‹#›</a:t>
            </a:fld>
            <a:endParaRPr lang="en-A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DA948F4-B768-4EE4-A2E8-0BDB864107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440113" cy="571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6644" tIns="53322" rIns="106644" bIns="53322" numCol="1" anchor="t" anchorCtr="0" compatLnSpc="1">
            <a:prstTxWarp prst="textNoShape">
              <a:avLst/>
            </a:prstTxWarp>
          </a:bodyPr>
          <a:lstStyle>
            <a:lvl1pPr defTabSz="1066800" eaLnBrk="1" hangingPunct="1">
              <a:spcBef>
                <a:spcPct val="0"/>
              </a:spcBef>
              <a:defRPr sz="15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Leica PaveSmart 3D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43ABC4A-7D22-4F15-A69D-BAC0E92B4C1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495800" y="0"/>
            <a:ext cx="3441700" cy="571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6644" tIns="53322" rIns="106644" bIns="53322" numCol="1" anchor="t" anchorCtr="0" compatLnSpc="1">
            <a:prstTxWarp prst="textNoShape">
              <a:avLst/>
            </a:prstTxWarp>
          </a:bodyPr>
          <a:lstStyle>
            <a:lvl1pPr algn="r" defTabSz="1066800" eaLnBrk="1" hangingPunct="1">
              <a:spcBef>
                <a:spcPct val="0"/>
              </a:spcBef>
              <a:defRPr sz="1500">
                <a:latin typeface="Arial" charset="0"/>
              </a:defRPr>
            </a:lvl1pPr>
          </a:lstStyle>
          <a:p>
            <a:pPr>
              <a:defRPr/>
            </a:pPr>
            <a:fld id="{60C6C5AF-F3A0-4864-B0D2-3EC3491AB2DD}" type="datetime1">
              <a:rPr lang="en-GB"/>
              <a:pPr>
                <a:defRPr/>
              </a:pPr>
              <a:t>31/05/2018</a:t>
            </a:fld>
            <a:endParaRPr lang="en-US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42BF71A9-9DE5-4BD1-98A4-2C3D82F8F8A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2838" y="855663"/>
            <a:ext cx="5713412" cy="4284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40E39F7C-E003-4EEA-95BF-CB9B5499A8E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95338" y="5422900"/>
            <a:ext cx="6348412" cy="5143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6644" tIns="53322" rIns="106644" bIns="53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98A4B9A5-FCA5-455B-ABB0-1CA33B45AA7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0847388"/>
            <a:ext cx="3440113" cy="573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6644" tIns="53322" rIns="106644" bIns="53322" numCol="1" anchor="b" anchorCtr="0" compatLnSpc="1">
            <a:prstTxWarp prst="textNoShape">
              <a:avLst/>
            </a:prstTxWarp>
          </a:bodyPr>
          <a:lstStyle>
            <a:lvl1pPr defTabSz="1066800" eaLnBrk="1" hangingPunct="1">
              <a:spcBef>
                <a:spcPct val="0"/>
              </a:spcBef>
              <a:defRPr sz="15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Leica Geosystems AG</a:t>
            </a:r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6E8DE35A-2FCC-4FE2-A517-28DE43A337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495800" y="10847388"/>
            <a:ext cx="3441700" cy="573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6644" tIns="53322" rIns="106644" bIns="53322" numCol="1" anchor="b" anchorCtr="0" compatLnSpc="1">
            <a:prstTxWarp prst="textNoShape">
              <a:avLst/>
            </a:prstTxWarp>
          </a:bodyPr>
          <a:lstStyle>
            <a:lvl1pPr algn="r" defTabSz="1066800" eaLnBrk="1" hangingPunct="1">
              <a:spcBef>
                <a:spcPct val="0"/>
              </a:spcBef>
              <a:defRPr sz="1500"/>
            </a:lvl1pPr>
          </a:lstStyle>
          <a:p>
            <a:fld id="{D8587E53-980C-44CC-9AAB-66666DBCED4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7E7D6B9-D095-4094-ACD8-BDF0A910D87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B5DB71F-5985-45FE-8740-EDEADC4E5B8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8588F7-851C-44B3-86BC-730A963F028A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60420" name="Rectangle 6">
            <a:extLst>
              <a:ext uri="{FF2B5EF4-FFF2-40B4-BE49-F238E27FC236}">
                <a16:creationId xmlns:a16="http://schemas.microsoft.com/office/drawing/2014/main" id="{F8D74E1D-3D79-4DA8-BC99-89ED536A32C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60421" name="Rectangle 7">
            <a:extLst>
              <a:ext uri="{FF2B5EF4-FFF2-40B4-BE49-F238E27FC236}">
                <a16:creationId xmlns:a16="http://schemas.microsoft.com/office/drawing/2014/main" id="{2E241DB5-92F7-4660-94D4-739BA061A7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B2A4CB-8F0A-4619-9CBF-70EBDC2E2888}" type="slidenum">
              <a:rPr lang="en-US" altLang="ru-RU" sz="1500"/>
              <a:pPr/>
              <a:t>1</a:t>
            </a:fld>
            <a:endParaRPr lang="en-US" altLang="ru-RU" sz="1500"/>
          </a:p>
        </p:txBody>
      </p:sp>
      <p:sp>
        <p:nvSpPr>
          <p:cNvPr id="60422" name="Rectangle 2">
            <a:extLst>
              <a:ext uri="{FF2B5EF4-FFF2-40B4-BE49-F238E27FC236}">
                <a16:creationId xmlns:a16="http://schemas.microsoft.com/office/drawing/2014/main" id="{0EC72C36-5755-4D3F-AEB3-2FFF057260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3" name="Rectangle 3">
            <a:extLst>
              <a:ext uri="{FF2B5EF4-FFF2-40B4-BE49-F238E27FC236}">
                <a16:creationId xmlns:a16="http://schemas.microsoft.com/office/drawing/2014/main" id="{3FB09C58-6FFB-40B6-8461-4519AA31D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1532674-7597-4786-A3EE-1C7F36DD06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998F423-D8C2-4AD6-A768-0E4FD54B620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0AD46B-B95F-4CF6-9449-A6C6CA5AE4D4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47108" name="Rectangle 6">
            <a:extLst>
              <a:ext uri="{FF2B5EF4-FFF2-40B4-BE49-F238E27FC236}">
                <a16:creationId xmlns:a16="http://schemas.microsoft.com/office/drawing/2014/main" id="{A48AE7C7-D980-43D1-B6BC-3567B3A0C7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47109" name="Rectangle 7">
            <a:extLst>
              <a:ext uri="{FF2B5EF4-FFF2-40B4-BE49-F238E27FC236}">
                <a16:creationId xmlns:a16="http://schemas.microsoft.com/office/drawing/2014/main" id="{77DABC1B-E151-4508-91CC-32D60A244F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8A6013-06FA-482A-A46E-0C276DCDC1B4}" type="slidenum">
              <a:rPr lang="en-US" altLang="ru-RU" sz="1500"/>
              <a:pPr/>
              <a:t>10</a:t>
            </a:fld>
            <a:endParaRPr lang="en-US" altLang="ru-RU" sz="1500"/>
          </a:p>
        </p:txBody>
      </p:sp>
      <p:sp>
        <p:nvSpPr>
          <p:cNvPr id="47110" name="Rectangle 2">
            <a:extLst>
              <a:ext uri="{FF2B5EF4-FFF2-40B4-BE49-F238E27FC236}">
                <a16:creationId xmlns:a16="http://schemas.microsoft.com/office/drawing/2014/main" id="{701FD456-D199-4CFE-BFA4-3B781D897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47111" name="Rectangle 3">
            <a:extLst>
              <a:ext uri="{FF2B5EF4-FFF2-40B4-BE49-F238E27FC236}">
                <a16:creationId xmlns:a16="http://schemas.microsoft.com/office/drawing/2014/main" id="{0F4F39E3-6BB3-4EB5-A04A-93EB219C2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55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2935C5B5-3C39-4BFA-8B73-4A5799024C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F63AB371-270C-4513-9DAE-E4F9B7FD491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62936F-3061-4BFB-BEDD-065887019A34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68612" name="Rectangle 6">
            <a:extLst>
              <a:ext uri="{FF2B5EF4-FFF2-40B4-BE49-F238E27FC236}">
                <a16:creationId xmlns:a16="http://schemas.microsoft.com/office/drawing/2014/main" id="{DE6EE9DC-AC95-404C-8C85-41AC0F3D01B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68613" name="Rectangle 7">
            <a:extLst>
              <a:ext uri="{FF2B5EF4-FFF2-40B4-BE49-F238E27FC236}">
                <a16:creationId xmlns:a16="http://schemas.microsoft.com/office/drawing/2014/main" id="{967EA0C9-8D84-4C2A-95D0-C1C9EA170E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F393B9-C97B-464A-A3BC-84EEABCD9A91}" type="slidenum">
              <a:rPr lang="en-US" altLang="ru-RU" sz="1500"/>
              <a:pPr/>
              <a:t>11</a:t>
            </a:fld>
            <a:endParaRPr lang="en-US" altLang="ru-RU" sz="1500"/>
          </a:p>
        </p:txBody>
      </p:sp>
      <p:sp>
        <p:nvSpPr>
          <p:cNvPr id="68614" name="Rectangle 2">
            <a:extLst>
              <a:ext uri="{FF2B5EF4-FFF2-40B4-BE49-F238E27FC236}">
                <a16:creationId xmlns:a16="http://schemas.microsoft.com/office/drawing/2014/main" id="{494E5B41-8C3E-4743-B069-85C8B417C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68615" name="Rectangle 3">
            <a:extLst>
              <a:ext uri="{FF2B5EF4-FFF2-40B4-BE49-F238E27FC236}">
                <a16:creationId xmlns:a16="http://schemas.microsoft.com/office/drawing/2014/main" id="{80523E9A-E750-4D05-B7E1-7D303F7169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A789B23E-DB06-4C9D-A11B-ACA415D4BF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B07A597-ADE5-4B0A-BA0F-BF78BE473CB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99FD18-D8EC-414C-AD70-36628A04399A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69636" name="Rectangle 6">
            <a:extLst>
              <a:ext uri="{FF2B5EF4-FFF2-40B4-BE49-F238E27FC236}">
                <a16:creationId xmlns:a16="http://schemas.microsoft.com/office/drawing/2014/main" id="{A9495D29-9E00-4EFF-BC3F-DE4BFDC93C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69637" name="Rectangle 7">
            <a:extLst>
              <a:ext uri="{FF2B5EF4-FFF2-40B4-BE49-F238E27FC236}">
                <a16:creationId xmlns:a16="http://schemas.microsoft.com/office/drawing/2014/main" id="{C74570AE-F33F-452A-B5C1-C12C97B304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500604-8318-4E7E-AB93-4A3550ECA4DC}" type="slidenum">
              <a:rPr lang="en-US" altLang="ru-RU" sz="1500"/>
              <a:pPr/>
              <a:t>12</a:t>
            </a:fld>
            <a:endParaRPr lang="en-US" altLang="ru-RU" sz="1500"/>
          </a:p>
        </p:txBody>
      </p:sp>
      <p:sp>
        <p:nvSpPr>
          <p:cNvPr id="69638" name="Rectangle 2">
            <a:extLst>
              <a:ext uri="{FF2B5EF4-FFF2-40B4-BE49-F238E27FC236}">
                <a16:creationId xmlns:a16="http://schemas.microsoft.com/office/drawing/2014/main" id="{C68D082D-3E48-4676-98B6-0C48583E9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69639" name="Rectangle 3">
            <a:extLst>
              <a:ext uri="{FF2B5EF4-FFF2-40B4-BE49-F238E27FC236}">
                <a16:creationId xmlns:a16="http://schemas.microsoft.com/office/drawing/2014/main" id="{992573B5-9985-4778-A883-F3CC435BA0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A789B23E-DB06-4C9D-A11B-ACA415D4BF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B07A597-ADE5-4B0A-BA0F-BF78BE473CB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99FD18-D8EC-414C-AD70-36628A04399A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69636" name="Rectangle 6">
            <a:extLst>
              <a:ext uri="{FF2B5EF4-FFF2-40B4-BE49-F238E27FC236}">
                <a16:creationId xmlns:a16="http://schemas.microsoft.com/office/drawing/2014/main" id="{A9495D29-9E00-4EFF-BC3F-DE4BFDC93C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69637" name="Rectangle 7">
            <a:extLst>
              <a:ext uri="{FF2B5EF4-FFF2-40B4-BE49-F238E27FC236}">
                <a16:creationId xmlns:a16="http://schemas.microsoft.com/office/drawing/2014/main" id="{C74570AE-F33F-452A-B5C1-C12C97B304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500604-8318-4E7E-AB93-4A3550ECA4DC}" type="slidenum">
              <a:rPr lang="en-US" altLang="ru-RU" sz="1500"/>
              <a:pPr/>
              <a:t>13</a:t>
            </a:fld>
            <a:endParaRPr lang="en-US" altLang="ru-RU" sz="1500"/>
          </a:p>
        </p:txBody>
      </p:sp>
      <p:sp>
        <p:nvSpPr>
          <p:cNvPr id="69638" name="Rectangle 2">
            <a:extLst>
              <a:ext uri="{FF2B5EF4-FFF2-40B4-BE49-F238E27FC236}">
                <a16:creationId xmlns:a16="http://schemas.microsoft.com/office/drawing/2014/main" id="{C68D082D-3E48-4676-98B6-0C48583E9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69639" name="Rectangle 3">
            <a:extLst>
              <a:ext uri="{FF2B5EF4-FFF2-40B4-BE49-F238E27FC236}">
                <a16:creationId xmlns:a16="http://schemas.microsoft.com/office/drawing/2014/main" id="{992573B5-9985-4778-A883-F3CC435BA0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48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A789B23E-DB06-4C9D-A11B-ACA415D4BF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B07A597-ADE5-4B0A-BA0F-BF78BE473CB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99FD18-D8EC-414C-AD70-36628A04399A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69636" name="Rectangle 6">
            <a:extLst>
              <a:ext uri="{FF2B5EF4-FFF2-40B4-BE49-F238E27FC236}">
                <a16:creationId xmlns:a16="http://schemas.microsoft.com/office/drawing/2014/main" id="{A9495D29-9E00-4EFF-BC3F-DE4BFDC93C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69637" name="Rectangle 7">
            <a:extLst>
              <a:ext uri="{FF2B5EF4-FFF2-40B4-BE49-F238E27FC236}">
                <a16:creationId xmlns:a16="http://schemas.microsoft.com/office/drawing/2014/main" id="{C74570AE-F33F-452A-B5C1-C12C97B304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500604-8318-4E7E-AB93-4A3550ECA4DC}" type="slidenum">
              <a:rPr lang="en-US" altLang="ru-RU" sz="1500"/>
              <a:pPr/>
              <a:t>14</a:t>
            </a:fld>
            <a:endParaRPr lang="en-US" altLang="ru-RU" sz="1500"/>
          </a:p>
        </p:txBody>
      </p:sp>
      <p:sp>
        <p:nvSpPr>
          <p:cNvPr id="69638" name="Rectangle 2">
            <a:extLst>
              <a:ext uri="{FF2B5EF4-FFF2-40B4-BE49-F238E27FC236}">
                <a16:creationId xmlns:a16="http://schemas.microsoft.com/office/drawing/2014/main" id="{C68D082D-3E48-4676-98B6-0C48583E9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69639" name="Rectangle 3">
            <a:extLst>
              <a:ext uri="{FF2B5EF4-FFF2-40B4-BE49-F238E27FC236}">
                <a16:creationId xmlns:a16="http://schemas.microsoft.com/office/drawing/2014/main" id="{992573B5-9985-4778-A883-F3CC435BA0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14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A789B23E-DB06-4C9D-A11B-ACA415D4BF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B07A597-ADE5-4B0A-BA0F-BF78BE473CB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99FD18-D8EC-414C-AD70-36628A04399A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69636" name="Rectangle 6">
            <a:extLst>
              <a:ext uri="{FF2B5EF4-FFF2-40B4-BE49-F238E27FC236}">
                <a16:creationId xmlns:a16="http://schemas.microsoft.com/office/drawing/2014/main" id="{A9495D29-9E00-4EFF-BC3F-DE4BFDC93C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69637" name="Rectangle 7">
            <a:extLst>
              <a:ext uri="{FF2B5EF4-FFF2-40B4-BE49-F238E27FC236}">
                <a16:creationId xmlns:a16="http://schemas.microsoft.com/office/drawing/2014/main" id="{C74570AE-F33F-452A-B5C1-C12C97B304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500604-8318-4E7E-AB93-4A3550ECA4DC}" type="slidenum">
              <a:rPr lang="en-US" altLang="ru-RU" sz="1500"/>
              <a:pPr/>
              <a:t>15</a:t>
            </a:fld>
            <a:endParaRPr lang="en-US" altLang="ru-RU" sz="1500"/>
          </a:p>
        </p:txBody>
      </p:sp>
      <p:sp>
        <p:nvSpPr>
          <p:cNvPr id="69638" name="Rectangle 2">
            <a:extLst>
              <a:ext uri="{FF2B5EF4-FFF2-40B4-BE49-F238E27FC236}">
                <a16:creationId xmlns:a16="http://schemas.microsoft.com/office/drawing/2014/main" id="{C68D082D-3E48-4676-98B6-0C48583E9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69639" name="Rectangle 3">
            <a:extLst>
              <a:ext uri="{FF2B5EF4-FFF2-40B4-BE49-F238E27FC236}">
                <a16:creationId xmlns:a16="http://schemas.microsoft.com/office/drawing/2014/main" id="{992573B5-9985-4778-A883-F3CC435BA0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35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A789B23E-DB06-4C9D-A11B-ACA415D4BF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B07A597-ADE5-4B0A-BA0F-BF78BE473CB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99FD18-D8EC-414C-AD70-36628A04399A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69636" name="Rectangle 6">
            <a:extLst>
              <a:ext uri="{FF2B5EF4-FFF2-40B4-BE49-F238E27FC236}">
                <a16:creationId xmlns:a16="http://schemas.microsoft.com/office/drawing/2014/main" id="{A9495D29-9E00-4EFF-BC3F-DE4BFDC93C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69637" name="Rectangle 7">
            <a:extLst>
              <a:ext uri="{FF2B5EF4-FFF2-40B4-BE49-F238E27FC236}">
                <a16:creationId xmlns:a16="http://schemas.microsoft.com/office/drawing/2014/main" id="{C74570AE-F33F-452A-B5C1-C12C97B304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500604-8318-4E7E-AB93-4A3550ECA4DC}" type="slidenum">
              <a:rPr lang="en-US" altLang="ru-RU" sz="1500"/>
              <a:pPr/>
              <a:t>16</a:t>
            </a:fld>
            <a:endParaRPr lang="en-US" altLang="ru-RU" sz="1500"/>
          </a:p>
        </p:txBody>
      </p:sp>
      <p:sp>
        <p:nvSpPr>
          <p:cNvPr id="69638" name="Rectangle 2">
            <a:extLst>
              <a:ext uri="{FF2B5EF4-FFF2-40B4-BE49-F238E27FC236}">
                <a16:creationId xmlns:a16="http://schemas.microsoft.com/office/drawing/2014/main" id="{C68D082D-3E48-4676-98B6-0C48583E9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69639" name="Rectangle 3">
            <a:extLst>
              <a:ext uri="{FF2B5EF4-FFF2-40B4-BE49-F238E27FC236}">
                <a16:creationId xmlns:a16="http://schemas.microsoft.com/office/drawing/2014/main" id="{992573B5-9985-4778-A883-F3CC435BA0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36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A5D3F63-923F-494D-BC9A-3571ED16B5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66F1153-BE63-4613-B9DF-88049DD1054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8D184A-E1FA-42EC-AB4F-B29434E33513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73732" name="Rectangle 6">
            <a:extLst>
              <a:ext uri="{FF2B5EF4-FFF2-40B4-BE49-F238E27FC236}">
                <a16:creationId xmlns:a16="http://schemas.microsoft.com/office/drawing/2014/main" id="{B01DE898-0175-479F-BCDE-49CC2CBEFC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73733" name="Rectangle 7">
            <a:extLst>
              <a:ext uri="{FF2B5EF4-FFF2-40B4-BE49-F238E27FC236}">
                <a16:creationId xmlns:a16="http://schemas.microsoft.com/office/drawing/2014/main" id="{070686CC-9E01-42D1-9B1D-28013ABE2F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F9BA5-744B-4F73-98E1-9C0DC49BE76E}" type="slidenum">
              <a:rPr lang="en-US" altLang="ru-RU" sz="1500"/>
              <a:pPr/>
              <a:t>17</a:t>
            </a:fld>
            <a:endParaRPr lang="en-US" altLang="ru-RU" sz="1500"/>
          </a:p>
        </p:txBody>
      </p:sp>
      <p:sp>
        <p:nvSpPr>
          <p:cNvPr id="73734" name="Rectangle 2">
            <a:extLst>
              <a:ext uri="{FF2B5EF4-FFF2-40B4-BE49-F238E27FC236}">
                <a16:creationId xmlns:a16="http://schemas.microsoft.com/office/drawing/2014/main" id="{8214F299-996A-4E4C-9656-5CC798A7C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855663"/>
            <a:ext cx="5713413" cy="4284662"/>
          </a:xfrm>
          <a:ln/>
        </p:spPr>
      </p:sp>
      <p:sp>
        <p:nvSpPr>
          <p:cNvPr id="73735" name="Rectangle 3">
            <a:extLst>
              <a:ext uri="{FF2B5EF4-FFF2-40B4-BE49-F238E27FC236}">
                <a16:creationId xmlns:a16="http://schemas.microsoft.com/office/drawing/2014/main" id="{99ADBAA2-C0C5-43DD-9CB7-4CE9B8486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6925" y="5424488"/>
            <a:ext cx="6345238" cy="5141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A5D3F63-923F-494D-BC9A-3571ED16B5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66F1153-BE63-4613-B9DF-88049DD1054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8D184A-E1FA-42EC-AB4F-B29434E33513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73732" name="Rectangle 6">
            <a:extLst>
              <a:ext uri="{FF2B5EF4-FFF2-40B4-BE49-F238E27FC236}">
                <a16:creationId xmlns:a16="http://schemas.microsoft.com/office/drawing/2014/main" id="{B01DE898-0175-479F-BCDE-49CC2CBEFC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73733" name="Rectangle 7">
            <a:extLst>
              <a:ext uri="{FF2B5EF4-FFF2-40B4-BE49-F238E27FC236}">
                <a16:creationId xmlns:a16="http://schemas.microsoft.com/office/drawing/2014/main" id="{070686CC-9E01-42D1-9B1D-28013ABE2F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F9BA5-744B-4F73-98E1-9C0DC49BE76E}" type="slidenum">
              <a:rPr lang="en-US" altLang="ru-RU" sz="1500"/>
              <a:pPr/>
              <a:t>18</a:t>
            </a:fld>
            <a:endParaRPr lang="en-US" altLang="ru-RU" sz="1500"/>
          </a:p>
        </p:txBody>
      </p:sp>
      <p:sp>
        <p:nvSpPr>
          <p:cNvPr id="73734" name="Rectangle 2">
            <a:extLst>
              <a:ext uri="{FF2B5EF4-FFF2-40B4-BE49-F238E27FC236}">
                <a16:creationId xmlns:a16="http://schemas.microsoft.com/office/drawing/2014/main" id="{8214F299-996A-4E4C-9656-5CC798A7C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855663"/>
            <a:ext cx="5713413" cy="4284662"/>
          </a:xfrm>
          <a:ln/>
        </p:spPr>
      </p:sp>
      <p:sp>
        <p:nvSpPr>
          <p:cNvPr id="73735" name="Rectangle 3">
            <a:extLst>
              <a:ext uri="{FF2B5EF4-FFF2-40B4-BE49-F238E27FC236}">
                <a16:creationId xmlns:a16="http://schemas.microsoft.com/office/drawing/2014/main" id="{99ADBAA2-C0C5-43DD-9CB7-4CE9B8486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6925" y="5424488"/>
            <a:ext cx="6345238" cy="5141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79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A5D3F63-923F-494D-BC9A-3571ED16B5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66F1153-BE63-4613-B9DF-88049DD1054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8D184A-E1FA-42EC-AB4F-B29434E33513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73732" name="Rectangle 6">
            <a:extLst>
              <a:ext uri="{FF2B5EF4-FFF2-40B4-BE49-F238E27FC236}">
                <a16:creationId xmlns:a16="http://schemas.microsoft.com/office/drawing/2014/main" id="{B01DE898-0175-479F-BCDE-49CC2CBEFC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73733" name="Rectangle 7">
            <a:extLst>
              <a:ext uri="{FF2B5EF4-FFF2-40B4-BE49-F238E27FC236}">
                <a16:creationId xmlns:a16="http://schemas.microsoft.com/office/drawing/2014/main" id="{070686CC-9E01-42D1-9B1D-28013ABE2F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F9BA5-744B-4F73-98E1-9C0DC49BE76E}" type="slidenum">
              <a:rPr lang="en-US" altLang="ru-RU" sz="1500"/>
              <a:pPr/>
              <a:t>19</a:t>
            </a:fld>
            <a:endParaRPr lang="en-US" altLang="ru-RU" sz="1500"/>
          </a:p>
        </p:txBody>
      </p:sp>
      <p:sp>
        <p:nvSpPr>
          <p:cNvPr id="73734" name="Rectangle 2">
            <a:extLst>
              <a:ext uri="{FF2B5EF4-FFF2-40B4-BE49-F238E27FC236}">
                <a16:creationId xmlns:a16="http://schemas.microsoft.com/office/drawing/2014/main" id="{8214F299-996A-4E4C-9656-5CC798A7C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855663"/>
            <a:ext cx="5713413" cy="4284662"/>
          </a:xfrm>
          <a:ln/>
        </p:spPr>
      </p:sp>
      <p:sp>
        <p:nvSpPr>
          <p:cNvPr id="73735" name="Rectangle 3">
            <a:extLst>
              <a:ext uri="{FF2B5EF4-FFF2-40B4-BE49-F238E27FC236}">
                <a16:creationId xmlns:a16="http://schemas.microsoft.com/office/drawing/2014/main" id="{99ADBAA2-C0C5-43DD-9CB7-4CE9B8486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6925" y="5424488"/>
            <a:ext cx="6345238" cy="5141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6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25CC56B-280F-44AD-9BC2-579EB6E6EC5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3B4C582-25D4-45EB-904E-F03069E7330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8EA76D-C575-474D-B41E-442C8E6BD267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46084" name="Rectangle 6">
            <a:extLst>
              <a:ext uri="{FF2B5EF4-FFF2-40B4-BE49-F238E27FC236}">
                <a16:creationId xmlns:a16="http://schemas.microsoft.com/office/drawing/2014/main" id="{56E12F8D-1BE1-4226-A41B-D8344C49609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46085" name="Rectangle 7">
            <a:extLst>
              <a:ext uri="{FF2B5EF4-FFF2-40B4-BE49-F238E27FC236}">
                <a16:creationId xmlns:a16="http://schemas.microsoft.com/office/drawing/2014/main" id="{5430F50C-BAB1-466D-8B19-7711904FC9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077999-F907-4686-B5BD-D060B76710FF}" type="slidenum">
              <a:rPr lang="en-US" altLang="ru-RU" sz="1500"/>
              <a:pPr/>
              <a:t>2</a:t>
            </a:fld>
            <a:endParaRPr lang="en-US" altLang="ru-RU" sz="1500"/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A721BF27-D0F4-4062-A305-41AD8E86C2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578611B4-6656-4687-BC5A-688F863D3B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A5D3F63-923F-494D-BC9A-3571ED16B5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66F1153-BE63-4613-B9DF-88049DD1054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8D184A-E1FA-42EC-AB4F-B29434E33513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73732" name="Rectangle 6">
            <a:extLst>
              <a:ext uri="{FF2B5EF4-FFF2-40B4-BE49-F238E27FC236}">
                <a16:creationId xmlns:a16="http://schemas.microsoft.com/office/drawing/2014/main" id="{B01DE898-0175-479F-BCDE-49CC2CBEFC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73733" name="Rectangle 7">
            <a:extLst>
              <a:ext uri="{FF2B5EF4-FFF2-40B4-BE49-F238E27FC236}">
                <a16:creationId xmlns:a16="http://schemas.microsoft.com/office/drawing/2014/main" id="{070686CC-9E01-42D1-9B1D-28013ABE2F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F9BA5-744B-4F73-98E1-9C0DC49BE76E}" type="slidenum">
              <a:rPr lang="en-US" altLang="ru-RU" sz="1500"/>
              <a:pPr/>
              <a:t>20</a:t>
            </a:fld>
            <a:endParaRPr lang="en-US" altLang="ru-RU" sz="1500"/>
          </a:p>
        </p:txBody>
      </p:sp>
      <p:sp>
        <p:nvSpPr>
          <p:cNvPr id="73734" name="Rectangle 2">
            <a:extLst>
              <a:ext uri="{FF2B5EF4-FFF2-40B4-BE49-F238E27FC236}">
                <a16:creationId xmlns:a16="http://schemas.microsoft.com/office/drawing/2014/main" id="{8214F299-996A-4E4C-9656-5CC798A7C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855663"/>
            <a:ext cx="5713413" cy="4284662"/>
          </a:xfrm>
          <a:ln/>
        </p:spPr>
      </p:sp>
      <p:sp>
        <p:nvSpPr>
          <p:cNvPr id="73735" name="Rectangle 3">
            <a:extLst>
              <a:ext uri="{FF2B5EF4-FFF2-40B4-BE49-F238E27FC236}">
                <a16:creationId xmlns:a16="http://schemas.microsoft.com/office/drawing/2014/main" id="{99ADBAA2-C0C5-43DD-9CB7-4CE9B8486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6925" y="5424488"/>
            <a:ext cx="6345238" cy="5141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57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A5D3F63-923F-494D-BC9A-3571ED16B5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66F1153-BE63-4613-B9DF-88049DD1054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8D184A-E1FA-42EC-AB4F-B29434E33513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73732" name="Rectangle 6">
            <a:extLst>
              <a:ext uri="{FF2B5EF4-FFF2-40B4-BE49-F238E27FC236}">
                <a16:creationId xmlns:a16="http://schemas.microsoft.com/office/drawing/2014/main" id="{B01DE898-0175-479F-BCDE-49CC2CBEFC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73733" name="Rectangle 7">
            <a:extLst>
              <a:ext uri="{FF2B5EF4-FFF2-40B4-BE49-F238E27FC236}">
                <a16:creationId xmlns:a16="http://schemas.microsoft.com/office/drawing/2014/main" id="{070686CC-9E01-42D1-9B1D-28013ABE2F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F9BA5-744B-4F73-98E1-9C0DC49BE76E}" type="slidenum">
              <a:rPr lang="en-US" altLang="ru-RU" sz="1500"/>
              <a:pPr/>
              <a:t>21</a:t>
            </a:fld>
            <a:endParaRPr lang="en-US" altLang="ru-RU" sz="1500"/>
          </a:p>
        </p:txBody>
      </p:sp>
      <p:sp>
        <p:nvSpPr>
          <p:cNvPr id="73734" name="Rectangle 2">
            <a:extLst>
              <a:ext uri="{FF2B5EF4-FFF2-40B4-BE49-F238E27FC236}">
                <a16:creationId xmlns:a16="http://schemas.microsoft.com/office/drawing/2014/main" id="{8214F299-996A-4E4C-9656-5CC798A7C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855663"/>
            <a:ext cx="5713413" cy="4284662"/>
          </a:xfrm>
          <a:ln/>
        </p:spPr>
      </p:sp>
      <p:sp>
        <p:nvSpPr>
          <p:cNvPr id="73735" name="Rectangle 3">
            <a:extLst>
              <a:ext uri="{FF2B5EF4-FFF2-40B4-BE49-F238E27FC236}">
                <a16:creationId xmlns:a16="http://schemas.microsoft.com/office/drawing/2014/main" id="{99ADBAA2-C0C5-43DD-9CB7-4CE9B8486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6925" y="5424488"/>
            <a:ext cx="6345238" cy="5141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18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A5D3F63-923F-494D-BC9A-3571ED16B5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66F1153-BE63-4613-B9DF-88049DD1054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8D184A-E1FA-42EC-AB4F-B29434E33513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73732" name="Rectangle 6">
            <a:extLst>
              <a:ext uri="{FF2B5EF4-FFF2-40B4-BE49-F238E27FC236}">
                <a16:creationId xmlns:a16="http://schemas.microsoft.com/office/drawing/2014/main" id="{B01DE898-0175-479F-BCDE-49CC2CBEFC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73733" name="Rectangle 7">
            <a:extLst>
              <a:ext uri="{FF2B5EF4-FFF2-40B4-BE49-F238E27FC236}">
                <a16:creationId xmlns:a16="http://schemas.microsoft.com/office/drawing/2014/main" id="{070686CC-9E01-42D1-9B1D-28013ABE2F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F9BA5-744B-4F73-98E1-9C0DC49BE76E}" type="slidenum">
              <a:rPr lang="en-US" altLang="ru-RU" sz="1500"/>
              <a:pPr/>
              <a:t>22</a:t>
            </a:fld>
            <a:endParaRPr lang="en-US" altLang="ru-RU" sz="1500"/>
          </a:p>
        </p:txBody>
      </p:sp>
      <p:sp>
        <p:nvSpPr>
          <p:cNvPr id="73734" name="Rectangle 2">
            <a:extLst>
              <a:ext uri="{FF2B5EF4-FFF2-40B4-BE49-F238E27FC236}">
                <a16:creationId xmlns:a16="http://schemas.microsoft.com/office/drawing/2014/main" id="{8214F299-996A-4E4C-9656-5CC798A7C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855663"/>
            <a:ext cx="5713413" cy="4284662"/>
          </a:xfrm>
          <a:ln/>
        </p:spPr>
      </p:sp>
      <p:sp>
        <p:nvSpPr>
          <p:cNvPr id="73735" name="Rectangle 3">
            <a:extLst>
              <a:ext uri="{FF2B5EF4-FFF2-40B4-BE49-F238E27FC236}">
                <a16:creationId xmlns:a16="http://schemas.microsoft.com/office/drawing/2014/main" id="{99ADBAA2-C0C5-43DD-9CB7-4CE9B8486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6925" y="5424488"/>
            <a:ext cx="6345238" cy="5141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02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A5D3F63-923F-494D-BC9A-3571ED16B5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66F1153-BE63-4613-B9DF-88049DD1054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8D184A-E1FA-42EC-AB4F-B29434E33513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73732" name="Rectangle 6">
            <a:extLst>
              <a:ext uri="{FF2B5EF4-FFF2-40B4-BE49-F238E27FC236}">
                <a16:creationId xmlns:a16="http://schemas.microsoft.com/office/drawing/2014/main" id="{B01DE898-0175-479F-BCDE-49CC2CBEFC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73733" name="Rectangle 7">
            <a:extLst>
              <a:ext uri="{FF2B5EF4-FFF2-40B4-BE49-F238E27FC236}">
                <a16:creationId xmlns:a16="http://schemas.microsoft.com/office/drawing/2014/main" id="{070686CC-9E01-42D1-9B1D-28013ABE2F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F9BA5-744B-4F73-98E1-9C0DC49BE76E}" type="slidenum">
              <a:rPr lang="en-US" altLang="ru-RU" sz="1500"/>
              <a:pPr/>
              <a:t>23</a:t>
            </a:fld>
            <a:endParaRPr lang="en-US" altLang="ru-RU" sz="1500"/>
          </a:p>
        </p:txBody>
      </p:sp>
      <p:sp>
        <p:nvSpPr>
          <p:cNvPr id="73734" name="Rectangle 2">
            <a:extLst>
              <a:ext uri="{FF2B5EF4-FFF2-40B4-BE49-F238E27FC236}">
                <a16:creationId xmlns:a16="http://schemas.microsoft.com/office/drawing/2014/main" id="{8214F299-996A-4E4C-9656-5CC798A7C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855663"/>
            <a:ext cx="5713413" cy="4284662"/>
          </a:xfrm>
          <a:ln/>
        </p:spPr>
      </p:sp>
      <p:sp>
        <p:nvSpPr>
          <p:cNvPr id="73735" name="Rectangle 3">
            <a:extLst>
              <a:ext uri="{FF2B5EF4-FFF2-40B4-BE49-F238E27FC236}">
                <a16:creationId xmlns:a16="http://schemas.microsoft.com/office/drawing/2014/main" id="{99ADBAA2-C0C5-43DD-9CB7-4CE9B8486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6925" y="5424488"/>
            <a:ext cx="6345238" cy="5141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74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25CC56B-280F-44AD-9BC2-579EB6E6EC5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3B4C582-25D4-45EB-904E-F03069E7330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8EA76D-C575-474D-B41E-442C8E6BD267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46084" name="Rectangle 6">
            <a:extLst>
              <a:ext uri="{FF2B5EF4-FFF2-40B4-BE49-F238E27FC236}">
                <a16:creationId xmlns:a16="http://schemas.microsoft.com/office/drawing/2014/main" id="{56E12F8D-1BE1-4226-A41B-D8344C49609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46085" name="Rectangle 7">
            <a:extLst>
              <a:ext uri="{FF2B5EF4-FFF2-40B4-BE49-F238E27FC236}">
                <a16:creationId xmlns:a16="http://schemas.microsoft.com/office/drawing/2014/main" id="{5430F50C-BAB1-466D-8B19-7711904FC9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077999-F907-4686-B5BD-D060B76710FF}" type="slidenum">
              <a:rPr lang="en-US" altLang="ru-RU" sz="1500"/>
              <a:pPr/>
              <a:t>3</a:t>
            </a:fld>
            <a:endParaRPr lang="en-US" altLang="ru-RU" sz="1500"/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A721BF27-D0F4-4062-A305-41AD8E86C2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578611B4-6656-4687-BC5A-688F863D3B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03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C0F07895-9D06-4FF0-A2E6-C9C24B099F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8D8276E-259C-4725-B5A8-D4A8DD8948C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E87C5B-CC9D-4AD0-A7D8-2F2F86A58634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62468" name="Rectangle 6">
            <a:extLst>
              <a:ext uri="{FF2B5EF4-FFF2-40B4-BE49-F238E27FC236}">
                <a16:creationId xmlns:a16="http://schemas.microsoft.com/office/drawing/2014/main" id="{20590177-C8FD-44F8-8194-D74D1759E3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62469" name="Rectangle 7">
            <a:extLst>
              <a:ext uri="{FF2B5EF4-FFF2-40B4-BE49-F238E27FC236}">
                <a16:creationId xmlns:a16="http://schemas.microsoft.com/office/drawing/2014/main" id="{E2D1B191-16CE-4160-B3D9-229D117E67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D2A959-9172-44BA-BD1E-FC9FAAD96EDF}" type="slidenum">
              <a:rPr lang="en-US" altLang="ru-RU" sz="1500"/>
              <a:pPr/>
              <a:t>4</a:t>
            </a:fld>
            <a:endParaRPr lang="en-US" altLang="ru-RU" sz="1500"/>
          </a:p>
        </p:txBody>
      </p:sp>
      <p:sp>
        <p:nvSpPr>
          <p:cNvPr id="62470" name="Rectangle 2">
            <a:extLst>
              <a:ext uri="{FF2B5EF4-FFF2-40B4-BE49-F238E27FC236}">
                <a16:creationId xmlns:a16="http://schemas.microsoft.com/office/drawing/2014/main" id="{7E101B5A-E4E8-4503-8311-472CCC060B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62471" name="Rectangle 3">
            <a:extLst>
              <a:ext uri="{FF2B5EF4-FFF2-40B4-BE49-F238E27FC236}">
                <a16:creationId xmlns:a16="http://schemas.microsoft.com/office/drawing/2014/main" id="{E680C981-CFE1-46A2-9D15-A1CC80760E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500"/>
              <a:t>Leica PaveSmart 3D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E4B44D-AC5E-4CFB-B5EE-DBBF389A752F}" type="datetime1">
              <a:rPr lang="en-GB" sz="1500" smtClean="0"/>
              <a:pPr/>
              <a:t>31/05/2018</a:t>
            </a:fld>
            <a:endParaRPr lang="en-US" sz="1500"/>
          </a:p>
        </p:txBody>
      </p:sp>
      <p:sp>
        <p:nvSpPr>
          <p:cNvPr id="3379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500"/>
              <a:t>Leica Geosystems AG</a:t>
            </a:r>
          </a:p>
        </p:txBody>
      </p:sp>
      <p:sp>
        <p:nvSpPr>
          <p:cNvPr id="337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FBE766-CDAC-49F7-8757-2C1BF6312313}" type="slidenum">
              <a:rPr lang="en-US" sz="1500" smtClean="0"/>
              <a:pPr/>
              <a:t>5</a:t>
            </a:fld>
            <a:endParaRPr lang="en-US" sz="1500"/>
          </a:p>
        </p:txBody>
      </p:sp>
      <p:sp>
        <p:nvSpPr>
          <p:cNvPr id="337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337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92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1532674-7597-4786-A3EE-1C7F36DD06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998F423-D8C2-4AD6-A768-0E4FD54B620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0AD46B-B95F-4CF6-9449-A6C6CA5AE4D4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47108" name="Rectangle 6">
            <a:extLst>
              <a:ext uri="{FF2B5EF4-FFF2-40B4-BE49-F238E27FC236}">
                <a16:creationId xmlns:a16="http://schemas.microsoft.com/office/drawing/2014/main" id="{A48AE7C7-D980-43D1-B6BC-3567B3A0C7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47109" name="Rectangle 7">
            <a:extLst>
              <a:ext uri="{FF2B5EF4-FFF2-40B4-BE49-F238E27FC236}">
                <a16:creationId xmlns:a16="http://schemas.microsoft.com/office/drawing/2014/main" id="{77DABC1B-E151-4508-91CC-32D60A244F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8A6013-06FA-482A-A46E-0C276DCDC1B4}" type="slidenum">
              <a:rPr lang="en-US" altLang="ru-RU" sz="1500"/>
              <a:pPr/>
              <a:t>6</a:t>
            </a:fld>
            <a:endParaRPr lang="en-US" altLang="ru-RU" sz="1500"/>
          </a:p>
        </p:txBody>
      </p:sp>
      <p:sp>
        <p:nvSpPr>
          <p:cNvPr id="47110" name="Rectangle 2">
            <a:extLst>
              <a:ext uri="{FF2B5EF4-FFF2-40B4-BE49-F238E27FC236}">
                <a16:creationId xmlns:a16="http://schemas.microsoft.com/office/drawing/2014/main" id="{701FD456-D199-4CFE-BFA4-3B781D897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47111" name="Rectangle 3">
            <a:extLst>
              <a:ext uri="{FF2B5EF4-FFF2-40B4-BE49-F238E27FC236}">
                <a16:creationId xmlns:a16="http://schemas.microsoft.com/office/drawing/2014/main" id="{0F4F39E3-6BB3-4EB5-A04A-93EB219C2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1532674-7597-4786-A3EE-1C7F36DD06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998F423-D8C2-4AD6-A768-0E4FD54B620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0AD46B-B95F-4CF6-9449-A6C6CA5AE4D4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47108" name="Rectangle 6">
            <a:extLst>
              <a:ext uri="{FF2B5EF4-FFF2-40B4-BE49-F238E27FC236}">
                <a16:creationId xmlns:a16="http://schemas.microsoft.com/office/drawing/2014/main" id="{A48AE7C7-D980-43D1-B6BC-3567B3A0C7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47109" name="Rectangle 7">
            <a:extLst>
              <a:ext uri="{FF2B5EF4-FFF2-40B4-BE49-F238E27FC236}">
                <a16:creationId xmlns:a16="http://schemas.microsoft.com/office/drawing/2014/main" id="{77DABC1B-E151-4508-91CC-32D60A244F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8A6013-06FA-482A-A46E-0C276DCDC1B4}" type="slidenum">
              <a:rPr lang="en-US" altLang="ru-RU" sz="1500"/>
              <a:pPr/>
              <a:t>7</a:t>
            </a:fld>
            <a:endParaRPr lang="en-US" altLang="ru-RU" sz="1500"/>
          </a:p>
        </p:txBody>
      </p:sp>
      <p:sp>
        <p:nvSpPr>
          <p:cNvPr id="47110" name="Rectangle 2">
            <a:extLst>
              <a:ext uri="{FF2B5EF4-FFF2-40B4-BE49-F238E27FC236}">
                <a16:creationId xmlns:a16="http://schemas.microsoft.com/office/drawing/2014/main" id="{701FD456-D199-4CFE-BFA4-3B781D897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47111" name="Rectangle 3">
            <a:extLst>
              <a:ext uri="{FF2B5EF4-FFF2-40B4-BE49-F238E27FC236}">
                <a16:creationId xmlns:a16="http://schemas.microsoft.com/office/drawing/2014/main" id="{0F4F39E3-6BB3-4EB5-A04A-93EB219C2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46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1532674-7597-4786-A3EE-1C7F36DD06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998F423-D8C2-4AD6-A768-0E4FD54B620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0AD46B-B95F-4CF6-9449-A6C6CA5AE4D4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47108" name="Rectangle 6">
            <a:extLst>
              <a:ext uri="{FF2B5EF4-FFF2-40B4-BE49-F238E27FC236}">
                <a16:creationId xmlns:a16="http://schemas.microsoft.com/office/drawing/2014/main" id="{A48AE7C7-D980-43D1-B6BC-3567B3A0C7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47109" name="Rectangle 7">
            <a:extLst>
              <a:ext uri="{FF2B5EF4-FFF2-40B4-BE49-F238E27FC236}">
                <a16:creationId xmlns:a16="http://schemas.microsoft.com/office/drawing/2014/main" id="{77DABC1B-E151-4508-91CC-32D60A244F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8A6013-06FA-482A-A46E-0C276DCDC1B4}" type="slidenum">
              <a:rPr lang="en-US" altLang="ru-RU" sz="1500"/>
              <a:pPr/>
              <a:t>8</a:t>
            </a:fld>
            <a:endParaRPr lang="en-US" altLang="ru-RU" sz="1500"/>
          </a:p>
        </p:txBody>
      </p:sp>
      <p:sp>
        <p:nvSpPr>
          <p:cNvPr id="47110" name="Rectangle 2">
            <a:extLst>
              <a:ext uri="{FF2B5EF4-FFF2-40B4-BE49-F238E27FC236}">
                <a16:creationId xmlns:a16="http://schemas.microsoft.com/office/drawing/2014/main" id="{701FD456-D199-4CFE-BFA4-3B781D897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47111" name="Rectangle 3">
            <a:extLst>
              <a:ext uri="{FF2B5EF4-FFF2-40B4-BE49-F238E27FC236}">
                <a16:creationId xmlns:a16="http://schemas.microsoft.com/office/drawing/2014/main" id="{0F4F39E3-6BB3-4EB5-A04A-93EB219C2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973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1532674-7597-4786-A3EE-1C7F36DD06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PaveSmart 3D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998F423-D8C2-4AD6-A768-0E4FD54B620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0AD46B-B95F-4CF6-9449-A6C6CA5AE4D4}" type="datetime1">
              <a:rPr lang="en-GB" altLang="ru-RU" sz="1500" smtClean="0"/>
              <a:pPr/>
              <a:t>31/05/2018</a:t>
            </a:fld>
            <a:endParaRPr lang="en-US" altLang="ru-RU" sz="1500"/>
          </a:p>
        </p:txBody>
      </p:sp>
      <p:sp>
        <p:nvSpPr>
          <p:cNvPr id="47108" name="Rectangle 6">
            <a:extLst>
              <a:ext uri="{FF2B5EF4-FFF2-40B4-BE49-F238E27FC236}">
                <a16:creationId xmlns:a16="http://schemas.microsoft.com/office/drawing/2014/main" id="{A48AE7C7-D980-43D1-B6BC-3567B3A0C7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500"/>
              <a:t>Leica Geosystems AG</a:t>
            </a:r>
          </a:p>
        </p:txBody>
      </p:sp>
      <p:sp>
        <p:nvSpPr>
          <p:cNvPr id="47109" name="Rectangle 7">
            <a:extLst>
              <a:ext uri="{FF2B5EF4-FFF2-40B4-BE49-F238E27FC236}">
                <a16:creationId xmlns:a16="http://schemas.microsoft.com/office/drawing/2014/main" id="{77DABC1B-E151-4508-91CC-32D60A244F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8A6013-06FA-482A-A46E-0C276DCDC1B4}" type="slidenum">
              <a:rPr lang="en-US" altLang="ru-RU" sz="1500"/>
              <a:pPr/>
              <a:t>9</a:t>
            </a:fld>
            <a:endParaRPr lang="en-US" altLang="ru-RU" sz="1500"/>
          </a:p>
        </p:txBody>
      </p:sp>
      <p:sp>
        <p:nvSpPr>
          <p:cNvPr id="47110" name="Rectangle 2">
            <a:extLst>
              <a:ext uri="{FF2B5EF4-FFF2-40B4-BE49-F238E27FC236}">
                <a16:creationId xmlns:a16="http://schemas.microsoft.com/office/drawing/2014/main" id="{701FD456-D199-4CFE-BFA4-3B781D897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863600"/>
            <a:ext cx="5686425" cy="4264025"/>
          </a:xfrm>
          <a:ln/>
        </p:spPr>
      </p:sp>
      <p:sp>
        <p:nvSpPr>
          <p:cNvPr id="47111" name="Rectangle 3">
            <a:extLst>
              <a:ext uri="{FF2B5EF4-FFF2-40B4-BE49-F238E27FC236}">
                <a16:creationId xmlns:a16="http://schemas.microsoft.com/office/drawing/2014/main" id="{0F4F39E3-6BB3-4EB5-A04A-93EB219C2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5426075"/>
            <a:ext cx="5824538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97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6D6A8A6-08E5-463D-9582-C99549A36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0825" cy="2159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en-GB" sz="2400">
              <a:latin typeface="Arial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8E0F059-741A-47E5-A701-A62305C92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0"/>
            <a:ext cx="3778250" cy="2159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en-GB" sz="2400">
              <a:solidFill>
                <a:srgbClr val="FF0040"/>
              </a:solidFill>
              <a:latin typeface="Arial" charset="0"/>
            </a:endParaRPr>
          </a:p>
        </p:txBody>
      </p:sp>
      <p:pic>
        <p:nvPicPr>
          <p:cNvPr id="6" name="Picture 6" descr="when it">
            <a:extLst>
              <a:ext uri="{FF2B5EF4-FFF2-40B4-BE49-F238E27FC236}">
                <a16:creationId xmlns:a16="http://schemas.microsoft.com/office/drawing/2014/main" id="{83485E93-7201-4B73-B474-27D20A9A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9175"/>
            <a:ext cx="28194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F56E2FBA-0E36-467D-AE79-E288013B75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1E791FB7-3FBA-484E-A530-285E5D42A9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1188" y="63087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GB" sz="1000">
              <a:latin typeface="Verdana" pitchFamily="34" charset="0"/>
            </a:endParaRP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23900" y="4038600"/>
            <a:ext cx="8093075" cy="99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Klicken Sie, um das Titelformat zu bearbeiten</a:t>
            </a: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23900" y="5105400"/>
            <a:ext cx="8093075" cy="762000"/>
          </a:xfr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en-US" noProof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38551488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8B9F54D-3DC7-41FA-817D-47409A5E3B0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72DB7DB-BD03-4A13-8E92-8DD5F64EE0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02A5A0-9855-4021-8266-9969DB6278F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292105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2913" y="539750"/>
            <a:ext cx="2024062" cy="53276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9138" y="539750"/>
            <a:ext cx="5921375" cy="53276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10D062-747F-4200-A5FF-393FC27978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36C5251-BB4A-444D-BD65-7F8E142E1F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0F72A-1CFD-49E4-AAF6-8B7BD11EDCD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3143659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138" y="539750"/>
            <a:ext cx="8097837" cy="5857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19138" y="1249363"/>
            <a:ext cx="3971925" cy="46180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843463" y="1249363"/>
            <a:ext cx="3973512" cy="46180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9C3036-2B6E-439D-999F-8A20502BBA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6C471B4-36CA-43B1-B7A9-05D831BFC1F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97739-CA5D-46BA-872A-7F4C7156DC5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064818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994228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4852EE4-3A3D-40F6-AED4-13DB3532E17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C772E99-0C04-4A09-AEAF-3446D3A634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2BF6EA-8F32-4769-A817-46D71C5B645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6412107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9138" y="1249363"/>
            <a:ext cx="3971925" cy="4618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43463" y="1249363"/>
            <a:ext cx="3973512" cy="4618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71F6586-06E0-43C8-9D91-B2D60E8969B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C8ADD3F-79C1-4424-A13E-E369B73DAE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F51AC3-D47D-4CFD-8FCC-80344BC9841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7122315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8B6120-5CF2-48C7-A572-1EC6639A0B8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5F4F0C-C21F-4D5C-AC22-D0FBF7C2F53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F11A84-A467-4159-BEBF-616BD429CA2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0228422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54B2F86-E1D0-4ED6-9336-C769BD6F21E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E80B39D-8F16-4C4F-A6B1-AA9D64B1C33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E02E2-B83A-4A25-9107-B6FBC3AD5C6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10932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276A3FA-5AD2-4EE8-B25D-CCC397B6F21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500B2FB-C59D-482E-8C02-36036C009A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467FC8-C62D-4C58-A835-363470B102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0994178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7F6FE6-26E5-42FF-9681-B2D6ADBFAF8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7101878-079C-45BA-BD70-3BBEFA8028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CAABC1-74CA-4236-964E-740C553C308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4382836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4D00DE-42DA-4665-864B-B3CBA45E25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631BE92-6F7B-45C9-9DC8-8683B97E8D6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54D7-FCF2-4987-A959-9AB53CED917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5492967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" Target="../slides/slid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759A47-9064-4680-BC0C-8BA1682D60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249363"/>
            <a:ext cx="8097837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C01F54-17AC-4ED0-81AC-D510E7C4A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0825" cy="2159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en-GB" sz="2400">
              <a:solidFill>
                <a:srgbClr val="FF0040"/>
              </a:solidFill>
              <a:latin typeface="Arial" charset="0"/>
            </a:endParaRP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7E03F6-13EC-4368-8B5C-73F9CBCA0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0"/>
            <a:ext cx="3778250" cy="2159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en-GB" sz="2400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4171EB4-6F42-4CC5-90F9-809568395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539750"/>
            <a:ext cx="80978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Klicken Sie, um das Titelformat zu bearbeiten</a:t>
            </a:r>
          </a:p>
        </p:txBody>
      </p:sp>
      <p:sp>
        <p:nvSpPr>
          <p:cNvPr id="268294" name="Rectangle 6">
            <a:extLst>
              <a:ext uri="{FF2B5EF4-FFF2-40B4-BE49-F238E27FC236}">
                <a16:creationId xmlns:a16="http://schemas.microsoft.com/office/drawing/2014/main" id="{E36DADAC-520F-4937-BCD7-4837670EB5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343650"/>
            <a:ext cx="3819525" cy="250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defRPr sz="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8295" name="Rectangle 7">
            <a:extLst>
              <a:ext uri="{FF2B5EF4-FFF2-40B4-BE49-F238E27FC236}">
                <a16:creationId xmlns:a16="http://schemas.microsoft.com/office/drawing/2014/main" id="{F56073AE-A3F4-49B9-AB01-65D959A668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38" y="6343650"/>
            <a:ext cx="468312" cy="250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00"/>
            </a:lvl1pPr>
          </a:lstStyle>
          <a:p>
            <a:fld id="{2C7E66BC-9279-47B8-81FF-A7EBBD9159C8}" type="slidenum">
              <a:rPr lang="en-US" altLang="ru-RU"/>
              <a:pPr/>
              <a:t>‹#›</a:t>
            </a:fld>
            <a:endParaRPr lang="en-US" altLang="ru-RU"/>
          </a:p>
        </p:txBody>
      </p:sp>
      <p:pic>
        <p:nvPicPr>
          <p:cNvPr id="1032" name="Picture 8" descr="when it">
            <a:hlinkClick r:id="rId14" action="ppaction://hlinksldjump"/>
            <a:extLst>
              <a:ext uri="{FF2B5EF4-FFF2-40B4-BE49-F238E27FC236}">
                <a16:creationId xmlns:a16="http://schemas.microsoft.com/office/drawing/2014/main" id="{6C9F5588-E94D-414B-8A5E-F46AE9B23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6242050"/>
            <a:ext cx="2492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>
            <a:extLst>
              <a:ext uri="{FF2B5EF4-FFF2-40B4-BE49-F238E27FC236}">
                <a16:creationId xmlns:a16="http://schemas.microsoft.com/office/drawing/2014/main" id="{E0E0E194-B760-4416-9C10-FC7BE2E937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1035" name="Picture 13" descr="LEICA PAVESMART 3D">
            <a:hlinkClick r:id="rId14" action="ppaction://hlinksldjump" tooltip="Click here to return to Main Menu..."/>
            <a:extLst>
              <a:ext uri="{FF2B5EF4-FFF2-40B4-BE49-F238E27FC236}">
                <a16:creationId xmlns:a16="http://schemas.microsoft.com/office/drawing/2014/main" id="{1A4F67C3-1537-4170-A238-AAE79FC1DB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304800"/>
            <a:ext cx="205422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2000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288925" indent="-287338" algn="l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</a:defRPr>
      </a:lvl2pPr>
      <a:lvl3pPr marL="571500" indent="-28098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3pPr>
      <a:lvl4pPr marL="857250" indent="-284163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</a:defRPr>
      </a:lvl4pPr>
      <a:lvl5pPr marL="1146175" indent="-28733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</a:defRPr>
      </a:lvl5pPr>
      <a:lvl6pPr marL="1603375" indent="-28733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060575" indent="-28733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517775" indent="-28733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974975" indent="-28733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hyperlink" Target="mailto:info@navgeocom.ru" TargetMode="External"/><Relationship Id="rId4" Type="http://schemas.openxmlformats.org/officeDocument/2006/relationships/hyperlink" Target="http://www.geosystems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8D31EE7-15B1-4976-A8C7-FEA24C7A217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23900" y="5373688"/>
            <a:ext cx="8093075" cy="974725"/>
          </a:xfrm>
        </p:spPr>
        <p:txBody>
          <a:bodyPr/>
          <a:lstStyle/>
          <a:p>
            <a:pPr marL="0" indent="0"/>
            <a:r>
              <a:rPr lang="ru-RU" altLang="ru-RU" sz="2400" b="1" dirty="0"/>
              <a:t>Укладка бетонных покрытий. 3</a:t>
            </a:r>
            <a:r>
              <a:rPr lang="en-US" altLang="ru-RU" sz="2400" b="1" dirty="0"/>
              <a:t>D </a:t>
            </a:r>
            <a:r>
              <a:rPr lang="ru-RU" altLang="ru-RU" sz="2400" b="1" dirty="0"/>
              <a:t>технология «Виртуальная Струна»</a:t>
            </a:r>
            <a:endParaRPr lang="en-US" altLang="ru-RU" sz="2400" b="1" dirty="0"/>
          </a:p>
        </p:txBody>
      </p:sp>
      <p:pic>
        <p:nvPicPr>
          <p:cNvPr id="20483" name="Picture 11" descr="IMG_0987">
            <a:extLst>
              <a:ext uri="{FF2B5EF4-FFF2-40B4-BE49-F238E27FC236}">
                <a16:creationId xmlns:a16="http://schemas.microsoft.com/office/drawing/2014/main" id="{7078AFCC-E711-4B5A-96F3-F4549E186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91440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7">
            <a:extLst>
              <a:ext uri="{FF2B5EF4-FFF2-40B4-BE49-F238E27FC236}">
                <a16:creationId xmlns:a16="http://schemas.microsoft.com/office/drawing/2014/main" id="{B1AF105B-24C3-4CA5-B35F-95B89B554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46" y="539750"/>
            <a:ext cx="8183929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600" b="1" dirty="0">
                <a:solidFill>
                  <a:schemeClr val="tx2"/>
                </a:solidFill>
              </a:rPr>
              <a:t>«Виртуальная струна» </a:t>
            </a:r>
            <a:r>
              <a:rPr lang="en-US" altLang="ru-RU" sz="2600" b="1" dirty="0">
                <a:solidFill>
                  <a:schemeClr val="tx2"/>
                </a:solidFill>
              </a:rPr>
              <a:t>vs </a:t>
            </a:r>
            <a:r>
              <a:rPr lang="ru-RU" altLang="ru-RU" sz="2600" b="1" dirty="0" err="1">
                <a:solidFill>
                  <a:schemeClr val="tx2"/>
                </a:solidFill>
              </a:rPr>
              <a:t>Копирной</a:t>
            </a:r>
            <a:r>
              <a:rPr lang="ru-RU" altLang="ru-RU" sz="2600" b="1" dirty="0">
                <a:solidFill>
                  <a:schemeClr val="tx2"/>
                </a:solidFill>
              </a:rPr>
              <a:t> струны </a:t>
            </a:r>
            <a:r>
              <a:rPr lang="en-AU" altLang="ru-RU" sz="2600" b="1" dirty="0">
                <a:solidFill>
                  <a:schemeClr val="tx2"/>
                </a:solidFill>
              </a:rPr>
              <a:t>…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CB44C60-1365-4224-9C1A-862F0518D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7890" y="1461294"/>
            <a:ext cx="397351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E376EAE-F013-46C9-80A6-94BAAB63AB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61294"/>
            <a:ext cx="472501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A2BE93F-B0B3-4184-B82F-7233FADBC3D0}"/>
              </a:ext>
            </a:extLst>
          </p:cNvPr>
          <p:cNvSpPr/>
          <p:nvPr/>
        </p:nvSpPr>
        <p:spPr bwMode="auto">
          <a:xfrm>
            <a:off x="4853354" y="1095533"/>
            <a:ext cx="1477108" cy="3291840"/>
          </a:xfrm>
          <a:prstGeom prst="ellipse">
            <a:avLst/>
          </a:prstGeom>
          <a:noFill/>
          <a:ln w="857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022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3ED705F2-454B-41AE-A80B-761928E25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7963" y="1063625"/>
            <a:ext cx="1636712" cy="719138"/>
          </a:xfrm>
          <a:noFill/>
        </p:spPr>
        <p:txBody>
          <a:bodyPr lIns="98425" tIns="44450" rIns="98425" bIns="44450"/>
          <a:lstStyle/>
          <a:p>
            <a:pPr marL="0" indent="0"/>
            <a:r>
              <a:rPr lang="en-US" altLang="ru-RU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28676" name="Заголовок 1">
            <a:extLst>
              <a:ext uri="{FF2B5EF4-FFF2-40B4-BE49-F238E27FC236}">
                <a16:creationId xmlns:a16="http://schemas.microsoft.com/office/drawing/2014/main" id="{6458CC57-C48D-40D8-9719-0FB57BB9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Опыт применения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EA412-321B-4BDC-B719-79B2A9969384}"/>
              </a:ext>
            </a:extLst>
          </p:cNvPr>
          <p:cNvSpPr txBox="1"/>
          <p:nvPr/>
        </p:nvSpPr>
        <p:spPr>
          <a:xfrm>
            <a:off x="562708" y="1364566"/>
            <a:ext cx="772316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800" b="1" dirty="0"/>
              <a:t>Туннель на Красную поляну, СК МОСТ</a:t>
            </a:r>
          </a:p>
          <a:p>
            <a:pPr marL="342900" indent="-342900">
              <a:buAutoNum type="arabicPeriod"/>
            </a:pPr>
            <a:r>
              <a:rPr lang="ru-RU" sz="1800" b="1" dirty="0"/>
              <a:t>Аэродром в Астрахани, Спецстрой России</a:t>
            </a:r>
          </a:p>
          <a:p>
            <a:pPr marL="342900" indent="-342900">
              <a:buAutoNum type="arabicPeriod"/>
            </a:pPr>
            <a:r>
              <a:rPr lang="ru-RU" sz="1800" b="1" dirty="0"/>
              <a:t>Реконструкция </a:t>
            </a:r>
            <a:r>
              <a:rPr lang="ru-RU" sz="1800" b="1" dirty="0" err="1"/>
              <a:t>Рокского</a:t>
            </a:r>
            <a:r>
              <a:rPr lang="ru-RU" sz="1800" b="1" dirty="0"/>
              <a:t> туннеля, Северная Осетия, СК МОСТ</a:t>
            </a:r>
          </a:p>
          <a:p>
            <a:pPr marL="342900" indent="-342900">
              <a:buAutoNum type="arabicPeriod"/>
            </a:pPr>
            <a:r>
              <a:rPr lang="ru-RU" sz="1800" b="1" dirty="0"/>
              <a:t>Минская кольцевая а/д, ДСУ43. </a:t>
            </a:r>
          </a:p>
          <a:p>
            <a:pPr marL="342900" indent="-342900">
              <a:buAutoNum type="arabicPeriod"/>
            </a:pPr>
            <a:r>
              <a:rPr lang="ru-RU" sz="1800" b="1" dirty="0"/>
              <a:t>Аэропорт в Казани, </a:t>
            </a:r>
            <a:r>
              <a:rPr lang="ru-RU" sz="1800" b="1" dirty="0" err="1"/>
              <a:t>Камдорстрой</a:t>
            </a:r>
            <a:r>
              <a:rPr lang="ru-RU" sz="1800" b="1" dirty="0"/>
              <a:t>, </a:t>
            </a:r>
          </a:p>
          <a:p>
            <a:pPr marL="342900" indent="-342900">
              <a:buAutoNum type="arabicPeriod"/>
            </a:pPr>
            <a:r>
              <a:rPr lang="ru-RU" sz="1800" b="1" dirty="0"/>
              <a:t>Аэропорт Минеральные Воды, </a:t>
            </a:r>
            <a:r>
              <a:rPr lang="ru-RU" sz="1800" b="1" dirty="0" err="1"/>
              <a:t>Камдорстрой</a:t>
            </a:r>
            <a:endParaRPr lang="ru-RU" sz="1800" b="1" dirty="0"/>
          </a:p>
          <a:p>
            <a:pPr marL="342900" indent="-342900">
              <a:buAutoNum type="arabicPeriod"/>
            </a:pPr>
            <a:r>
              <a:rPr lang="ru-RU" sz="1800" b="1" dirty="0"/>
              <a:t>3я ВПП Аэропорт Шереметьево</a:t>
            </a:r>
          </a:p>
          <a:p>
            <a:pPr marL="342900" indent="-342900">
              <a:buAutoNum type="arabicPeriod"/>
            </a:pPr>
            <a:r>
              <a:rPr lang="ru-RU" sz="1800" b="1" dirty="0"/>
              <a:t>Аэропорт в Архангельске, </a:t>
            </a:r>
            <a:r>
              <a:rPr lang="ru-RU" sz="1800" b="1" dirty="0" err="1"/>
              <a:t>Камдорстрой</a:t>
            </a:r>
            <a:endParaRPr lang="ru-RU" sz="1800" b="1" dirty="0"/>
          </a:p>
          <a:p>
            <a:r>
              <a:rPr lang="ru-RU" sz="1800" b="1" dirty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>
            <a:extLst>
              <a:ext uri="{FF2B5EF4-FFF2-40B4-BE49-F238E27FC236}">
                <a16:creationId xmlns:a16="http://schemas.microsoft.com/office/drawing/2014/main" id="{DE3545F8-A142-4C2D-8DFC-B90113EF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err="1"/>
              <a:t>Донаэродорстрой</a:t>
            </a:r>
            <a:r>
              <a:rPr lang="ru-RU" altLang="ru-RU" dirty="0"/>
              <a:t> Волгоград</a:t>
            </a:r>
          </a:p>
        </p:txBody>
      </p:sp>
      <p:pic>
        <p:nvPicPr>
          <p:cNvPr id="3" name="Рисунок 2" descr="Изображение выглядит как внешний, небо, земля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9E9E165-79D5-45EB-8A9B-EFE8DD752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1276643"/>
            <a:ext cx="6539791" cy="49048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>
            <a:extLst>
              <a:ext uri="{FF2B5EF4-FFF2-40B4-BE49-F238E27FC236}">
                <a16:creationId xmlns:a16="http://schemas.microsoft.com/office/drawing/2014/main" id="{DE3545F8-A142-4C2D-8DFC-B90113EF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ДСУ43, объездная г. Минск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019D0E-FA6C-49B5-A3BD-187A7AD788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138" y="1505243"/>
            <a:ext cx="7301133" cy="41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13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>
            <a:extLst>
              <a:ext uri="{FF2B5EF4-FFF2-40B4-BE49-F238E27FC236}">
                <a16:creationId xmlns:a16="http://schemas.microsoft.com/office/drawing/2014/main" id="{DE3545F8-A142-4C2D-8DFC-B90113EF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ТСМ, ВПП, Шереметьево</a:t>
            </a:r>
          </a:p>
        </p:txBody>
      </p:sp>
      <p:pic>
        <p:nvPicPr>
          <p:cNvPr id="6" name="Рисунок 5" descr="Изображение выглядит как небо, внешний, дорога, земл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81C694D-C2B6-488C-A6C5-76C8CBD8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9" y="1113204"/>
            <a:ext cx="7705724" cy="513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207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>
            <a:extLst>
              <a:ext uri="{FF2B5EF4-FFF2-40B4-BE49-F238E27FC236}">
                <a16:creationId xmlns:a16="http://schemas.microsoft.com/office/drawing/2014/main" id="{DE3545F8-A142-4C2D-8DFC-B90113EF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err="1"/>
              <a:t>Донаэродорстрой</a:t>
            </a:r>
            <a:r>
              <a:rPr lang="ru-RU" altLang="ru-RU" dirty="0"/>
              <a:t>, бетонный «отбойник»</a:t>
            </a:r>
          </a:p>
        </p:txBody>
      </p:sp>
      <p:pic>
        <p:nvPicPr>
          <p:cNvPr id="4" name="Рисунок 3" descr="Изображение выглядит как небо, внешний, дерево, доро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ECA704B-9615-4A7D-90C9-27C8D67EA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25538"/>
            <a:ext cx="6808763" cy="51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6215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>
            <a:extLst>
              <a:ext uri="{FF2B5EF4-FFF2-40B4-BE49-F238E27FC236}">
                <a16:creationId xmlns:a16="http://schemas.microsoft.com/office/drawing/2014/main" id="{DE3545F8-A142-4C2D-8DFC-B90113EF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02" y="539750"/>
            <a:ext cx="8097837" cy="585788"/>
          </a:xfrm>
        </p:spPr>
        <p:txBody>
          <a:bodyPr/>
          <a:lstStyle/>
          <a:p>
            <a:br>
              <a:rPr lang="ru-RU" altLang="ru-RU" dirty="0"/>
            </a:br>
            <a:r>
              <a:rPr lang="ru-RU" altLang="ru-RU" dirty="0"/>
              <a:t>СК Мост, Туннель на Красную Поляну</a:t>
            </a:r>
          </a:p>
        </p:txBody>
      </p:sp>
      <p:pic>
        <p:nvPicPr>
          <p:cNvPr id="3" name="Рисунок 2" descr="Изображение выглядит как внутренний, пол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647D3C5-8D44-432B-BCDD-34CC144D8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2" y="1704047"/>
            <a:ext cx="6921305" cy="461420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8469CD8-ED0D-47F0-9E0A-3966E17EB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539749"/>
            <a:ext cx="8097837" cy="9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kern="0" dirty="0"/>
              <a:t>Специальные применения</a:t>
            </a:r>
          </a:p>
        </p:txBody>
      </p:sp>
    </p:spTree>
    <p:extLst>
      <p:ext uri="{BB962C8B-B14F-4D97-AF65-F5344CB8AC3E}">
        <p14:creationId xmlns:p14="http://schemas.microsoft.com/office/powerpoint/2010/main" val="39267375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6F42336-5C90-4A42-8F44-C7E7801E2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Специальные применения – туннель</a:t>
            </a:r>
          </a:p>
        </p:txBody>
      </p:sp>
      <p:pic>
        <p:nvPicPr>
          <p:cNvPr id="33796" name="Picture 5" descr="TCA1800 and CIII #1">
            <a:extLst>
              <a:ext uri="{FF2B5EF4-FFF2-40B4-BE49-F238E27FC236}">
                <a16:creationId xmlns:a16="http://schemas.microsoft.com/office/drawing/2014/main" id="{1A24472A-49EF-4811-902D-49D49FDED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125538"/>
            <a:ext cx="5716588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6F42336-5C90-4A42-8F44-C7E7801E2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Объекты за рубежом 2015</a:t>
            </a:r>
            <a:r>
              <a:rPr lang="en-US" altLang="ru-RU" dirty="0"/>
              <a:t> - 2017, </a:t>
            </a:r>
            <a:r>
              <a:rPr lang="ru-RU" altLang="ru-RU" dirty="0"/>
              <a:t>США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3998F4-B5AE-4F24-A634-6B8CB3A4B9EE}"/>
              </a:ext>
            </a:extLst>
          </p:cNvPr>
          <p:cNvSpPr/>
          <p:nvPr/>
        </p:nvSpPr>
        <p:spPr>
          <a:xfrm>
            <a:off x="719138" y="1379496"/>
            <a:ext cx="385286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AZ 201</a:t>
            </a:r>
          </a:p>
          <a:p>
            <a:r>
              <a:rPr lang="en-US" b="1" dirty="0"/>
              <a:t>I-95</a:t>
            </a:r>
          </a:p>
          <a:p>
            <a:r>
              <a:rPr lang="en-US" b="1" dirty="0"/>
              <a:t>Raleigh/Durham Toll Road</a:t>
            </a:r>
          </a:p>
          <a:p>
            <a:r>
              <a:rPr lang="en-US" b="1" dirty="0"/>
              <a:t>I-15 CORE Project</a:t>
            </a:r>
          </a:p>
          <a:p>
            <a:pPr lvl="2"/>
            <a:r>
              <a:rPr lang="en-US" b="1" dirty="0"/>
              <a:t>2.8 Million S.Y. of Concrete Paving completed in 23 months.</a:t>
            </a:r>
          </a:p>
          <a:p>
            <a:r>
              <a:rPr lang="en-US" b="1" dirty="0"/>
              <a:t>U.S. 30 and U.S. 35</a:t>
            </a:r>
            <a:r>
              <a:rPr lang="de-DE" b="1" dirty="0"/>
              <a:t> </a:t>
            </a:r>
          </a:p>
          <a:p>
            <a:r>
              <a:rPr lang="ru-RU" b="1" dirty="0"/>
              <a:t>Дорога</a:t>
            </a:r>
            <a:r>
              <a:rPr lang="de-DE" b="1" dirty="0"/>
              <a:t> I-80</a:t>
            </a:r>
            <a:endParaRPr lang="ru-RU" b="1" dirty="0"/>
          </a:p>
          <a:p>
            <a:r>
              <a:rPr lang="en-US" b="1" dirty="0"/>
              <a:t>I-70 PA</a:t>
            </a:r>
            <a:endParaRPr lang="de-DE" b="1" dirty="0"/>
          </a:p>
          <a:p>
            <a:r>
              <a:rPr lang="en-US" b="1" dirty="0"/>
              <a:t>I-15 Point Project</a:t>
            </a:r>
          </a:p>
          <a:p>
            <a:r>
              <a:rPr lang="de-DE" b="1" dirty="0"/>
              <a:t>Multiple </a:t>
            </a:r>
            <a:r>
              <a:rPr lang="de-DE" b="1" dirty="0" err="1"/>
              <a:t>Sections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I-215</a:t>
            </a:r>
          </a:p>
          <a:p>
            <a:pPr lvl="0"/>
            <a:r>
              <a:rPr lang="de-DE" b="1" dirty="0"/>
              <a:t>Chicago </a:t>
            </a:r>
            <a:r>
              <a:rPr lang="de-DE" b="1" dirty="0" err="1"/>
              <a:t>O‘Hare</a:t>
            </a:r>
            <a:endParaRPr lang="en-US" b="1" dirty="0"/>
          </a:p>
          <a:p>
            <a:pPr lvl="0"/>
            <a:endParaRPr lang="de-DE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997F01-8FF1-4F9B-9D7A-88B014A8BBB2}"/>
              </a:ext>
            </a:extLst>
          </p:cNvPr>
          <p:cNvSpPr/>
          <p:nvPr/>
        </p:nvSpPr>
        <p:spPr>
          <a:xfrm>
            <a:off x="5148116" y="1392081"/>
            <a:ext cx="385286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b="1" dirty="0"/>
              <a:t>JFK Airport</a:t>
            </a:r>
          </a:p>
          <a:p>
            <a:pPr lvl="0"/>
            <a:r>
              <a:rPr lang="de-DE" b="1" dirty="0"/>
              <a:t>Air Reserve Base-</a:t>
            </a:r>
            <a:r>
              <a:rPr lang="de-DE" b="1" dirty="0" err="1"/>
              <a:t>Marrietta</a:t>
            </a:r>
            <a:r>
              <a:rPr lang="de-DE" b="1" dirty="0"/>
              <a:t>, GA</a:t>
            </a:r>
            <a:endParaRPr lang="en-US" b="1" dirty="0"/>
          </a:p>
          <a:p>
            <a:r>
              <a:rPr lang="en-US" b="1" dirty="0"/>
              <a:t>Travis Air Force Base</a:t>
            </a:r>
          </a:p>
          <a:p>
            <a:r>
              <a:rPr lang="en-US" b="1" dirty="0"/>
              <a:t>El Centro Air Force Base</a:t>
            </a:r>
            <a:endParaRPr lang="ru-RU" b="1" dirty="0"/>
          </a:p>
          <a:p>
            <a:pPr lvl="0"/>
            <a:r>
              <a:rPr lang="de-DE" b="1" dirty="0"/>
              <a:t>Dover Air Force Base</a:t>
            </a:r>
          </a:p>
          <a:p>
            <a:r>
              <a:rPr lang="de-DE" b="1" dirty="0" err="1"/>
              <a:t>Naval</a:t>
            </a:r>
            <a:r>
              <a:rPr lang="de-DE" b="1" dirty="0"/>
              <a:t> Air Station Joint Reserve Base New Orleans</a:t>
            </a:r>
          </a:p>
          <a:p>
            <a:r>
              <a:rPr lang="de-DE" b="1" dirty="0" err="1"/>
              <a:t>Naval</a:t>
            </a:r>
            <a:r>
              <a:rPr lang="de-DE" b="1" dirty="0"/>
              <a:t> Station </a:t>
            </a:r>
            <a:r>
              <a:rPr lang="de-DE" b="1" dirty="0" err="1"/>
              <a:t>Mayport</a:t>
            </a:r>
            <a:endParaRPr lang="de-DE" b="1" dirty="0"/>
          </a:p>
          <a:p>
            <a:r>
              <a:rPr lang="de-DE" b="1" dirty="0"/>
              <a:t>Andrews A.F.B.</a:t>
            </a:r>
            <a:endParaRPr lang="en-US" b="1" dirty="0"/>
          </a:p>
          <a:p>
            <a:endParaRPr lang="en-US" b="1" dirty="0"/>
          </a:p>
          <a:p>
            <a:pPr lvl="0"/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93757635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5166A3-4421-4EDF-9C82-C2B93DD3C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1326"/>
            <a:ext cx="874468" cy="1733701"/>
          </a:xfrm>
          <a:prstGeom prst="rect">
            <a:avLst/>
          </a:prstGeom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D6F42336-5C90-4A42-8F44-C7E7801E2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Объекты за рубежом</a:t>
            </a:r>
            <a:r>
              <a:rPr lang="en-US" altLang="ru-RU" dirty="0"/>
              <a:t>, </a:t>
            </a:r>
            <a:r>
              <a:rPr lang="ru-RU" altLang="ru-RU" dirty="0"/>
              <a:t>Великобритания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997F01-8FF1-4F9B-9D7A-88B014A8BBB2}"/>
              </a:ext>
            </a:extLst>
          </p:cNvPr>
          <p:cNvSpPr/>
          <p:nvPr/>
        </p:nvSpPr>
        <p:spPr>
          <a:xfrm>
            <a:off x="719137" y="1172717"/>
            <a:ext cx="461251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/>
              <a:t>Aberdeen Western Peripheral Route, UK</a:t>
            </a:r>
          </a:p>
          <a:p>
            <a:pPr lvl="0"/>
            <a:r>
              <a:rPr lang="en-US" sz="1800" b="1"/>
              <a:t>AWPR Construction Joint Venture</a:t>
            </a:r>
            <a:endParaRPr lang="ru-RU" sz="1800" b="1"/>
          </a:p>
          <a:p>
            <a:pPr marL="285750" lvl="0" indent="-285750">
              <a:buFontTx/>
              <a:buChar char="-"/>
            </a:pPr>
            <a:endParaRPr lang="ru-RU" sz="1800" b="1"/>
          </a:p>
          <a:p>
            <a:pPr marL="285750" lvl="0" indent="-285750">
              <a:buFontTx/>
              <a:buChar char="-"/>
            </a:pPr>
            <a:r>
              <a:rPr lang="ru-RU" sz="1800" b="1"/>
              <a:t>Около </a:t>
            </a:r>
            <a:r>
              <a:rPr lang="en-US" sz="1800" b="1"/>
              <a:t>100</a:t>
            </a:r>
            <a:r>
              <a:rPr lang="ru-RU" sz="1800" b="1"/>
              <a:t> км новой дороги за </a:t>
            </a:r>
            <a:r>
              <a:rPr lang="en-US" sz="1800" b="1"/>
              <a:t>3</a:t>
            </a:r>
            <a:r>
              <a:rPr lang="ru-RU" sz="1800" b="1"/>
              <a:t> года</a:t>
            </a:r>
            <a:r>
              <a:rPr lang="en-US" sz="1800" b="1"/>
              <a:t>. </a:t>
            </a:r>
            <a:endParaRPr lang="ru-RU" sz="1800" b="1"/>
          </a:p>
          <a:p>
            <a:pPr marL="285750" lvl="0" indent="-285750">
              <a:buFontTx/>
              <a:buChar char="-"/>
            </a:pPr>
            <a:r>
              <a:rPr lang="ru-RU" sz="1800" b="1"/>
              <a:t>И которых 22 км бетонной дороги </a:t>
            </a:r>
          </a:p>
          <a:p>
            <a:pPr marL="285750" lvl="0" indent="-285750">
              <a:buFontTx/>
              <a:buChar char="-"/>
            </a:pPr>
            <a:r>
              <a:rPr lang="ru-RU" sz="1800" b="1"/>
              <a:t>Более </a:t>
            </a:r>
            <a:r>
              <a:rPr lang="ru-RU" sz="1800" b="1" dirty="0"/>
              <a:t>100 комплектов 3</a:t>
            </a:r>
            <a:r>
              <a:rPr lang="en-US" sz="1800" b="1" dirty="0"/>
              <a:t>D </a:t>
            </a:r>
            <a:r>
              <a:rPr lang="ru-RU" sz="1800" b="1" dirty="0"/>
              <a:t>систем</a:t>
            </a:r>
          </a:p>
          <a:p>
            <a:pPr marL="285750" lvl="0" indent="-285750">
              <a:buFontTx/>
              <a:buChar char="-"/>
            </a:pPr>
            <a:r>
              <a:rPr lang="ru-RU" sz="1800" b="1" dirty="0"/>
              <a:t>4 комплекта 3</a:t>
            </a:r>
            <a:r>
              <a:rPr lang="en-US" sz="1800" b="1" dirty="0"/>
              <a:t>D </a:t>
            </a:r>
            <a:r>
              <a:rPr lang="ru-RU" sz="1800" b="1" dirty="0"/>
              <a:t>для бетоноукладчиков</a:t>
            </a:r>
          </a:p>
          <a:p>
            <a:pPr lvl="0"/>
            <a:r>
              <a:rPr lang="ru-RU" sz="1800" b="1" dirty="0"/>
              <a:t>Регион отличается обилием осадков, снижающих скорость работы</a:t>
            </a:r>
          </a:p>
          <a:p>
            <a:pPr lvl="0"/>
            <a:r>
              <a:rPr lang="ru-RU" sz="1800" b="1" dirty="0"/>
              <a:t>Основная задача для использования 3</a:t>
            </a:r>
            <a:r>
              <a:rPr lang="en-US" sz="1800" b="1" dirty="0"/>
              <a:t>D: </a:t>
            </a:r>
            <a:r>
              <a:rPr lang="ru-RU" sz="1800" b="1" dirty="0"/>
              <a:t>сокращение сроков. Компенсация потери времени из-за осадков.</a:t>
            </a:r>
            <a:br>
              <a:rPr lang="en-US" b="1" dirty="0"/>
            </a:br>
            <a:endParaRPr lang="en-US" b="1" dirty="0"/>
          </a:p>
          <a:p>
            <a:pPr lvl="0"/>
            <a:endParaRPr lang="de-DE" dirty="0"/>
          </a:p>
        </p:txBody>
      </p:sp>
      <p:pic>
        <p:nvPicPr>
          <p:cNvPr id="4" name="Рисунок 3" descr="Изображение выглядит как небо, внешний, земля, трав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A410C5D-01FB-4081-AD9E-DFF93B89C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96" y="1711326"/>
            <a:ext cx="3870502" cy="29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03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>
            <a:extLst>
              <a:ext uri="{FF2B5EF4-FFF2-40B4-BE49-F238E27FC236}">
                <a16:creationId xmlns:a16="http://schemas.microsoft.com/office/drawing/2014/main" id="{F88306E3-5E41-4277-8B28-F2D344447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Виды работ для автоматизации </a:t>
            </a:r>
            <a:r>
              <a:rPr lang="en-AU" altLang="ru-RU" dirty="0"/>
              <a:t>… </a:t>
            </a:r>
          </a:p>
        </p:txBody>
      </p:sp>
      <p:pic>
        <p:nvPicPr>
          <p:cNvPr id="6" name="Рисунок 5" descr="Изображение выглядит как небо, внешний, дорога, грузов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A3C0BEE-00DC-429E-B461-1A70E7F1F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41" y="2035207"/>
            <a:ext cx="4495334" cy="33715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6EDB9A-2913-4529-9AC6-29CF8BA221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66" y="1193567"/>
            <a:ext cx="3883574" cy="2527391"/>
          </a:xfrm>
          <a:prstGeom prst="rect">
            <a:avLst/>
          </a:prstGeom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94285DC8-F80B-4FFD-A1B1-2774EFB55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66" y="4098476"/>
            <a:ext cx="3883574" cy="252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6F42336-5C90-4A42-8F44-C7E7801E2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Контроль выполнения работ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FE12712-6085-42BB-A2F8-008813EC8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"/>
          <a:stretch/>
        </p:blipFill>
        <p:spPr bwMode="auto">
          <a:xfrm>
            <a:off x="5936566" y="1458027"/>
            <a:ext cx="2773197" cy="327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zse\Pictures\Leica_ProScan_pic_2480x750.jpg">
            <a:extLst>
              <a:ext uri="{FF2B5EF4-FFF2-40B4-BE49-F238E27FC236}">
                <a16:creationId xmlns:a16="http://schemas.microsoft.com/office/drawing/2014/main" id="{8412783A-26A3-474C-AEBD-1C93F4532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9" r="35725"/>
          <a:stretch/>
        </p:blipFill>
        <p:spPr bwMode="auto">
          <a:xfrm>
            <a:off x="182880" y="1485537"/>
            <a:ext cx="2478439" cy="324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982749-0AA8-46BB-AA03-2179938E0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435" y="1458027"/>
            <a:ext cx="2152748" cy="3043635"/>
          </a:xfrm>
          <a:prstGeom prst="rect">
            <a:avLst/>
          </a:prstGeom>
        </p:spPr>
      </p:pic>
      <p:pic>
        <p:nvPicPr>
          <p:cNvPr id="9" name="Picture 2" descr="C:\Users\noj\Desktop\P2\P2 Images\Profiler_Outdoor_WT\_MG_4933_2.jpg">
            <a:extLst>
              <a:ext uri="{FF2B5EF4-FFF2-40B4-BE49-F238E27FC236}">
                <a16:creationId xmlns:a16="http://schemas.microsoft.com/office/drawing/2014/main" id="{51A53A1D-53A5-45D4-B462-B38FB6055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1" b="5093"/>
          <a:stretch/>
        </p:blipFill>
        <p:spPr bwMode="auto">
          <a:xfrm rot="10800000" flipV="1">
            <a:off x="1848711" y="3759420"/>
            <a:ext cx="4870195" cy="266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52668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6F42336-5C90-4A42-8F44-C7E7801E2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Мониторинг в процессе эксплуатации</a:t>
            </a:r>
          </a:p>
        </p:txBody>
      </p:sp>
      <p:pic>
        <p:nvPicPr>
          <p:cNvPr id="6" name="Picture 2" descr="G:\customer_data\airports\data\Sher_Geostroyproject\from_A_A\screenshots\screenshots_2015\slabs_in_DB.JPG">
            <a:extLst>
              <a:ext uri="{FF2B5EF4-FFF2-40B4-BE49-F238E27FC236}">
                <a16:creationId xmlns:a16="http://schemas.microsoft.com/office/drawing/2014/main" id="{5AD371AD-48E8-4D66-984D-0038AF155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1" y="1260475"/>
            <a:ext cx="7839075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807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customer_data\airports\data\Sher_Geostroyproject\from_A_A\screenshots\screenshots_2015\cracks_in_DB.JPG">
            <a:extLst>
              <a:ext uri="{FF2B5EF4-FFF2-40B4-BE49-F238E27FC236}">
                <a16:creationId xmlns:a16="http://schemas.microsoft.com/office/drawing/2014/main" id="{ACEF14A6-D4B3-4F1A-A7A2-BE7FC3B6F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7500" r="1565" b="11195"/>
          <a:stretch/>
        </p:blipFill>
        <p:spPr bwMode="auto">
          <a:xfrm>
            <a:off x="395582" y="3304246"/>
            <a:ext cx="6147582" cy="301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D6F42336-5C90-4A42-8F44-C7E7801E2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Мониторинг в процессе эксплуатации</a:t>
            </a:r>
          </a:p>
        </p:txBody>
      </p:sp>
      <p:pic>
        <p:nvPicPr>
          <p:cNvPr id="9" name="Picture 2" descr="G:\customer_data\airports\data\Sher_Geostroyproject\from_A_A\screenshots\screenshots_2015\point_cloud_filtered.JPG">
            <a:extLst>
              <a:ext uri="{FF2B5EF4-FFF2-40B4-BE49-F238E27FC236}">
                <a16:creationId xmlns:a16="http://schemas.microsoft.com/office/drawing/2014/main" id="{0A771D61-D637-48C1-90CC-CD9A1EF73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9"/>
          <a:stretch/>
        </p:blipFill>
        <p:spPr bwMode="auto">
          <a:xfrm>
            <a:off x="437786" y="1330497"/>
            <a:ext cx="5978770" cy="308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85941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A1B5C8F-32A1-41E1-8E82-0CE7647BC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B951F4-D296-4159-9D32-63FF2FC2D417}"/>
              </a:ext>
            </a:extLst>
          </p:cNvPr>
          <p:cNvSpPr/>
          <p:nvPr/>
        </p:nvSpPr>
        <p:spPr bwMode="auto">
          <a:xfrm>
            <a:off x="-1" y="8227"/>
            <a:ext cx="12194119" cy="6849773"/>
          </a:xfrm>
          <a:prstGeom prst="rect">
            <a:avLst/>
          </a:prstGeom>
          <a:gradFill>
            <a:gsLst>
              <a:gs pos="55000">
                <a:srgbClr val="FFFFFF"/>
              </a:gs>
              <a:gs pos="0">
                <a:schemeClr val="bg1"/>
              </a:gs>
              <a:gs pos="100000">
                <a:schemeClr val="bg1">
                  <a:alpha val="92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993EE3-A370-4A08-AFB5-F64B79C0F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57" y="876028"/>
            <a:ext cx="8753475" cy="53149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62D9F4-98BD-4FCC-87D9-2BDD3BCB0D9D}"/>
              </a:ext>
            </a:extLst>
          </p:cNvPr>
          <p:cNvSpPr/>
          <p:nvPr/>
        </p:nvSpPr>
        <p:spPr bwMode="auto">
          <a:xfrm>
            <a:off x="4877126" y="1439865"/>
            <a:ext cx="7236317" cy="2641694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7B741FF-02D5-475F-BD4C-11C80E27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1" y="539753"/>
            <a:ext cx="2877316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/>
              <a:t>Контакты</a:t>
            </a:r>
            <a:br>
              <a:rPr lang="ru-RU" kern="0">
                <a:solidFill>
                  <a:schemeClr val="tx1"/>
                </a:solidFill>
              </a:rPr>
            </a:br>
            <a:endParaRPr lang="en-GB" altLang="ru-RU" kern="0" dirty="0">
              <a:solidFill>
                <a:schemeClr val="tx1"/>
              </a:solidFill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BEC7DEE6-11BD-4800-AB36-48EC55116ED5}"/>
              </a:ext>
            </a:extLst>
          </p:cNvPr>
          <p:cNvSpPr txBox="1">
            <a:spLocks/>
          </p:cNvSpPr>
          <p:nvPr/>
        </p:nvSpPr>
        <p:spPr>
          <a:xfrm>
            <a:off x="5113637" y="3627665"/>
            <a:ext cx="5881120" cy="364755"/>
          </a:xfrm>
          <a:prstGeom prst="rect">
            <a:avLst/>
          </a:prstGeom>
        </p:spPr>
        <p:txBody>
          <a:bodyPr/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6000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918" indent="-287331" algn="l" rtl="0" eaLnBrk="1" fontAlgn="base" hangingPunct="1">
              <a:spcBef>
                <a:spcPct val="2000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2pPr>
            <a:lvl3pPr marL="571486" indent="-280981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857229" indent="-284156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1146146" indent="-287331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1603335" indent="-287331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060523" indent="-287331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517712" indent="-287331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974900" indent="-287331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500" b="0" dirty="0">
                <a:latin typeface="+mj-lt"/>
              </a:rPr>
              <a:t>Контакты</a:t>
            </a:r>
            <a:r>
              <a:rPr lang="en-US" sz="1500" b="0" dirty="0">
                <a:latin typeface="+mj-lt"/>
              </a:rPr>
              <a:t> </a:t>
            </a:r>
            <a:r>
              <a:rPr lang="ru-RU" sz="1500" b="0" dirty="0">
                <a:latin typeface="+mj-lt"/>
              </a:rPr>
              <a:t>в</a:t>
            </a:r>
            <a:r>
              <a:rPr lang="en-US" sz="1500" b="0" dirty="0">
                <a:latin typeface="+mj-lt"/>
              </a:rPr>
              <a:t> </a:t>
            </a:r>
            <a:r>
              <a:rPr lang="ru-RU" sz="1500" b="0" dirty="0">
                <a:latin typeface="+mj-lt"/>
              </a:rPr>
              <a:t>других</a:t>
            </a:r>
            <a:r>
              <a:rPr lang="en-US" sz="1500" b="0" dirty="0">
                <a:latin typeface="+mj-lt"/>
              </a:rPr>
              <a:t> </a:t>
            </a:r>
            <a:r>
              <a:rPr lang="ru-RU" sz="1500" b="0" dirty="0">
                <a:latin typeface="+mj-lt"/>
              </a:rPr>
              <a:t>городах</a:t>
            </a:r>
            <a:r>
              <a:rPr lang="en-US" sz="1500" b="0" dirty="0">
                <a:latin typeface="+mj-lt"/>
              </a:rPr>
              <a:t> </a:t>
            </a:r>
            <a:r>
              <a:rPr lang="ru-RU" sz="1500" b="0" dirty="0">
                <a:latin typeface="+mj-lt"/>
              </a:rPr>
              <a:t>России</a:t>
            </a:r>
            <a:r>
              <a:rPr lang="en-US" sz="1500" b="0" dirty="0">
                <a:latin typeface="+mj-lt"/>
              </a:rPr>
              <a:t>:</a:t>
            </a:r>
            <a:r>
              <a:rPr lang="ru-RU" sz="1500" b="0" dirty="0">
                <a:latin typeface="+mj-lt"/>
              </a:rPr>
              <a:t> </a:t>
            </a:r>
            <a:r>
              <a:rPr lang="en-US" sz="1500" b="0" dirty="0">
                <a:latin typeface="+mj-lt"/>
                <a:hlinkClick r:id="rId4"/>
              </a:rPr>
              <a:t>www.geosystems.ru</a:t>
            </a:r>
            <a:r>
              <a:rPr lang="en-US" sz="1500" b="0" dirty="0">
                <a:latin typeface="+mj-lt"/>
              </a:rPr>
              <a:t> </a:t>
            </a:r>
            <a:endParaRPr lang="ru-RU" sz="1500" b="0" dirty="0">
              <a:latin typeface="+mj-lt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7E08FF9-152C-4548-B7C4-2327C84CEDDF}"/>
              </a:ext>
            </a:extLst>
          </p:cNvPr>
          <p:cNvGrpSpPr/>
          <p:nvPr/>
        </p:nvGrpSpPr>
        <p:grpSpPr>
          <a:xfrm>
            <a:off x="5216532" y="2157170"/>
            <a:ext cx="2722441" cy="389663"/>
            <a:chOff x="6180026" y="2392250"/>
            <a:chExt cx="2722441" cy="389663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4C82F750-6FFF-429C-9400-0FD83053AE86}"/>
                </a:ext>
              </a:extLst>
            </p:cNvPr>
            <p:cNvGrpSpPr/>
            <p:nvPr/>
          </p:nvGrpSpPr>
          <p:grpSpPr>
            <a:xfrm>
              <a:off x="6180026" y="2392250"/>
              <a:ext cx="322263" cy="360362"/>
              <a:chOff x="7666038" y="4233863"/>
              <a:chExt cx="322263" cy="360362"/>
            </a:xfrm>
            <a:solidFill>
              <a:schemeClr val="accent6"/>
            </a:solidFill>
          </p:grpSpPr>
          <p:sp>
            <p:nvSpPr>
              <p:cNvPr id="15" name="Freeform 112">
                <a:extLst>
                  <a:ext uri="{FF2B5EF4-FFF2-40B4-BE49-F238E27FC236}">
                    <a16:creationId xmlns:a16="http://schemas.microsoft.com/office/drawing/2014/main" id="{183AED0B-6F3F-4997-A077-0B306E16F5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66038" y="4233863"/>
                <a:ext cx="322263" cy="360362"/>
              </a:xfrm>
              <a:custGeom>
                <a:avLst/>
                <a:gdLst>
                  <a:gd name="T0" fmla="*/ 82 w 91"/>
                  <a:gd name="T1" fmla="*/ 102 h 102"/>
                  <a:gd name="T2" fmla="*/ 9 w 91"/>
                  <a:gd name="T3" fmla="*/ 102 h 102"/>
                  <a:gd name="T4" fmla="*/ 0 w 91"/>
                  <a:gd name="T5" fmla="*/ 93 h 102"/>
                  <a:gd name="T6" fmla="*/ 0 w 91"/>
                  <a:gd name="T7" fmla="*/ 40 h 102"/>
                  <a:gd name="T8" fmla="*/ 1 w 91"/>
                  <a:gd name="T9" fmla="*/ 37 h 102"/>
                  <a:gd name="T10" fmla="*/ 43 w 91"/>
                  <a:gd name="T11" fmla="*/ 1 h 102"/>
                  <a:gd name="T12" fmla="*/ 48 w 91"/>
                  <a:gd name="T13" fmla="*/ 1 h 102"/>
                  <a:gd name="T14" fmla="*/ 90 w 91"/>
                  <a:gd name="T15" fmla="*/ 37 h 102"/>
                  <a:gd name="T16" fmla="*/ 91 w 91"/>
                  <a:gd name="T17" fmla="*/ 40 h 102"/>
                  <a:gd name="T18" fmla="*/ 91 w 91"/>
                  <a:gd name="T19" fmla="*/ 93 h 102"/>
                  <a:gd name="T20" fmla="*/ 82 w 91"/>
                  <a:gd name="T21" fmla="*/ 102 h 102"/>
                  <a:gd name="T22" fmla="*/ 8 w 91"/>
                  <a:gd name="T23" fmla="*/ 41 h 102"/>
                  <a:gd name="T24" fmla="*/ 8 w 91"/>
                  <a:gd name="T25" fmla="*/ 93 h 102"/>
                  <a:gd name="T26" fmla="*/ 9 w 91"/>
                  <a:gd name="T27" fmla="*/ 94 h 102"/>
                  <a:gd name="T28" fmla="*/ 82 w 91"/>
                  <a:gd name="T29" fmla="*/ 94 h 102"/>
                  <a:gd name="T30" fmla="*/ 83 w 91"/>
                  <a:gd name="T31" fmla="*/ 93 h 102"/>
                  <a:gd name="T32" fmla="*/ 83 w 91"/>
                  <a:gd name="T33" fmla="*/ 41 h 102"/>
                  <a:gd name="T34" fmla="*/ 46 w 91"/>
                  <a:gd name="T35" fmla="*/ 9 h 102"/>
                  <a:gd name="T36" fmla="*/ 8 w 91"/>
                  <a:gd name="T37" fmla="*/ 4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1" h="102">
                    <a:moveTo>
                      <a:pt x="82" y="102"/>
                    </a:moveTo>
                    <a:cubicBezTo>
                      <a:pt x="9" y="102"/>
                      <a:pt x="9" y="102"/>
                      <a:pt x="9" y="102"/>
                    </a:cubicBezTo>
                    <a:cubicBezTo>
                      <a:pt x="4" y="102"/>
                      <a:pt x="0" y="98"/>
                      <a:pt x="0" y="9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0" y="37"/>
                      <a:pt x="1" y="37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5" y="0"/>
                      <a:pt x="47" y="0"/>
                      <a:pt x="48" y="1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1" y="37"/>
                      <a:pt x="91" y="38"/>
                      <a:pt x="91" y="40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91" y="98"/>
                      <a:pt x="87" y="102"/>
                      <a:pt x="82" y="102"/>
                    </a:cubicBezTo>
                    <a:close/>
                    <a:moveTo>
                      <a:pt x="8" y="41"/>
                    </a:moveTo>
                    <a:cubicBezTo>
                      <a:pt x="8" y="93"/>
                      <a:pt x="8" y="93"/>
                      <a:pt x="8" y="93"/>
                    </a:cubicBezTo>
                    <a:cubicBezTo>
                      <a:pt x="8" y="93"/>
                      <a:pt x="9" y="94"/>
                      <a:pt x="9" y="94"/>
                    </a:cubicBezTo>
                    <a:cubicBezTo>
                      <a:pt x="82" y="94"/>
                      <a:pt x="82" y="94"/>
                      <a:pt x="82" y="94"/>
                    </a:cubicBezTo>
                    <a:cubicBezTo>
                      <a:pt x="83" y="94"/>
                      <a:pt x="83" y="93"/>
                      <a:pt x="83" y="93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46" y="9"/>
                      <a:pt x="46" y="9"/>
                      <a:pt x="46" y="9"/>
                    </a:cubicBezTo>
                    <a:lnTo>
                      <a:pt x="8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 dirty="0">
                  <a:latin typeface="+mj-lt"/>
                </a:endParaRPr>
              </a:p>
            </p:txBody>
          </p:sp>
          <p:sp>
            <p:nvSpPr>
              <p:cNvPr id="16" name="Freeform 113">
                <a:extLst>
                  <a:ext uri="{FF2B5EF4-FFF2-40B4-BE49-F238E27FC236}">
                    <a16:creationId xmlns:a16="http://schemas.microsoft.com/office/drawing/2014/main" id="{60BE2B03-F96B-439B-81D1-7187F2A344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72388" y="4427538"/>
                <a:ext cx="307975" cy="160337"/>
              </a:xfrm>
              <a:custGeom>
                <a:avLst/>
                <a:gdLst>
                  <a:gd name="T0" fmla="*/ 80 w 87"/>
                  <a:gd name="T1" fmla="*/ 45 h 45"/>
                  <a:gd name="T2" fmla="*/ 7 w 87"/>
                  <a:gd name="T3" fmla="*/ 45 h 45"/>
                  <a:gd name="T4" fmla="*/ 0 w 87"/>
                  <a:gd name="T5" fmla="*/ 40 h 45"/>
                  <a:gd name="T6" fmla="*/ 1 w 87"/>
                  <a:gd name="T7" fmla="*/ 38 h 45"/>
                  <a:gd name="T8" fmla="*/ 42 w 87"/>
                  <a:gd name="T9" fmla="*/ 1 h 45"/>
                  <a:gd name="T10" fmla="*/ 45 w 87"/>
                  <a:gd name="T11" fmla="*/ 1 h 45"/>
                  <a:gd name="T12" fmla="*/ 86 w 87"/>
                  <a:gd name="T13" fmla="*/ 38 h 45"/>
                  <a:gd name="T14" fmla="*/ 87 w 87"/>
                  <a:gd name="T15" fmla="*/ 40 h 45"/>
                  <a:gd name="T16" fmla="*/ 80 w 87"/>
                  <a:gd name="T17" fmla="*/ 45 h 45"/>
                  <a:gd name="T18" fmla="*/ 5 w 87"/>
                  <a:gd name="T19" fmla="*/ 40 h 45"/>
                  <a:gd name="T20" fmla="*/ 7 w 87"/>
                  <a:gd name="T21" fmla="*/ 41 h 45"/>
                  <a:gd name="T22" fmla="*/ 80 w 87"/>
                  <a:gd name="T23" fmla="*/ 41 h 45"/>
                  <a:gd name="T24" fmla="*/ 83 w 87"/>
                  <a:gd name="T25" fmla="*/ 40 h 45"/>
                  <a:gd name="T26" fmla="*/ 44 w 87"/>
                  <a:gd name="T27" fmla="*/ 5 h 45"/>
                  <a:gd name="T28" fmla="*/ 5 w 87"/>
                  <a:gd name="T29" fmla="*/ 4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7" h="45">
                    <a:moveTo>
                      <a:pt x="80" y="45"/>
                    </a:moveTo>
                    <a:cubicBezTo>
                      <a:pt x="7" y="45"/>
                      <a:pt x="7" y="45"/>
                      <a:pt x="7" y="45"/>
                    </a:cubicBezTo>
                    <a:cubicBezTo>
                      <a:pt x="4" y="45"/>
                      <a:pt x="2" y="43"/>
                      <a:pt x="0" y="40"/>
                    </a:cubicBezTo>
                    <a:cubicBezTo>
                      <a:pt x="0" y="39"/>
                      <a:pt x="0" y="39"/>
                      <a:pt x="1" y="38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3" y="0"/>
                      <a:pt x="44" y="0"/>
                      <a:pt x="45" y="1"/>
                    </a:cubicBezTo>
                    <a:cubicBezTo>
                      <a:pt x="86" y="38"/>
                      <a:pt x="86" y="38"/>
                      <a:pt x="86" y="38"/>
                    </a:cubicBezTo>
                    <a:cubicBezTo>
                      <a:pt x="87" y="39"/>
                      <a:pt x="87" y="39"/>
                      <a:pt x="87" y="40"/>
                    </a:cubicBezTo>
                    <a:cubicBezTo>
                      <a:pt x="86" y="43"/>
                      <a:pt x="83" y="45"/>
                      <a:pt x="80" y="45"/>
                    </a:cubicBezTo>
                    <a:close/>
                    <a:moveTo>
                      <a:pt x="5" y="40"/>
                    </a:moveTo>
                    <a:cubicBezTo>
                      <a:pt x="5" y="41"/>
                      <a:pt x="6" y="41"/>
                      <a:pt x="7" y="41"/>
                    </a:cubicBezTo>
                    <a:cubicBezTo>
                      <a:pt x="80" y="41"/>
                      <a:pt x="80" y="41"/>
                      <a:pt x="80" y="41"/>
                    </a:cubicBezTo>
                    <a:cubicBezTo>
                      <a:pt x="81" y="41"/>
                      <a:pt x="82" y="41"/>
                      <a:pt x="83" y="40"/>
                    </a:cubicBezTo>
                    <a:cubicBezTo>
                      <a:pt x="44" y="5"/>
                      <a:pt x="44" y="5"/>
                      <a:pt x="44" y="5"/>
                    </a:cubicBezTo>
                    <a:lnTo>
                      <a:pt x="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>
                  <a:latin typeface="+mj-lt"/>
                </a:endParaRPr>
              </a:p>
            </p:txBody>
          </p:sp>
          <p:sp>
            <p:nvSpPr>
              <p:cNvPr id="17" name="Freeform 114">
                <a:extLst>
                  <a:ext uri="{FF2B5EF4-FFF2-40B4-BE49-F238E27FC236}">
                    <a16:creationId xmlns:a16="http://schemas.microsoft.com/office/drawing/2014/main" id="{1D0E4CA1-2D60-4A1A-A75D-A98A1F20E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4476" y="4378325"/>
                <a:ext cx="115888" cy="106362"/>
              </a:xfrm>
              <a:custGeom>
                <a:avLst/>
                <a:gdLst>
                  <a:gd name="T0" fmla="*/ 2 w 33"/>
                  <a:gd name="T1" fmla="*/ 30 h 30"/>
                  <a:gd name="T2" fmla="*/ 1 w 33"/>
                  <a:gd name="T3" fmla="*/ 29 h 30"/>
                  <a:gd name="T4" fmla="*/ 1 w 33"/>
                  <a:gd name="T5" fmla="*/ 26 h 30"/>
                  <a:gd name="T6" fmla="*/ 30 w 33"/>
                  <a:gd name="T7" fmla="*/ 1 h 30"/>
                  <a:gd name="T8" fmla="*/ 33 w 33"/>
                  <a:gd name="T9" fmla="*/ 1 h 30"/>
                  <a:gd name="T10" fmla="*/ 32 w 33"/>
                  <a:gd name="T11" fmla="*/ 4 h 30"/>
                  <a:gd name="T12" fmla="*/ 4 w 33"/>
                  <a:gd name="T13" fmla="*/ 29 h 30"/>
                  <a:gd name="T14" fmla="*/ 2 w 33"/>
                  <a:gd name="T1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30">
                    <a:moveTo>
                      <a:pt x="2" y="30"/>
                    </a:moveTo>
                    <a:cubicBezTo>
                      <a:pt x="2" y="30"/>
                      <a:pt x="1" y="29"/>
                      <a:pt x="1" y="29"/>
                    </a:cubicBezTo>
                    <a:cubicBezTo>
                      <a:pt x="0" y="28"/>
                      <a:pt x="0" y="27"/>
                      <a:pt x="1" y="26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1" y="0"/>
                      <a:pt x="32" y="0"/>
                      <a:pt x="33" y="1"/>
                    </a:cubicBezTo>
                    <a:cubicBezTo>
                      <a:pt x="33" y="2"/>
                      <a:pt x="33" y="3"/>
                      <a:pt x="32" y="4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29"/>
                      <a:pt x="3" y="30"/>
                      <a:pt x="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>
                  <a:latin typeface="+mj-lt"/>
                </a:endParaRPr>
              </a:p>
            </p:txBody>
          </p:sp>
          <p:sp>
            <p:nvSpPr>
              <p:cNvPr id="18" name="Freeform 115">
                <a:extLst>
                  <a:ext uri="{FF2B5EF4-FFF2-40B4-BE49-F238E27FC236}">
                    <a16:creationId xmlns:a16="http://schemas.microsoft.com/office/drawing/2014/main" id="{C71212FA-15EB-43D9-9045-7F92EB90C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2388" y="4378325"/>
                <a:ext cx="117475" cy="106362"/>
              </a:xfrm>
              <a:custGeom>
                <a:avLst/>
                <a:gdLst>
                  <a:gd name="T0" fmla="*/ 31 w 33"/>
                  <a:gd name="T1" fmla="*/ 30 h 30"/>
                  <a:gd name="T2" fmla="*/ 30 w 33"/>
                  <a:gd name="T3" fmla="*/ 29 h 30"/>
                  <a:gd name="T4" fmla="*/ 1 w 33"/>
                  <a:gd name="T5" fmla="*/ 4 h 30"/>
                  <a:gd name="T6" fmla="*/ 1 w 33"/>
                  <a:gd name="T7" fmla="*/ 1 h 30"/>
                  <a:gd name="T8" fmla="*/ 4 w 33"/>
                  <a:gd name="T9" fmla="*/ 1 h 30"/>
                  <a:gd name="T10" fmla="*/ 32 w 33"/>
                  <a:gd name="T11" fmla="*/ 26 h 30"/>
                  <a:gd name="T12" fmla="*/ 33 w 33"/>
                  <a:gd name="T13" fmla="*/ 29 h 30"/>
                  <a:gd name="T14" fmla="*/ 31 w 33"/>
                  <a:gd name="T1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30">
                    <a:moveTo>
                      <a:pt x="31" y="30"/>
                    </a:moveTo>
                    <a:cubicBezTo>
                      <a:pt x="31" y="30"/>
                      <a:pt x="30" y="30"/>
                      <a:pt x="30" y="29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8"/>
                      <a:pt x="33" y="29"/>
                    </a:cubicBezTo>
                    <a:cubicBezTo>
                      <a:pt x="32" y="30"/>
                      <a:pt x="32" y="30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>
                  <a:latin typeface="+mj-lt"/>
                </a:endParaRPr>
              </a:p>
            </p:txBody>
          </p:sp>
          <p:sp>
            <p:nvSpPr>
              <p:cNvPr id="19" name="Freeform 116">
                <a:extLst>
                  <a:ext uri="{FF2B5EF4-FFF2-40B4-BE49-F238E27FC236}">
                    <a16:creationId xmlns:a16="http://schemas.microsoft.com/office/drawing/2014/main" id="{570F70C3-BEC0-4EC0-9A10-6294A1A04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2401" y="4346575"/>
                <a:ext cx="109538" cy="68262"/>
              </a:xfrm>
              <a:custGeom>
                <a:avLst/>
                <a:gdLst>
                  <a:gd name="T0" fmla="*/ 16 w 31"/>
                  <a:gd name="T1" fmla="*/ 19 h 19"/>
                  <a:gd name="T2" fmla="*/ 13 w 31"/>
                  <a:gd name="T3" fmla="*/ 18 h 19"/>
                  <a:gd name="T4" fmla="*/ 2 w 31"/>
                  <a:gd name="T5" fmla="*/ 7 h 19"/>
                  <a:gd name="T6" fmla="*/ 2 w 31"/>
                  <a:gd name="T7" fmla="*/ 1 h 19"/>
                  <a:gd name="T8" fmla="*/ 7 w 31"/>
                  <a:gd name="T9" fmla="*/ 1 h 19"/>
                  <a:gd name="T10" fmla="*/ 16 w 31"/>
                  <a:gd name="T11" fmla="*/ 10 h 19"/>
                  <a:gd name="T12" fmla="*/ 24 w 31"/>
                  <a:gd name="T13" fmla="*/ 1 h 19"/>
                  <a:gd name="T14" fmla="*/ 29 w 31"/>
                  <a:gd name="T15" fmla="*/ 1 h 19"/>
                  <a:gd name="T16" fmla="*/ 29 w 31"/>
                  <a:gd name="T17" fmla="*/ 7 h 19"/>
                  <a:gd name="T18" fmla="*/ 18 w 31"/>
                  <a:gd name="T19" fmla="*/ 18 h 19"/>
                  <a:gd name="T20" fmla="*/ 16 w 31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9">
                    <a:moveTo>
                      <a:pt x="16" y="19"/>
                    </a:moveTo>
                    <a:cubicBezTo>
                      <a:pt x="15" y="19"/>
                      <a:pt x="14" y="19"/>
                      <a:pt x="13" y="1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6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0"/>
                      <a:pt x="28" y="0"/>
                      <a:pt x="29" y="1"/>
                    </a:cubicBezTo>
                    <a:cubicBezTo>
                      <a:pt x="31" y="3"/>
                      <a:pt x="31" y="6"/>
                      <a:pt x="29" y="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9"/>
                      <a:pt x="17" y="19"/>
                      <a:pt x="1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>
                  <a:latin typeface="+mj-lt"/>
                </a:endParaRPr>
              </a:p>
            </p:txBody>
          </p:sp>
          <p:sp>
            <p:nvSpPr>
              <p:cNvPr id="20" name="Freeform 117">
                <a:extLst>
                  <a:ext uri="{FF2B5EF4-FFF2-40B4-BE49-F238E27FC236}">
                    <a16:creationId xmlns:a16="http://schemas.microsoft.com/office/drawing/2014/main" id="{D9558D5B-5A97-4687-AE44-5F85A66F0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3676" y="4308475"/>
                <a:ext cx="28575" cy="95250"/>
              </a:xfrm>
              <a:custGeom>
                <a:avLst/>
                <a:gdLst>
                  <a:gd name="T0" fmla="*/ 4 w 8"/>
                  <a:gd name="T1" fmla="*/ 27 h 27"/>
                  <a:gd name="T2" fmla="*/ 0 w 8"/>
                  <a:gd name="T3" fmla="*/ 23 h 27"/>
                  <a:gd name="T4" fmla="*/ 0 w 8"/>
                  <a:gd name="T5" fmla="*/ 4 h 27"/>
                  <a:gd name="T6" fmla="*/ 4 w 8"/>
                  <a:gd name="T7" fmla="*/ 0 h 27"/>
                  <a:gd name="T8" fmla="*/ 8 w 8"/>
                  <a:gd name="T9" fmla="*/ 4 h 27"/>
                  <a:gd name="T10" fmla="*/ 8 w 8"/>
                  <a:gd name="T11" fmla="*/ 23 h 27"/>
                  <a:gd name="T12" fmla="*/ 4 w 8"/>
                  <a:gd name="T1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7">
                    <a:moveTo>
                      <a:pt x="4" y="27"/>
                    </a:moveTo>
                    <a:cubicBezTo>
                      <a:pt x="1" y="27"/>
                      <a:pt x="0" y="25"/>
                      <a:pt x="0" y="2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5"/>
                      <a:pt x="6" y="27"/>
                      <a:pt x="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>
                  <a:latin typeface="+mj-lt"/>
                </a:endParaRPr>
              </a:p>
            </p:txBody>
          </p:sp>
        </p:grp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B1F7806-DA82-4A48-9E10-B94C2032979B}"/>
                </a:ext>
              </a:extLst>
            </p:cNvPr>
            <p:cNvSpPr/>
            <p:nvPr/>
          </p:nvSpPr>
          <p:spPr>
            <a:xfrm>
              <a:off x="6649927" y="2412581"/>
              <a:ext cx="22525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+mj-lt"/>
                  <a:hlinkClick r:id="rId5"/>
                </a:rPr>
                <a:t>info</a:t>
              </a:r>
              <a:r>
                <a:rPr lang="ru-RU" sz="1800" dirty="0">
                  <a:latin typeface="+mj-lt"/>
                  <a:hlinkClick r:id="rId5"/>
                </a:rPr>
                <a:t>@</a:t>
              </a:r>
              <a:r>
                <a:rPr lang="en-US" sz="1800" dirty="0" err="1">
                  <a:latin typeface="+mj-lt"/>
                  <a:hlinkClick r:id="rId5"/>
                </a:rPr>
                <a:t>navgeocom</a:t>
              </a:r>
              <a:r>
                <a:rPr lang="ru-RU" sz="1800" dirty="0">
                  <a:latin typeface="+mj-lt"/>
                  <a:hlinkClick r:id="rId5"/>
                </a:rPr>
                <a:t>.</a:t>
              </a:r>
              <a:r>
                <a:rPr lang="en-US" sz="1800" dirty="0" err="1">
                  <a:latin typeface="+mj-lt"/>
                  <a:hlinkClick r:id="rId5"/>
                </a:rPr>
                <a:t>ru</a:t>
              </a:r>
              <a:endParaRPr lang="ru-RU" sz="1800" dirty="0">
                <a:latin typeface="+mj-lt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7D2C663-6A8B-4205-961C-823D032D9FAD}"/>
              </a:ext>
            </a:extLst>
          </p:cNvPr>
          <p:cNvGrpSpPr/>
          <p:nvPr/>
        </p:nvGrpSpPr>
        <p:grpSpPr>
          <a:xfrm>
            <a:off x="5195100" y="2741094"/>
            <a:ext cx="2516936" cy="370809"/>
            <a:chOff x="6158594" y="2976174"/>
            <a:chExt cx="2516936" cy="370809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F7CA46CE-237A-46BB-9639-DF9805075433}"/>
                </a:ext>
              </a:extLst>
            </p:cNvPr>
            <p:cNvGrpSpPr/>
            <p:nvPr/>
          </p:nvGrpSpPr>
          <p:grpSpPr>
            <a:xfrm>
              <a:off x="6158594" y="2976174"/>
              <a:ext cx="363538" cy="360363"/>
              <a:chOff x="13847763" y="8062913"/>
              <a:chExt cx="363538" cy="360363"/>
            </a:xfrm>
            <a:solidFill>
              <a:schemeClr val="accent6"/>
            </a:solidFill>
          </p:grpSpPr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7646FFD0-C1E0-44D3-B45C-9DC7CDB14A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47763" y="8107363"/>
                <a:ext cx="319088" cy="315913"/>
              </a:xfrm>
              <a:custGeom>
                <a:avLst/>
                <a:gdLst>
                  <a:gd name="T0" fmla="*/ 68 w 87"/>
                  <a:gd name="T1" fmla="*/ 86 h 86"/>
                  <a:gd name="T2" fmla="*/ 21 w 87"/>
                  <a:gd name="T3" fmla="*/ 66 h 86"/>
                  <a:gd name="T4" fmla="*/ 21 w 87"/>
                  <a:gd name="T5" fmla="*/ 65 h 86"/>
                  <a:gd name="T6" fmla="*/ 0 w 87"/>
                  <a:gd name="T7" fmla="*/ 17 h 86"/>
                  <a:gd name="T8" fmla="*/ 0 w 87"/>
                  <a:gd name="T9" fmla="*/ 16 h 86"/>
                  <a:gd name="T10" fmla="*/ 1 w 87"/>
                  <a:gd name="T11" fmla="*/ 15 h 86"/>
                  <a:gd name="T12" fmla="*/ 5 w 87"/>
                  <a:gd name="T13" fmla="*/ 11 h 86"/>
                  <a:gd name="T14" fmla="*/ 21 w 87"/>
                  <a:gd name="T15" fmla="*/ 1 h 86"/>
                  <a:gd name="T16" fmla="*/ 23 w 87"/>
                  <a:gd name="T17" fmla="*/ 0 h 86"/>
                  <a:gd name="T18" fmla="*/ 31 w 87"/>
                  <a:gd name="T19" fmla="*/ 5 h 86"/>
                  <a:gd name="T20" fmla="*/ 37 w 87"/>
                  <a:gd name="T21" fmla="*/ 24 h 86"/>
                  <a:gd name="T22" fmla="*/ 34 w 87"/>
                  <a:gd name="T23" fmla="*/ 33 h 86"/>
                  <a:gd name="T24" fmla="*/ 28 w 87"/>
                  <a:gd name="T25" fmla="*/ 37 h 86"/>
                  <a:gd name="T26" fmla="*/ 29 w 87"/>
                  <a:gd name="T27" fmla="*/ 39 h 86"/>
                  <a:gd name="T28" fmla="*/ 38 w 87"/>
                  <a:gd name="T29" fmla="*/ 49 h 86"/>
                  <a:gd name="T30" fmla="*/ 48 w 87"/>
                  <a:gd name="T31" fmla="*/ 58 h 86"/>
                  <a:gd name="T32" fmla="*/ 49 w 87"/>
                  <a:gd name="T33" fmla="*/ 58 h 86"/>
                  <a:gd name="T34" fmla="*/ 50 w 87"/>
                  <a:gd name="T35" fmla="*/ 58 h 86"/>
                  <a:gd name="T36" fmla="*/ 54 w 87"/>
                  <a:gd name="T37" fmla="*/ 52 h 86"/>
                  <a:gd name="T38" fmla="*/ 61 w 87"/>
                  <a:gd name="T39" fmla="*/ 49 h 86"/>
                  <a:gd name="T40" fmla="*/ 62 w 87"/>
                  <a:gd name="T41" fmla="*/ 49 h 86"/>
                  <a:gd name="T42" fmla="*/ 82 w 87"/>
                  <a:gd name="T43" fmla="*/ 56 h 86"/>
                  <a:gd name="T44" fmla="*/ 86 w 87"/>
                  <a:gd name="T45" fmla="*/ 66 h 86"/>
                  <a:gd name="T46" fmla="*/ 76 w 87"/>
                  <a:gd name="T47" fmla="*/ 82 h 86"/>
                  <a:gd name="T48" fmla="*/ 72 w 87"/>
                  <a:gd name="T49" fmla="*/ 85 h 86"/>
                  <a:gd name="T50" fmla="*/ 71 w 87"/>
                  <a:gd name="T51" fmla="*/ 86 h 86"/>
                  <a:gd name="T52" fmla="*/ 68 w 87"/>
                  <a:gd name="T53" fmla="*/ 86 h 86"/>
                  <a:gd name="T54" fmla="*/ 27 w 87"/>
                  <a:gd name="T55" fmla="*/ 60 h 86"/>
                  <a:gd name="T56" fmla="*/ 27 w 87"/>
                  <a:gd name="T57" fmla="*/ 60 h 86"/>
                  <a:gd name="T58" fmla="*/ 68 w 87"/>
                  <a:gd name="T59" fmla="*/ 78 h 86"/>
                  <a:gd name="T60" fmla="*/ 70 w 87"/>
                  <a:gd name="T61" fmla="*/ 76 h 86"/>
                  <a:gd name="T62" fmla="*/ 78 w 87"/>
                  <a:gd name="T63" fmla="*/ 64 h 86"/>
                  <a:gd name="T64" fmla="*/ 78 w 87"/>
                  <a:gd name="T65" fmla="*/ 63 h 86"/>
                  <a:gd name="T66" fmla="*/ 60 w 87"/>
                  <a:gd name="T67" fmla="*/ 57 h 86"/>
                  <a:gd name="T68" fmla="*/ 60 w 87"/>
                  <a:gd name="T69" fmla="*/ 57 h 86"/>
                  <a:gd name="T70" fmla="*/ 56 w 87"/>
                  <a:gd name="T71" fmla="*/ 63 h 86"/>
                  <a:gd name="T72" fmla="*/ 43 w 87"/>
                  <a:gd name="T73" fmla="*/ 64 h 86"/>
                  <a:gd name="T74" fmla="*/ 32 w 87"/>
                  <a:gd name="T75" fmla="*/ 55 h 86"/>
                  <a:gd name="T76" fmla="*/ 22 w 87"/>
                  <a:gd name="T77" fmla="*/ 44 h 86"/>
                  <a:gd name="T78" fmla="*/ 20 w 87"/>
                  <a:gd name="T79" fmla="*/ 36 h 86"/>
                  <a:gd name="T80" fmla="*/ 24 w 87"/>
                  <a:gd name="T81" fmla="*/ 31 h 86"/>
                  <a:gd name="T82" fmla="*/ 29 w 87"/>
                  <a:gd name="T83" fmla="*/ 27 h 86"/>
                  <a:gd name="T84" fmla="*/ 29 w 87"/>
                  <a:gd name="T85" fmla="*/ 26 h 86"/>
                  <a:gd name="T86" fmla="*/ 24 w 87"/>
                  <a:gd name="T87" fmla="*/ 8 h 86"/>
                  <a:gd name="T88" fmla="*/ 23 w 87"/>
                  <a:gd name="T89" fmla="*/ 8 h 86"/>
                  <a:gd name="T90" fmla="*/ 10 w 87"/>
                  <a:gd name="T91" fmla="*/ 17 h 86"/>
                  <a:gd name="T92" fmla="*/ 8 w 87"/>
                  <a:gd name="T93" fmla="*/ 19 h 86"/>
                  <a:gd name="T94" fmla="*/ 27 w 87"/>
                  <a:gd name="T95" fmla="*/ 6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7" h="86">
                    <a:moveTo>
                      <a:pt x="68" y="86"/>
                    </a:moveTo>
                    <a:cubicBezTo>
                      <a:pt x="52" y="86"/>
                      <a:pt x="35" y="79"/>
                      <a:pt x="21" y="66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7" y="51"/>
                      <a:pt x="0" y="34"/>
                      <a:pt x="0" y="1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4" y="12"/>
                      <a:pt x="5" y="11"/>
                    </a:cubicBezTo>
                    <a:cubicBezTo>
                      <a:pt x="9" y="6"/>
                      <a:pt x="15" y="3"/>
                      <a:pt x="21" y="1"/>
                    </a:cubicBezTo>
                    <a:cubicBezTo>
                      <a:pt x="21" y="0"/>
                      <a:pt x="22" y="0"/>
                      <a:pt x="23" y="0"/>
                    </a:cubicBezTo>
                    <a:cubicBezTo>
                      <a:pt x="25" y="0"/>
                      <a:pt x="30" y="1"/>
                      <a:pt x="31" y="5"/>
                    </a:cubicBezTo>
                    <a:cubicBezTo>
                      <a:pt x="33" y="10"/>
                      <a:pt x="35" y="17"/>
                      <a:pt x="37" y="24"/>
                    </a:cubicBezTo>
                    <a:cubicBezTo>
                      <a:pt x="38" y="26"/>
                      <a:pt x="37" y="31"/>
                      <a:pt x="34" y="33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7"/>
                      <a:pt x="28" y="38"/>
                      <a:pt x="29" y="39"/>
                    </a:cubicBezTo>
                    <a:cubicBezTo>
                      <a:pt x="31" y="43"/>
                      <a:pt x="34" y="46"/>
                      <a:pt x="38" y="49"/>
                    </a:cubicBezTo>
                    <a:cubicBezTo>
                      <a:pt x="41" y="52"/>
                      <a:pt x="44" y="55"/>
                      <a:pt x="48" y="58"/>
                    </a:cubicBezTo>
                    <a:cubicBezTo>
                      <a:pt x="49" y="58"/>
                      <a:pt x="49" y="59"/>
                      <a:pt x="49" y="58"/>
                    </a:cubicBezTo>
                    <a:cubicBezTo>
                      <a:pt x="49" y="58"/>
                      <a:pt x="50" y="58"/>
                      <a:pt x="50" y="58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5" y="49"/>
                      <a:pt x="60" y="49"/>
                      <a:pt x="61" y="49"/>
                    </a:cubicBezTo>
                    <a:cubicBezTo>
                      <a:pt x="61" y="49"/>
                      <a:pt x="62" y="49"/>
                      <a:pt x="62" y="49"/>
                    </a:cubicBezTo>
                    <a:cubicBezTo>
                      <a:pt x="71" y="51"/>
                      <a:pt x="76" y="53"/>
                      <a:pt x="82" y="56"/>
                    </a:cubicBezTo>
                    <a:cubicBezTo>
                      <a:pt x="85" y="57"/>
                      <a:pt x="87" y="63"/>
                      <a:pt x="86" y="66"/>
                    </a:cubicBezTo>
                    <a:cubicBezTo>
                      <a:pt x="84" y="72"/>
                      <a:pt x="80" y="77"/>
                      <a:pt x="76" y="82"/>
                    </a:cubicBezTo>
                    <a:cubicBezTo>
                      <a:pt x="75" y="83"/>
                      <a:pt x="73" y="84"/>
                      <a:pt x="72" y="85"/>
                    </a:cubicBezTo>
                    <a:cubicBezTo>
                      <a:pt x="71" y="86"/>
                      <a:pt x="71" y="86"/>
                      <a:pt x="71" y="86"/>
                    </a:cubicBezTo>
                    <a:lnTo>
                      <a:pt x="68" y="86"/>
                    </a:lnTo>
                    <a:close/>
                    <a:moveTo>
                      <a:pt x="27" y="60"/>
                    </a:moveTo>
                    <a:cubicBezTo>
                      <a:pt x="27" y="60"/>
                      <a:pt x="27" y="60"/>
                      <a:pt x="27" y="60"/>
                    </a:cubicBezTo>
                    <a:cubicBezTo>
                      <a:pt x="39" y="72"/>
                      <a:pt x="54" y="78"/>
                      <a:pt x="68" y="78"/>
                    </a:cubicBezTo>
                    <a:cubicBezTo>
                      <a:pt x="69" y="78"/>
                      <a:pt x="69" y="77"/>
                      <a:pt x="70" y="76"/>
                    </a:cubicBezTo>
                    <a:cubicBezTo>
                      <a:pt x="74" y="73"/>
                      <a:pt x="77" y="68"/>
                      <a:pt x="78" y="64"/>
                    </a:cubicBezTo>
                    <a:cubicBezTo>
                      <a:pt x="78" y="63"/>
                      <a:pt x="78" y="63"/>
                      <a:pt x="78" y="63"/>
                    </a:cubicBezTo>
                    <a:cubicBezTo>
                      <a:pt x="73" y="60"/>
                      <a:pt x="68" y="59"/>
                      <a:pt x="60" y="57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54" y="67"/>
                      <a:pt x="47" y="68"/>
                      <a:pt x="43" y="64"/>
                    </a:cubicBezTo>
                    <a:cubicBezTo>
                      <a:pt x="39" y="62"/>
                      <a:pt x="35" y="58"/>
                      <a:pt x="32" y="55"/>
                    </a:cubicBezTo>
                    <a:cubicBezTo>
                      <a:pt x="28" y="51"/>
                      <a:pt x="25" y="48"/>
                      <a:pt x="22" y="44"/>
                    </a:cubicBezTo>
                    <a:cubicBezTo>
                      <a:pt x="21" y="41"/>
                      <a:pt x="20" y="38"/>
                      <a:pt x="20" y="36"/>
                    </a:cubicBezTo>
                    <a:cubicBezTo>
                      <a:pt x="21" y="33"/>
                      <a:pt x="22" y="32"/>
                      <a:pt x="24" y="31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6"/>
                      <a:pt x="29" y="26"/>
                    </a:cubicBezTo>
                    <a:cubicBezTo>
                      <a:pt x="28" y="20"/>
                      <a:pt x="26" y="14"/>
                      <a:pt x="24" y="8"/>
                    </a:cubicBezTo>
                    <a:cubicBezTo>
                      <a:pt x="24" y="8"/>
                      <a:pt x="23" y="8"/>
                      <a:pt x="23" y="8"/>
                    </a:cubicBezTo>
                    <a:cubicBezTo>
                      <a:pt x="18" y="10"/>
                      <a:pt x="14" y="13"/>
                      <a:pt x="10" y="17"/>
                    </a:cubicBezTo>
                    <a:cubicBezTo>
                      <a:pt x="10" y="17"/>
                      <a:pt x="9" y="18"/>
                      <a:pt x="8" y="19"/>
                    </a:cubicBezTo>
                    <a:cubicBezTo>
                      <a:pt x="8" y="33"/>
                      <a:pt x="15" y="48"/>
                      <a:pt x="27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>
                  <a:latin typeface="+mj-lt"/>
                </a:endParaRPr>
              </a:p>
            </p:txBody>
          </p:sp>
          <p:sp>
            <p:nvSpPr>
              <p:cNvPr id="25" name="Freeform 41">
                <a:extLst>
                  <a:ext uri="{FF2B5EF4-FFF2-40B4-BE49-F238E27FC236}">
                    <a16:creationId xmlns:a16="http://schemas.microsoft.com/office/drawing/2014/main" id="{F07B1E32-F22C-4751-B63B-6E9DDB29E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2063" y="8062913"/>
                <a:ext cx="249238" cy="246063"/>
              </a:xfrm>
              <a:custGeom>
                <a:avLst/>
                <a:gdLst>
                  <a:gd name="T0" fmla="*/ 59 w 68"/>
                  <a:gd name="T1" fmla="*/ 67 h 67"/>
                  <a:gd name="T2" fmla="*/ 57 w 68"/>
                  <a:gd name="T3" fmla="*/ 66 h 67"/>
                  <a:gd name="T4" fmla="*/ 56 w 68"/>
                  <a:gd name="T5" fmla="*/ 61 h 67"/>
                  <a:gd name="T6" fmla="*/ 60 w 68"/>
                  <a:gd name="T7" fmla="*/ 43 h 67"/>
                  <a:gd name="T8" fmla="*/ 25 w 68"/>
                  <a:gd name="T9" fmla="*/ 8 h 67"/>
                  <a:gd name="T10" fmla="*/ 7 w 68"/>
                  <a:gd name="T11" fmla="*/ 12 h 67"/>
                  <a:gd name="T12" fmla="*/ 1 w 68"/>
                  <a:gd name="T13" fmla="*/ 11 h 67"/>
                  <a:gd name="T14" fmla="*/ 3 w 68"/>
                  <a:gd name="T15" fmla="*/ 6 h 67"/>
                  <a:gd name="T16" fmla="*/ 25 w 68"/>
                  <a:gd name="T17" fmla="*/ 0 h 67"/>
                  <a:gd name="T18" fmla="*/ 68 w 68"/>
                  <a:gd name="T19" fmla="*/ 43 h 67"/>
                  <a:gd name="T20" fmla="*/ 63 w 68"/>
                  <a:gd name="T21" fmla="*/ 65 h 67"/>
                  <a:gd name="T22" fmla="*/ 59 w 68"/>
                  <a:gd name="T2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67">
                    <a:moveTo>
                      <a:pt x="59" y="67"/>
                    </a:moveTo>
                    <a:cubicBezTo>
                      <a:pt x="58" y="67"/>
                      <a:pt x="58" y="67"/>
                      <a:pt x="57" y="66"/>
                    </a:cubicBezTo>
                    <a:cubicBezTo>
                      <a:pt x="55" y="65"/>
                      <a:pt x="55" y="63"/>
                      <a:pt x="56" y="61"/>
                    </a:cubicBezTo>
                    <a:cubicBezTo>
                      <a:pt x="59" y="55"/>
                      <a:pt x="60" y="49"/>
                      <a:pt x="60" y="43"/>
                    </a:cubicBezTo>
                    <a:cubicBezTo>
                      <a:pt x="60" y="24"/>
                      <a:pt x="44" y="8"/>
                      <a:pt x="25" y="8"/>
                    </a:cubicBezTo>
                    <a:cubicBezTo>
                      <a:pt x="18" y="8"/>
                      <a:pt x="12" y="9"/>
                      <a:pt x="7" y="12"/>
                    </a:cubicBezTo>
                    <a:cubicBezTo>
                      <a:pt x="5" y="14"/>
                      <a:pt x="2" y="13"/>
                      <a:pt x="1" y="11"/>
                    </a:cubicBezTo>
                    <a:cubicBezTo>
                      <a:pt x="0" y="9"/>
                      <a:pt x="1" y="7"/>
                      <a:pt x="3" y="6"/>
                    </a:cubicBezTo>
                    <a:cubicBezTo>
                      <a:pt x="9" y="2"/>
                      <a:pt x="17" y="0"/>
                      <a:pt x="25" y="0"/>
                    </a:cubicBezTo>
                    <a:cubicBezTo>
                      <a:pt x="49" y="0"/>
                      <a:pt x="68" y="19"/>
                      <a:pt x="68" y="43"/>
                    </a:cubicBezTo>
                    <a:cubicBezTo>
                      <a:pt x="68" y="51"/>
                      <a:pt x="66" y="58"/>
                      <a:pt x="63" y="65"/>
                    </a:cubicBezTo>
                    <a:cubicBezTo>
                      <a:pt x="62" y="66"/>
                      <a:pt x="60" y="67"/>
                      <a:pt x="59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>
                  <a:latin typeface="+mj-lt"/>
                </a:endParaRPr>
              </a:p>
            </p:txBody>
          </p:sp>
        </p:grp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A246B22-57CA-4604-A775-1B1B7E6B15E9}"/>
                </a:ext>
              </a:extLst>
            </p:cNvPr>
            <p:cNvSpPr/>
            <p:nvPr/>
          </p:nvSpPr>
          <p:spPr>
            <a:xfrm>
              <a:off x="6663441" y="2977651"/>
              <a:ext cx="20120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00" dirty="0">
                  <a:latin typeface="+mj-lt"/>
                </a:rPr>
                <a:t>+7 495 781 77 77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2826024-AA4D-4E6D-A681-78F96E26BC64}"/>
              </a:ext>
            </a:extLst>
          </p:cNvPr>
          <p:cNvGrpSpPr/>
          <p:nvPr/>
        </p:nvGrpSpPr>
        <p:grpSpPr>
          <a:xfrm>
            <a:off x="5234846" y="1648845"/>
            <a:ext cx="6379267" cy="358775"/>
            <a:chOff x="6207767" y="1883925"/>
            <a:chExt cx="6379267" cy="358775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2455DF06-17EB-44C0-BFD3-BDD3D3657D6A}"/>
                </a:ext>
              </a:extLst>
            </p:cNvPr>
            <p:cNvGrpSpPr/>
            <p:nvPr/>
          </p:nvGrpSpPr>
          <p:grpSpPr>
            <a:xfrm>
              <a:off x="6207767" y="1883925"/>
              <a:ext cx="303213" cy="358775"/>
              <a:chOff x="4877197" y="3306763"/>
              <a:chExt cx="303213" cy="358775"/>
            </a:xfrm>
            <a:solidFill>
              <a:schemeClr val="accent6"/>
            </a:solidFill>
          </p:grpSpPr>
          <p:sp>
            <p:nvSpPr>
              <p:cNvPr id="29" name="Freeform 55">
                <a:extLst>
                  <a:ext uri="{FF2B5EF4-FFF2-40B4-BE49-F238E27FC236}">
                    <a16:creationId xmlns:a16="http://schemas.microsoft.com/office/drawing/2014/main" id="{51E74072-9522-4FAD-A41A-629DBD0C1B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77197" y="3306763"/>
                <a:ext cx="303213" cy="358775"/>
              </a:xfrm>
              <a:custGeom>
                <a:avLst/>
                <a:gdLst>
                  <a:gd name="T0" fmla="*/ 41 w 82"/>
                  <a:gd name="T1" fmla="*/ 97 h 97"/>
                  <a:gd name="T2" fmla="*/ 39 w 82"/>
                  <a:gd name="T3" fmla="*/ 96 h 97"/>
                  <a:gd name="T4" fmla="*/ 0 w 82"/>
                  <a:gd name="T5" fmla="*/ 41 h 97"/>
                  <a:gd name="T6" fmla="*/ 41 w 82"/>
                  <a:gd name="T7" fmla="*/ 0 h 97"/>
                  <a:gd name="T8" fmla="*/ 82 w 82"/>
                  <a:gd name="T9" fmla="*/ 41 h 97"/>
                  <a:gd name="T10" fmla="*/ 44 w 82"/>
                  <a:gd name="T11" fmla="*/ 96 h 97"/>
                  <a:gd name="T12" fmla="*/ 41 w 82"/>
                  <a:gd name="T13" fmla="*/ 97 h 97"/>
                  <a:gd name="T14" fmla="*/ 41 w 82"/>
                  <a:gd name="T15" fmla="*/ 8 h 97"/>
                  <a:gd name="T16" fmla="*/ 8 w 82"/>
                  <a:gd name="T17" fmla="*/ 41 h 97"/>
                  <a:gd name="T18" fmla="*/ 41 w 82"/>
                  <a:gd name="T19" fmla="*/ 87 h 97"/>
                  <a:gd name="T20" fmla="*/ 74 w 82"/>
                  <a:gd name="T21" fmla="*/ 41 h 97"/>
                  <a:gd name="T22" fmla="*/ 41 w 82"/>
                  <a:gd name="T23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2" h="97">
                    <a:moveTo>
                      <a:pt x="41" y="97"/>
                    </a:moveTo>
                    <a:cubicBezTo>
                      <a:pt x="40" y="97"/>
                      <a:pt x="39" y="96"/>
                      <a:pt x="39" y="96"/>
                    </a:cubicBezTo>
                    <a:cubicBezTo>
                      <a:pt x="35" y="92"/>
                      <a:pt x="0" y="62"/>
                      <a:pt x="0" y="41"/>
                    </a:cubicBez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2" y="18"/>
                      <a:pt x="82" y="41"/>
                    </a:cubicBezTo>
                    <a:cubicBezTo>
                      <a:pt x="82" y="62"/>
                      <a:pt x="48" y="92"/>
                      <a:pt x="44" y="96"/>
                    </a:cubicBezTo>
                    <a:cubicBezTo>
                      <a:pt x="43" y="96"/>
                      <a:pt x="42" y="97"/>
                      <a:pt x="41" y="97"/>
                    </a:cubicBezTo>
                    <a:close/>
                    <a:moveTo>
                      <a:pt x="41" y="8"/>
                    </a:moveTo>
                    <a:cubicBezTo>
                      <a:pt x="23" y="8"/>
                      <a:pt x="8" y="22"/>
                      <a:pt x="8" y="41"/>
                    </a:cubicBezTo>
                    <a:cubicBezTo>
                      <a:pt x="8" y="55"/>
                      <a:pt x="30" y="77"/>
                      <a:pt x="41" y="87"/>
                    </a:cubicBezTo>
                    <a:cubicBezTo>
                      <a:pt x="52" y="77"/>
                      <a:pt x="74" y="55"/>
                      <a:pt x="74" y="41"/>
                    </a:cubicBezTo>
                    <a:cubicBezTo>
                      <a:pt x="74" y="22"/>
                      <a:pt x="59" y="8"/>
                      <a:pt x="4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>
                  <a:latin typeface="+mj-lt"/>
                </a:endParaRPr>
              </a:p>
            </p:txBody>
          </p:sp>
          <p:sp>
            <p:nvSpPr>
              <p:cNvPr id="30" name="Freeform 56">
                <a:extLst>
                  <a:ext uri="{FF2B5EF4-FFF2-40B4-BE49-F238E27FC236}">
                    <a16:creationId xmlns:a16="http://schemas.microsoft.com/office/drawing/2014/main" id="{E560C71B-E061-4036-B482-9564A47C48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54985" y="3384550"/>
                <a:ext cx="147638" cy="147638"/>
              </a:xfrm>
              <a:custGeom>
                <a:avLst/>
                <a:gdLst>
                  <a:gd name="T0" fmla="*/ 20 w 40"/>
                  <a:gd name="T1" fmla="*/ 40 h 40"/>
                  <a:gd name="T2" fmla="*/ 0 w 40"/>
                  <a:gd name="T3" fmla="*/ 20 h 40"/>
                  <a:gd name="T4" fmla="*/ 20 w 40"/>
                  <a:gd name="T5" fmla="*/ 0 h 40"/>
                  <a:gd name="T6" fmla="*/ 40 w 40"/>
                  <a:gd name="T7" fmla="*/ 20 h 40"/>
                  <a:gd name="T8" fmla="*/ 20 w 40"/>
                  <a:gd name="T9" fmla="*/ 40 h 40"/>
                  <a:gd name="T10" fmla="*/ 20 w 40"/>
                  <a:gd name="T11" fmla="*/ 8 h 40"/>
                  <a:gd name="T12" fmla="*/ 8 w 40"/>
                  <a:gd name="T13" fmla="*/ 20 h 40"/>
                  <a:gd name="T14" fmla="*/ 20 w 40"/>
                  <a:gd name="T15" fmla="*/ 32 h 40"/>
                  <a:gd name="T16" fmla="*/ 32 w 40"/>
                  <a:gd name="T17" fmla="*/ 20 h 40"/>
                  <a:gd name="T18" fmla="*/ 20 w 40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8"/>
                    </a:moveTo>
                    <a:cubicBezTo>
                      <a:pt x="14" y="8"/>
                      <a:pt x="8" y="13"/>
                      <a:pt x="8" y="20"/>
                    </a:cubicBezTo>
                    <a:cubicBezTo>
                      <a:pt x="8" y="26"/>
                      <a:pt x="14" y="32"/>
                      <a:pt x="20" y="32"/>
                    </a:cubicBezTo>
                    <a:cubicBezTo>
                      <a:pt x="27" y="32"/>
                      <a:pt x="32" y="26"/>
                      <a:pt x="32" y="20"/>
                    </a:cubicBezTo>
                    <a:cubicBezTo>
                      <a:pt x="32" y="13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 dirty="0">
                  <a:latin typeface="+mj-lt"/>
                </a:endParaRPr>
              </a:p>
            </p:txBody>
          </p:sp>
        </p:grp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E3369675-D691-40E1-8D0B-B938CDA2302D}"/>
                </a:ext>
              </a:extLst>
            </p:cNvPr>
            <p:cNvSpPr/>
            <p:nvPr/>
          </p:nvSpPr>
          <p:spPr>
            <a:xfrm>
              <a:off x="6647266" y="1884608"/>
              <a:ext cx="59397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Офис</a:t>
              </a:r>
              <a:r>
                <a:rPr lang="en-US" dirty="0"/>
                <a:t> </a:t>
              </a:r>
              <a:r>
                <a:rPr lang="ru-RU" dirty="0"/>
                <a:t>в</a:t>
              </a:r>
              <a:r>
                <a:rPr lang="en-US" dirty="0"/>
                <a:t> </a:t>
              </a:r>
              <a:r>
                <a:rPr lang="ru-RU" dirty="0"/>
                <a:t>Москве</a:t>
              </a:r>
              <a:r>
                <a:rPr lang="en-US" dirty="0"/>
                <a:t>: </a:t>
              </a:r>
              <a:r>
                <a:rPr lang="ru-RU" dirty="0" err="1"/>
                <a:t>ул</a:t>
              </a:r>
              <a:r>
                <a:rPr lang="en-US" dirty="0"/>
                <a:t>. </a:t>
              </a:r>
              <a:r>
                <a:rPr lang="ru-RU" dirty="0"/>
                <a:t>Отрадная 2Б к9, «Технопарк Отрадное»</a:t>
              </a:r>
              <a:endParaRPr lang="ru-RU" sz="1800" dirty="0">
                <a:latin typeface="+mj-lt"/>
              </a:endParaRP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B43C145-F11E-437A-9B22-572A14057A90}"/>
              </a:ext>
            </a:extLst>
          </p:cNvPr>
          <p:cNvSpPr/>
          <p:nvPr/>
        </p:nvSpPr>
        <p:spPr bwMode="auto">
          <a:xfrm>
            <a:off x="4799339" y="1439866"/>
            <a:ext cx="68890" cy="2637808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B015D01-7B99-4491-906F-184F3F10C7BA}"/>
              </a:ext>
            </a:extLst>
          </p:cNvPr>
          <p:cNvSpPr/>
          <p:nvPr/>
        </p:nvSpPr>
        <p:spPr bwMode="auto">
          <a:xfrm>
            <a:off x="11441933" y="1439865"/>
            <a:ext cx="130030" cy="2652587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0ADDC86B-F08C-46CD-8820-768CCD6D0F97}"/>
              </a:ext>
            </a:extLst>
          </p:cNvPr>
          <p:cNvCxnSpPr/>
          <p:nvPr/>
        </p:nvCxnSpPr>
        <p:spPr bwMode="auto">
          <a:xfrm flipH="1">
            <a:off x="2406034" y="2805164"/>
            <a:ext cx="2339241" cy="1137605"/>
          </a:xfrm>
          <a:prstGeom prst="line">
            <a:avLst/>
          </a:prstGeom>
          <a:noFill/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97660E5-E5C4-469A-9039-3F09692DB420}"/>
              </a:ext>
            </a:extLst>
          </p:cNvPr>
          <p:cNvSpPr/>
          <p:nvPr/>
        </p:nvSpPr>
        <p:spPr>
          <a:xfrm>
            <a:off x="8460681" y="2673975"/>
            <a:ext cx="15020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+mj-lt"/>
              </a:rPr>
              <a:t>ТЕХ.ПОДДЕРЖКА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F8627E4-F8F4-430F-AD48-D62051588FAD}"/>
              </a:ext>
            </a:extLst>
          </p:cNvPr>
          <p:cNvGrpSpPr/>
          <p:nvPr/>
        </p:nvGrpSpPr>
        <p:grpSpPr>
          <a:xfrm>
            <a:off x="8000306" y="2744839"/>
            <a:ext cx="382588" cy="352425"/>
            <a:chOff x="10282634" y="5140326"/>
            <a:chExt cx="382588" cy="352425"/>
          </a:xfrm>
          <a:solidFill>
            <a:schemeClr val="accent6"/>
          </a:solidFill>
        </p:grpSpPr>
        <p:sp>
          <p:nvSpPr>
            <p:cNvPr id="37" name="Freeform 300">
              <a:extLst>
                <a:ext uri="{FF2B5EF4-FFF2-40B4-BE49-F238E27FC236}">
                  <a16:creationId xmlns:a16="http://schemas.microsoft.com/office/drawing/2014/main" id="{FA8C87AD-6EE1-40CB-BC2B-87BB0581C1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20734" y="5321301"/>
              <a:ext cx="166688" cy="163513"/>
            </a:xfrm>
            <a:custGeom>
              <a:avLst/>
              <a:gdLst>
                <a:gd name="T0" fmla="*/ 13 w 45"/>
                <a:gd name="T1" fmla="*/ 44 h 44"/>
                <a:gd name="T2" fmla="*/ 5 w 45"/>
                <a:gd name="T3" fmla="*/ 41 h 44"/>
                <a:gd name="T4" fmla="*/ 7 w 45"/>
                <a:gd name="T5" fmla="*/ 21 h 44"/>
                <a:gd name="T6" fmla="*/ 26 w 45"/>
                <a:gd name="T7" fmla="*/ 2 h 44"/>
                <a:gd name="T8" fmla="*/ 32 w 45"/>
                <a:gd name="T9" fmla="*/ 2 h 44"/>
                <a:gd name="T10" fmla="*/ 44 w 45"/>
                <a:gd name="T11" fmla="*/ 14 h 44"/>
                <a:gd name="T12" fmla="*/ 45 w 45"/>
                <a:gd name="T13" fmla="*/ 17 h 44"/>
                <a:gd name="T14" fmla="*/ 44 w 45"/>
                <a:gd name="T15" fmla="*/ 20 h 44"/>
                <a:gd name="T16" fmla="*/ 24 w 45"/>
                <a:gd name="T17" fmla="*/ 39 h 44"/>
                <a:gd name="T18" fmla="*/ 13 w 45"/>
                <a:gd name="T19" fmla="*/ 44 h 44"/>
                <a:gd name="T20" fmla="*/ 29 w 45"/>
                <a:gd name="T21" fmla="*/ 10 h 44"/>
                <a:gd name="T22" fmla="*/ 12 w 45"/>
                <a:gd name="T23" fmla="*/ 27 h 44"/>
                <a:gd name="T24" fmla="*/ 10 w 45"/>
                <a:gd name="T25" fmla="*/ 36 h 44"/>
                <a:gd name="T26" fmla="*/ 13 w 45"/>
                <a:gd name="T27" fmla="*/ 36 h 44"/>
                <a:gd name="T28" fmla="*/ 19 w 45"/>
                <a:gd name="T29" fmla="*/ 34 h 44"/>
                <a:gd name="T30" fmla="*/ 35 w 45"/>
                <a:gd name="T31" fmla="*/ 17 h 44"/>
                <a:gd name="T32" fmla="*/ 29 w 45"/>
                <a:gd name="T33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44">
                  <a:moveTo>
                    <a:pt x="13" y="44"/>
                  </a:moveTo>
                  <a:cubicBezTo>
                    <a:pt x="9" y="44"/>
                    <a:pt x="7" y="43"/>
                    <a:pt x="5" y="41"/>
                  </a:cubicBezTo>
                  <a:cubicBezTo>
                    <a:pt x="0" y="36"/>
                    <a:pt x="0" y="28"/>
                    <a:pt x="7" y="2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0"/>
                    <a:pt x="30" y="0"/>
                    <a:pt x="32" y="2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5"/>
                    <a:pt x="45" y="16"/>
                    <a:pt x="45" y="17"/>
                  </a:cubicBezTo>
                  <a:cubicBezTo>
                    <a:pt x="45" y="18"/>
                    <a:pt x="45" y="19"/>
                    <a:pt x="44" y="20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1" y="43"/>
                    <a:pt x="17" y="44"/>
                    <a:pt x="13" y="44"/>
                  </a:cubicBezTo>
                  <a:close/>
                  <a:moveTo>
                    <a:pt x="29" y="10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9" y="30"/>
                    <a:pt x="9" y="34"/>
                    <a:pt x="10" y="36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15" y="36"/>
                    <a:pt x="17" y="35"/>
                    <a:pt x="19" y="34"/>
                  </a:cubicBezTo>
                  <a:cubicBezTo>
                    <a:pt x="35" y="17"/>
                    <a:pt x="35" y="17"/>
                    <a:pt x="35" y="17"/>
                  </a:cubicBezTo>
                  <a:lnTo>
                    <a:pt x="2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>
                <a:latin typeface="+mj-lt"/>
              </a:endParaRPr>
            </a:p>
          </p:txBody>
        </p:sp>
        <p:sp>
          <p:nvSpPr>
            <p:cNvPr id="38" name="Freeform 301">
              <a:extLst>
                <a:ext uri="{FF2B5EF4-FFF2-40B4-BE49-F238E27FC236}">
                  <a16:creationId xmlns:a16="http://schemas.microsoft.com/office/drawing/2014/main" id="{8925206A-CFE3-47EE-B8E3-B579377B2E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71559" y="5145088"/>
              <a:ext cx="93663" cy="92075"/>
            </a:xfrm>
            <a:custGeom>
              <a:avLst/>
              <a:gdLst>
                <a:gd name="T0" fmla="*/ 10 w 25"/>
                <a:gd name="T1" fmla="*/ 25 h 25"/>
                <a:gd name="T2" fmla="*/ 3 w 25"/>
                <a:gd name="T3" fmla="*/ 22 h 25"/>
                <a:gd name="T4" fmla="*/ 3 w 25"/>
                <a:gd name="T5" fmla="*/ 9 h 25"/>
                <a:gd name="T6" fmla="*/ 10 w 25"/>
                <a:gd name="T7" fmla="*/ 2 h 25"/>
                <a:gd name="T8" fmla="*/ 16 w 25"/>
                <a:gd name="T9" fmla="*/ 2 h 25"/>
                <a:gd name="T10" fmla="*/ 24 w 25"/>
                <a:gd name="T11" fmla="*/ 10 h 25"/>
                <a:gd name="T12" fmla="*/ 24 w 25"/>
                <a:gd name="T13" fmla="*/ 16 h 25"/>
                <a:gd name="T14" fmla="*/ 17 w 25"/>
                <a:gd name="T15" fmla="*/ 22 h 25"/>
                <a:gd name="T16" fmla="*/ 10 w 25"/>
                <a:gd name="T17" fmla="*/ 25 h 25"/>
                <a:gd name="T18" fmla="*/ 13 w 25"/>
                <a:gd name="T19" fmla="*/ 10 h 25"/>
                <a:gd name="T20" fmla="*/ 9 w 25"/>
                <a:gd name="T21" fmla="*/ 14 h 25"/>
                <a:gd name="T22" fmla="*/ 9 w 25"/>
                <a:gd name="T23" fmla="*/ 17 h 25"/>
                <a:gd name="T24" fmla="*/ 11 w 25"/>
                <a:gd name="T25" fmla="*/ 17 h 25"/>
                <a:gd name="T26" fmla="*/ 15 w 25"/>
                <a:gd name="T27" fmla="*/ 13 h 25"/>
                <a:gd name="T28" fmla="*/ 13 w 25"/>
                <a:gd name="T2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5">
                  <a:moveTo>
                    <a:pt x="10" y="25"/>
                  </a:moveTo>
                  <a:cubicBezTo>
                    <a:pt x="8" y="25"/>
                    <a:pt x="5" y="24"/>
                    <a:pt x="3" y="22"/>
                  </a:cubicBezTo>
                  <a:cubicBezTo>
                    <a:pt x="0" y="19"/>
                    <a:pt x="0" y="12"/>
                    <a:pt x="3" y="9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2"/>
                    <a:pt x="25" y="14"/>
                    <a:pt x="24" y="16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5" y="24"/>
                    <a:pt x="13" y="25"/>
                    <a:pt x="10" y="25"/>
                  </a:cubicBezTo>
                  <a:close/>
                  <a:moveTo>
                    <a:pt x="13" y="1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8" y="15"/>
                    <a:pt x="8" y="16"/>
                    <a:pt x="9" y="17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>
                <a:latin typeface="+mj-lt"/>
              </a:endParaRPr>
            </a:p>
          </p:txBody>
        </p:sp>
        <p:sp>
          <p:nvSpPr>
            <p:cNvPr id="39" name="Freeform 302">
              <a:extLst>
                <a:ext uri="{FF2B5EF4-FFF2-40B4-BE49-F238E27FC236}">
                  <a16:creationId xmlns:a16="http://schemas.microsoft.com/office/drawing/2014/main" id="{9D17C74B-C3DB-4F50-849B-765071BED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8534" y="5200651"/>
              <a:ext cx="114300" cy="114300"/>
            </a:xfrm>
            <a:custGeom>
              <a:avLst/>
              <a:gdLst>
                <a:gd name="T0" fmla="*/ 4 w 31"/>
                <a:gd name="T1" fmla="*/ 31 h 31"/>
                <a:gd name="T2" fmla="*/ 1 w 31"/>
                <a:gd name="T3" fmla="*/ 29 h 31"/>
                <a:gd name="T4" fmla="*/ 1 w 31"/>
                <a:gd name="T5" fmla="*/ 24 h 31"/>
                <a:gd name="T6" fmla="*/ 23 w 31"/>
                <a:gd name="T7" fmla="*/ 2 h 31"/>
                <a:gd name="T8" fmla="*/ 29 w 31"/>
                <a:gd name="T9" fmla="*/ 2 h 31"/>
                <a:gd name="T10" fmla="*/ 29 w 31"/>
                <a:gd name="T11" fmla="*/ 7 h 31"/>
                <a:gd name="T12" fmla="*/ 7 w 31"/>
                <a:gd name="T13" fmla="*/ 29 h 31"/>
                <a:gd name="T14" fmla="*/ 4 w 31"/>
                <a:gd name="T1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1">
                  <a:moveTo>
                    <a:pt x="4" y="31"/>
                  </a:moveTo>
                  <a:cubicBezTo>
                    <a:pt x="3" y="31"/>
                    <a:pt x="2" y="30"/>
                    <a:pt x="1" y="29"/>
                  </a:cubicBezTo>
                  <a:cubicBezTo>
                    <a:pt x="0" y="28"/>
                    <a:pt x="0" y="25"/>
                    <a:pt x="1" y="24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5" y="0"/>
                    <a:pt x="28" y="0"/>
                    <a:pt x="29" y="2"/>
                  </a:cubicBezTo>
                  <a:cubicBezTo>
                    <a:pt x="31" y="3"/>
                    <a:pt x="31" y="6"/>
                    <a:pt x="29" y="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6" y="30"/>
                    <a:pt x="5" y="31"/>
                    <a:pt x="4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>
                <a:latin typeface="+mj-lt"/>
              </a:endParaRPr>
            </a:p>
          </p:txBody>
        </p:sp>
        <p:sp>
          <p:nvSpPr>
            <p:cNvPr id="40" name="Freeform 303">
              <a:extLst>
                <a:ext uri="{FF2B5EF4-FFF2-40B4-BE49-F238E27FC236}">
                  <a16:creationId xmlns:a16="http://schemas.microsoft.com/office/drawing/2014/main" id="{BA3C154B-244B-4877-BD72-871F299BF9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2634" y="5140326"/>
              <a:ext cx="360363" cy="352425"/>
            </a:xfrm>
            <a:custGeom>
              <a:avLst/>
              <a:gdLst>
                <a:gd name="T0" fmla="*/ 81 w 97"/>
                <a:gd name="T1" fmla="*/ 95 h 95"/>
                <a:gd name="T2" fmla="*/ 71 w 97"/>
                <a:gd name="T3" fmla="*/ 91 h 95"/>
                <a:gd name="T4" fmla="*/ 32 w 97"/>
                <a:gd name="T5" fmla="*/ 52 h 95"/>
                <a:gd name="T6" fmla="*/ 10 w 97"/>
                <a:gd name="T7" fmla="*/ 45 h 95"/>
                <a:gd name="T8" fmla="*/ 3 w 97"/>
                <a:gd name="T9" fmla="*/ 17 h 95"/>
                <a:gd name="T10" fmla="*/ 6 w 97"/>
                <a:gd name="T11" fmla="*/ 15 h 95"/>
                <a:gd name="T12" fmla="*/ 10 w 97"/>
                <a:gd name="T13" fmla="*/ 16 h 95"/>
                <a:gd name="T14" fmla="*/ 21 w 97"/>
                <a:gd name="T15" fmla="*/ 27 h 95"/>
                <a:gd name="T16" fmla="*/ 27 w 97"/>
                <a:gd name="T17" fmla="*/ 25 h 95"/>
                <a:gd name="T18" fmla="*/ 28 w 97"/>
                <a:gd name="T19" fmla="*/ 19 h 95"/>
                <a:gd name="T20" fmla="*/ 17 w 97"/>
                <a:gd name="T21" fmla="*/ 8 h 95"/>
                <a:gd name="T22" fmla="*/ 16 w 97"/>
                <a:gd name="T23" fmla="*/ 5 h 95"/>
                <a:gd name="T24" fmla="*/ 19 w 97"/>
                <a:gd name="T25" fmla="*/ 2 h 95"/>
                <a:gd name="T26" fmla="*/ 28 w 97"/>
                <a:gd name="T27" fmla="*/ 0 h 95"/>
                <a:gd name="T28" fmla="*/ 47 w 97"/>
                <a:gd name="T29" fmla="*/ 8 h 95"/>
                <a:gd name="T30" fmla="*/ 54 w 97"/>
                <a:gd name="T31" fmla="*/ 31 h 95"/>
                <a:gd name="T32" fmla="*/ 92 w 97"/>
                <a:gd name="T33" fmla="*/ 69 h 95"/>
                <a:gd name="T34" fmla="*/ 97 w 97"/>
                <a:gd name="T35" fmla="*/ 80 h 95"/>
                <a:gd name="T36" fmla="*/ 92 w 97"/>
                <a:gd name="T37" fmla="*/ 91 h 95"/>
                <a:gd name="T38" fmla="*/ 81 w 97"/>
                <a:gd name="T39" fmla="*/ 95 h 95"/>
                <a:gd name="T40" fmla="*/ 34 w 97"/>
                <a:gd name="T41" fmla="*/ 44 h 95"/>
                <a:gd name="T42" fmla="*/ 36 w 97"/>
                <a:gd name="T43" fmla="*/ 45 h 95"/>
                <a:gd name="T44" fmla="*/ 76 w 97"/>
                <a:gd name="T45" fmla="*/ 85 h 95"/>
                <a:gd name="T46" fmla="*/ 87 w 97"/>
                <a:gd name="T47" fmla="*/ 85 h 95"/>
                <a:gd name="T48" fmla="*/ 89 w 97"/>
                <a:gd name="T49" fmla="*/ 80 h 95"/>
                <a:gd name="T50" fmla="*/ 87 w 97"/>
                <a:gd name="T51" fmla="*/ 75 h 95"/>
                <a:gd name="T52" fmla="*/ 47 w 97"/>
                <a:gd name="T53" fmla="*/ 35 h 95"/>
                <a:gd name="T54" fmla="*/ 46 w 97"/>
                <a:gd name="T55" fmla="*/ 31 h 95"/>
                <a:gd name="T56" fmla="*/ 41 w 97"/>
                <a:gd name="T57" fmla="*/ 13 h 95"/>
                <a:gd name="T58" fmla="*/ 29 w 97"/>
                <a:gd name="T59" fmla="*/ 8 h 95"/>
                <a:gd name="T60" fmla="*/ 36 w 97"/>
                <a:gd name="T61" fmla="*/ 15 h 95"/>
                <a:gd name="T62" fmla="*/ 37 w 97"/>
                <a:gd name="T63" fmla="*/ 19 h 95"/>
                <a:gd name="T64" fmla="*/ 34 w 97"/>
                <a:gd name="T65" fmla="*/ 29 h 95"/>
                <a:gd name="T66" fmla="*/ 31 w 97"/>
                <a:gd name="T67" fmla="*/ 32 h 95"/>
                <a:gd name="T68" fmla="*/ 21 w 97"/>
                <a:gd name="T69" fmla="*/ 35 h 95"/>
                <a:gd name="T70" fmla="*/ 17 w 97"/>
                <a:gd name="T71" fmla="*/ 34 h 95"/>
                <a:gd name="T72" fmla="*/ 10 w 97"/>
                <a:gd name="T73" fmla="*/ 27 h 95"/>
                <a:gd name="T74" fmla="*/ 15 w 97"/>
                <a:gd name="T75" fmla="*/ 39 h 95"/>
                <a:gd name="T76" fmla="*/ 33 w 97"/>
                <a:gd name="T77" fmla="*/ 44 h 95"/>
                <a:gd name="T78" fmla="*/ 34 w 97"/>
                <a:gd name="T79" fmla="*/ 4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95">
                  <a:moveTo>
                    <a:pt x="81" y="95"/>
                  </a:moveTo>
                  <a:cubicBezTo>
                    <a:pt x="77" y="95"/>
                    <a:pt x="74" y="94"/>
                    <a:pt x="71" y="91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24" y="54"/>
                    <a:pt x="15" y="51"/>
                    <a:pt x="10" y="45"/>
                  </a:cubicBezTo>
                  <a:cubicBezTo>
                    <a:pt x="2" y="38"/>
                    <a:pt x="0" y="27"/>
                    <a:pt x="3" y="17"/>
                  </a:cubicBezTo>
                  <a:cubicBezTo>
                    <a:pt x="4" y="16"/>
                    <a:pt x="5" y="15"/>
                    <a:pt x="6" y="15"/>
                  </a:cubicBezTo>
                  <a:cubicBezTo>
                    <a:pt x="8" y="14"/>
                    <a:pt x="9" y="15"/>
                    <a:pt x="10" y="16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6" y="6"/>
                    <a:pt x="16" y="5"/>
                  </a:cubicBezTo>
                  <a:cubicBezTo>
                    <a:pt x="17" y="3"/>
                    <a:pt x="18" y="2"/>
                    <a:pt x="19" y="2"/>
                  </a:cubicBezTo>
                  <a:cubicBezTo>
                    <a:pt x="22" y="1"/>
                    <a:pt x="25" y="0"/>
                    <a:pt x="28" y="0"/>
                  </a:cubicBezTo>
                  <a:cubicBezTo>
                    <a:pt x="35" y="0"/>
                    <a:pt x="42" y="3"/>
                    <a:pt x="47" y="8"/>
                  </a:cubicBezTo>
                  <a:cubicBezTo>
                    <a:pt x="53" y="14"/>
                    <a:pt x="55" y="22"/>
                    <a:pt x="54" y="31"/>
                  </a:cubicBezTo>
                  <a:cubicBezTo>
                    <a:pt x="92" y="69"/>
                    <a:pt x="92" y="69"/>
                    <a:pt x="92" y="69"/>
                  </a:cubicBezTo>
                  <a:cubicBezTo>
                    <a:pt x="95" y="72"/>
                    <a:pt x="97" y="76"/>
                    <a:pt x="97" y="80"/>
                  </a:cubicBezTo>
                  <a:cubicBezTo>
                    <a:pt x="97" y="84"/>
                    <a:pt x="95" y="88"/>
                    <a:pt x="92" y="91"/>
                  </a:cubicBezTo>
                  <a:cubicBezTo>
                    <a:pt x="89" y="94"/>
                    <a:pt x="86" y="95"/>
                    <a:pt x="81" y="95"/>
                  </a:cubicBezTo>
                  <a:close/>
                  <a:moveTo>
                    <a:pt x="34" y="44"/>
                  </a:moveTo>
                  <a:cubicBezTo>
                    <a:pt x="35" y="44"/>
                    <a:pt x="36" y="44"/>
                    <a:pt x="36" y="4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9" y="88"/>
                    <a:pt x="84" y="88"/>
                    <a:pt x="87" y="85"/>
                  </a:cubicBezTo>
                  <a:cubicBezTo>
                    <a:pt x="88" y="84"/>
                    <a:pt x="89" y="82"/>
                    <a:pt x="89" y="80"/>
                  </a:cubicBezTo>
                  <a:cubicBezTo>
                    <a:pt x="89" y="78"/>
                    <a:pt x="88" y="76"/>
                    <a:pt x="87" y="7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6" y="34"/>
                    <a:pt x="46" y="32"/>
                    <a:pt x="46" y="31"/>
                  </a:cubicBezTo>
                  <a:cubicBezTo>
                    <a:pt x="47" y="25"/>
                    <a:pt x="46" y="18"/>
                    <a:pt x="41" y="13"/>
                  </a:cubicBezTo>
                  <a:cubicBezTo>
                    <a:pt x="38" y="10"/>
                    <a:pt x="33" y="8"/>
                    <a:pt x="29" y="8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7" y="16"/>
                    <a:pt x="37" y="18"/>
                    <a:pt x="37" y="1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31"/>
                    <a:pt x="32" y="32"/>
                    <a:pt x="31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19" y="35"/>
                    <a:pt x="18" y="35"/>
                    <a:pt x="17" y="34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1"/>
                    <a:pt x="12" y="36"/>
                    <a:pt x="15" y="39"/>
                  </a:cubicBezTo>
                  <a:cubicBezTo>
                    <a:pt x="20" y="44"/>
                    <a:pt x="26" y="46"/>
                    <a:pt x="33" y="44"/>
                  </a:cubicBezTo>
                  <a:cubicBezTo>
                    <a:pt x="33" y="44"/>
                    <a:pt x="33" y="44"/>
                    <a:pt x="34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>
                <a:latin typeface="+mj-lt"/>
              </a:endParaRPr>
            </a:p>
          </p:txBody>
        </p:sp>
        <p:sp>
          <p:nvSpPr>
            <p:cNvPr id="41" name="Oval 304">
              <a:extLst>
                <a:ext uri="{FF2B5EF4-FFF2-40B4-BE49-F238E27FC236}">
                  <a16:creationId xmlns:a16="http://schemas.microsoft.com/office/drawing/2014/main" id="{6C7C1E54-CD2B-493F-8866-ECE2206AD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1559" y="5421313"/>
              <a:ext cx="22225" cy="22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>
                <a:latin typeface="+mj-lt"/>
              </a:endParaRP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EEF512F-B3E2-435A-87E7-B5E6385936BE}"/>
              </a:ext>
            </a:extLst>
          </p:cNvPr>
          <p:cNvSpPr/>
          <p:nvPr/>
        </p:nvSpPr>
        <p:spPr>
          <a:xfrm>
            <a:off x="8467031" y="281748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+mj-lt"/>
              </a:rPr>
              <a:t>8 800 234 77 81</a:t>
            </a:r>
            <a:endParaRPr lang="ru-RU" sz="1800" dirty="0">
              <a:latin typeface="+mj-lt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511E4203-0FF2-4681-995B-57718CEA409D}"/>
              </a:ext>
            </a:extLst>
          </p:cNvPr>
          <p:cNvGrpSpPr/>
          <p:nvPr/>
        </p:nvGrpSpPr>
        <p:grpSpPr>
          <a:xfrm>
            <a:off x="1441322" y="3644901"/>
            <a:ext cx="1056052" cy="397841"/>
            <a:chOff x="1441322" y="3644901"/>
            <a:chExt cx="1056052" cy="397841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26819A77-2D63-4CE8-A304-626B12066417}"/>
                </a:ext>
              </a:extLst>
            </p:cNvPr>
            <p:cNvGrpSpPr/>
            <p:nvPr/>
          </p:nvGrpSpPr>
          <p:grpSpPr>
            <a:xfrm>
              <a:off x="2345075" y="3644901"/>
              <a:ext cx="152299" cy="373233"/>
              <a:chOff x="3676454" y="3591123"/>
              <a:chExt cx="152299" cy="373233"/>
            </a:xfrm>
          </p:grpSpPr>
          <p:grpSp>
            <p:nvGrpSpPr>
              <p:cNvPr id="60" name="Группа 59">
                <a:extLst>
                  <a:ext uri="{FF2B5EF4-FFF2-40B4-BE49-F238E27FC236}">
                    <a16:creationId xmlns:a16="http://schemas.microsoft.com/office/drawing/2014/main" id="{6B8B8D94-5AE0-40F3-92F8-E559897430A7}"/>
                  </a:ext>
                </a:extLst>
              </p:cNvPr>
              <p:cNvGrpSpPr/>
              <p:nvPr/>
            </p:nvGrpSpPr>
            <p:grpSpPr>
              <a:xfrm>
                <a:off x="3676454" y="3591123"/>
                <a:ext cx="152299" cy="373233"/>
                <a:chOff x="3676454" y="3591123"/>
                <a:chExt cx="152299" cy="373233"/>
              </a:xfrm>
            </p:grpSpPr>
            <p:grpSp>
              <p:nvGrpSpPr>
                <p:cNvPr id="62" name="Группа 61">
                  <a:extLst>
                    <a:ext uri="{FF2B5EF4-FFF2-40B4-BE49-F238E27FC236}">
                      <a16:creationId xmlns:a16="http://schemas.microsoft.com/office/drawing/2014/main" id="{6965CD78-A956-4CDF-806E-E4C7E6C9A494}"/>
                    </a:ext>
                  </a:extLst>
                </p:cNvPr>
                <p:cNvGrpSpPr/>
                <p:nvPr/>
              </p:nvGrpSpPr>
              <p:grpSpPr>
                <a:xfrm>
                  <a:off x="3676454" y="3591123"/>
                  <a:ext cx="152299" cy="297867"/>
                  <a:chOff x="6014150" y="876028"/>
                  <a:chExt cx="320662" cy="648852"/>
                </a:xfrm>
              </p:grpSpPr>
              <p:sp>
                <p:nvSpPr>
                  <p:cNvPr id="64" name="Овал 63">
                    <a:extLst>
                      <a:ext uri="{FF2B5EF4-FFF2-40B4-BE49-F238E27FC236}">
                        <a16:creationId xmlns:a16="http://schemas.microsoft.com/office/drawing/2014/main" id="{E6C8E12F-A943-463C-B7B4-E07B74FE019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4301" y="876028"/>
                    <a:ext cx="320511" cy="3205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65" name="Равнобедренный треугольник 64">
                    <a:extLst>
                      <a:ext uri="{FF2B5EF4-FFF2-40B4-BE49-F238E27FC236}">
                        <a16:creationId xmlns:a16="http://schemas.microsoft.com/office/drawing/2014/main" id="{C6FB76C0-9D3A-4280-AD3E-E515EF74A08A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6014150" y="1061379"/>
                    <a:ext cx="320662" cy="4635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63" name="Овал 62">
                  <a:extLst>
                    <a:ext uri="{FF2B5EF4-FFF2-40B4-BE49-F238E27FC236}">
                      <a16:creationId xmlns:a16="http://schemas.microsoft.com/office/drawing/2014/main" id="{0E88BD5B-B642-4CD0-B76D-9BE4EAC43520}"/>
                    </a:ext>
                  </a:extLst>
                </p:cNvPr>
                <p:cNvSpPr/>
                <p:nvPr/>
              </p:nvSpPr>
              <p:spPr bwMode="auto">
                <a:xfrm>
                  <a:off x="3676454" y="3813624"/>
                  <a:ext cx="150828" cy="150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2B4D677A-7060-440F-A1AF-71588A26D5C1}"/>
                  </a:ext>
                </a:extLst>
              </p:cNvPr>
              <p:cNvSpPr/>
              <p:nvPr/>
            </p:nvSpPr>
            <p:spPr bwMode="auto">
              <a:xfrm>
                <a:off x="3712786" y="3627672"/>
                <a:ext cx="78164" cy="7816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4FC03C61-7880-4DB5-ACF6-E216B1E9A67E}"/>
                </a:ext>
              </a:extLst>
            </p:cNvPr>
            <p:cNvSpPr/>
            <p:nvPr/>
          </p:nvSpPr>
          <p:spPr>
            <a:xfrm>
              <a:off x="1655204" y="3765743"/>
              <a:ext cx="7088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solidFill>
                    <a:srgbClr val="000000"/>
                  </a:solidFill>
                  <a:latin typeface="+mj-lt"/>
                </a:rPr>
                <a:t>Москва</a:t>
              </a:r>
              <a:endParaRPr lang="ru-RU" sz="1200" dirty="0">
                <a:latin typeface="+mj-lt"/>
              </a:endParaRPr>
            </a:p>
          </p:txBody>
        </p: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B3723F24-3CA5-4D35-B793-66F8718D9997}"/>
                </a:ext>
              </a:extLst>
            </p:cNvPr>
            <p:cNvGrpSpPr/>
            <p:nvPr/>
          </p:nvGrpSpPr>
          <p:grpSpPr>
            <a:xfrm>
              <a:off x="1441322" y="3814741"/>
              <a:ext cx="282818" cy="154551"/>
              <a:chOff x="479698" y="4033996"/>
              <a:chExt cx="639104" cy="349250"/>
            </a:xfrm>
          </p:grpSpPr>
          <p:sp>
            <p:nvSpPr>
              <p:cNvPr id="47" name="Freeform 54">
                <a:extLst>
                  <a:ext uri="{FF2B5EF4-FFF2-40B4-BE49-F238E27FC236}">
                    <a16:creationId xmlns:a16="http://schemas.microsoft.com/office/drawing/2014/main" id="{C9451A1E-6F85-47F8-9D29-C12934D81D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139" y="4035583"/>
                <a:ext cx="347663" cy="347663"/>
              </a:xfrm>
              <a:custGeom>
                <a:avLst/>
                <a:gdLst>
                  <a:gd name="T0" fmla="*/ 42 w 94"/>
                  <a:gd name="T1" fmla="*/ 94 h 94"/>
                  <a:gd name="T2" fmla="*/ 35 w 94"/>
                  <a:gd name="T3" fmla="*/ 80 h 94"/>
                  <a:gd name="T4" fmla="*/ 27 w 94"/>
                  <a:gd name="T5" fmla="*/ 83 h 94"/>
                  <a:gd name="T6" fmla="*/ 10 w 94"/>
                  <a:gd name="T7" fmla="*/ 76 h 94"/>
                  <a:gd name="T8" fmla="*/ 10 w 94"/>
                  <a:gd name="T9" fmla="*/ 67 h 94"/>
                  <a:gd name="T10" fmla="*/ 13 w 94"/>
                  <a:gd name="T11" fmla="*/ 59 h 94"/>
                  <a:gd name="T12" fmla="*/ 0 w 94"/>
                  <a:gd name="T13" fmla="*/ 52 h 94"/>
                  <a:gd name="T14" fmla="*/ 7 w 94"/>
                  <a:gd name="T15" fmla="*/ 35 h 94"/>
                  <a:gd name="T16" fmla="*/ 15 w 94"/>
                  <a:gd name="T17" fmla="*/ 31 h 94"/>
                  <a:gd name="T18" fmla="*/ 8 w 94"/>
                  <a:gd name="T19" fmla="*/ 22 h 94"/>
                  <a:gd name="T20" fmla="*/ 17 w 94"/>
                  <a:gd name="T21" fmla="*/ 10 h 94"/>
                  <a:gd name="T22" fmla="*/ 32 w 94"/>
                  <a:gd name="T23" fmla="*/ 14 h 94"/>
                  <a:gd name="T24" fmla="*/ 35 w 94"/>
                  <a:gd name="T25" fmla="*/ 6 h 94"/>
                  <a:gd name="T26" fmla="*/ 52 w 94"/>
                  <a:gd name="T27" fmla="*/ 0 h 94"/>
                  <a:gd name="T28" fmla="*/ 59 w 94"/>
                  <a:gd name="T29" fmla="*/ 13 h 94"/>
                  <a:gd name="T30" fmla="*/ 67 w 94"/>
                  <a:gd name="T31" fmla="*/ 10 h 94"/>
                  <a:gd name="T32" fmla="*/ 72 w 94"/>
                  <a:gd name="T33" fmla="*/ 8 h 94"/>
                  <a:gd name="T34" fmla="*/ 84 w 94"/>
                  <a:gd name="T35" fmla="*/ 17 h 94"/>
                  <a:gd name="T36" fmla="*/ 84 w 94"/>
                  <a:gd name="T37" fmla="*/ 27 h 94"/>
                  <a:gd name="T38" fmla="*/ 80 w 94"/>
                  <a:gd name="T39" fmla="*/ 34 h 94"/>
                  <a:gd name="T40" fmla="*/ 94 w 94"/>
                  <a:gd name="T41" fmla="*/ 41 h 94"/>
                  <a:gd name="T42" fmla="*/ 87 w 94"/>
                  <a:gd name="T43" fmla="*/ 59 h 94"/>
                  <a:gd name="T44" fmla="*/ 79 w 94"/>
                  <a:gd name="T45" fmla="*/ 62 h 94"/>
                  <a:gd name="T46" fmla="*/ 86 w 94"/>
                  <a:gd name="T47" fmla="*/ 71 h 94"/>
                  <a:gd name="T48" fmla="*/ 76 w 94"/>
                  <a:gd name="T49" fmla="*/ 83 h 94"/>
                  <a:gd name="T50" fmla="*/ 62 w 94"/>
                  <a:gd name="T51" fmla="*/ 79 h 94"/>
                  <a:gd name="T52" fmla="*/ 59 w 94"/>
                  <a:gd name="T53" fmla="*/ 87 h 94"/>
                  <a:gd name="T54" fmla="*/ 43 w 94"/>
                  <a:gd name="T55" fmla="*/ 86 h 94"/>
                  <a:gd name="T56" fmla="*/ 51 w 94"/>
                  <a:gd name="T57" fmla="*/ 80 h 94"/>
                  <a:gd name="T58" fmla="*/ 59 w 94"/>
                  <a:gd name="T59" fmla="*/ 72 h 94"/>
                  <a:gd name="T60" fmla="*/ 68 w 94"/>
                  <a:gd name="T61" fmla="*/ 73 h 94"/>
                  <a:gd name="T62" fmla="*/ 77 w 94"/>
                  <a:gd name="T63" fmla="*/ 71 h 94"/>
                  <a:gd name="T64" fmla="*/ 72 w 94"/>
                  <a:gd name="T65" fmla="*/ 58 h 94"/>
                  <a:gd name="T66" fmla="*/ 80 w 94"/>
                  <a:gd name="T67" fmla="*/ 51 h 94"/>
                  <a:gd name="T68" fmla="*/ 86 w 94"/>
                  <a:gd name="T69" fmla="*/ 43 h 94"/>
                  <a:gd name="T70" fmla="*/ 73 w 94"/>
                  <a:gd name="T71" fmla="*/ 37 h 94"/>
                  <a:gd name="T72" fmla="*/ 73 w 94"/>
                  <a:gd name="T73" fmla="*/ 26 h 94"/>
                  <a:gd name="T74" fmla="*/ 72 w 94"/>
                  <a:gd name="T75" fmla="*/ 16 h 94"/>
                  <a:gd name="T76" fmla="*/ 59 w 94"/>
                  <a:gd name="T77" fmla="*/ 22 h 94"/>
                  <a:gd name="T78" fmla="*/ 51 w 94"/>
                  <a:gd name="T79" fmla="*/ 13 h 94"/>
                  <a:gd name="T80" fmla="*/ 43 w 94"/>
                  <a:gd name="T81" fmla="*/ 8 h 94"/>
                  <a:gd name="T82" fmla="*/ 38 w 94"/>
                  <a:gd name="T83" fmla="*/ 21 h 94"/>
                  <a:gd name="T84" fmla="*/ 32 w 94"/>
                  <a:gd name="T85" fmla="*/ 22 h 94"/>
                  <a:gd name="T86" fmla="*/ 22 w 94"/>
                  <a:gd name="T87" fmla="*/ 16 h 94"/>
                  <a:gd name="T88" fmla="*/ 20 w 94"/>
                  <a:gd name="T89" fmla="*/ 26 h 94"/>
                  <a:gd name="T90" fmla="*/ 21 w 94"/>
                  <a:gd name="T91" fmla="*/ 38 h 94"/>
                  <a:gd name="T92" fmla="*/ 8 w 94"/>
                  <a:gd name="T93" fmla="*/ 43 h 94"/>
                  <a:gd name="T94" fmla="*/ 13 w 94"/>
                  <a:gd name="T95" fmla="*/ 51 h 94"/>
                  <a:gd name="T96" fmla="*/ 22 w 94"/>
                  <a:gd name="T97" fmla="*/ 59 h 94"/>
                  <a:gd name="T98" fmla="*/ 17 w 94"/>
                  <a:gd name="T99" fmla="*/ 71 h 94"/>
                  <a:gd name="T100" fmla="*/ 26 w 94"/>
                  <a:gd name="T101" fmla="*/ 73 h 94"/>
                  <a:gd name="T102" fmla="*/ 38 w 94"/>
                  <a:gd name="T103" fmla="*/ 73 h 94"/>
                  <a:gd name="T104" fmla="*/ 43 w 94"/>
                  <a:gd name="T105" fmla="*/ 86 h 94"/>
                  <a:gd name="T106" fmla="*/ 29 w 94"/>
                  <a:gd name="T107" fmla="*/ 47 h 94"/>
                  <a:gd name="T108" fmla="*/ 64 w 94"/>
                  <a:gd name="T109" fmla="*/ 47 h 94"/>
                  <a:gd name="T110" fmla="*/ 47 w 94"/>
                  <a:gd name="T111" fmla="*/ 37 h 94"/>
                  <a:gd name="T112" fmla="*/ 47 w 94"/>
                  <a:gd name="T113" fmla="*/ 56 h 94"/>
                  <a:gd name="T114" fmla="*/ 47 w 94"/>
                  <a:gd name="T115" fmla="*/ 3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4" h="94">
                    <a:moveTo>
                      <a:pt x="52" y="94"/>
                    </a:moveTo>
                    <a:cubicBezTo>
                      <a:pt x="42" y="94"/>
                      <a:pt x="42" y="94"/>
                      <a:pt x="42" y="94"/>
                    </a:cubicBezTo>
                    <a:cubicBezTo>
                      <a:pt x="38" y="94"/>
                      <a:pt x="35" y="91"/>
                      <a:pt x="35" y="87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4" y="86"/>
                      <a:pt x="20" y="86"/>
                      <a:pt x="17" y="83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5"/>
                      <a:pt x="8" y="73"/>
                      <a:pt x="8" y="71"/>
                    </a:cubicBezTo>
                    <a:cubicBezTo>
                      <a:pt x="8" y="70"/>
                      <a:pt x="9" y="68"/>
                      <a:pt x="10" y="67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3" y="59"/>
                      <a:pt x="0" y="56"/>
                      <a:pt x="0" y="5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38"/>
                      <a:pt x="3" y="35"/>
                      <a:pt x="7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5"/>
                      <a:pt x="8" y="24"/>
                      <a:pt x="8" y="22"/>
                    </a:cubicBezTo>
                    <a:cubicBezTo>
                      <a:pt x="8" y="20"/>
                      <a:pt x="9" y="18"/>
                      <a:pt x="10" y="17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0" y="7"/>
                      <a:pt x="24" y="7"/>
                      <a:pt x="27" y="10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3"/>
                      <a:pt x="38" y="0"/>
                      <a:pt x="4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6" y="0"/>
                      <a:pt x="59" y="3"/>
                      <a:pt x="59" y="6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8" y="8"/>
                      <a:pt x="70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3" y="8"/>
                      <a:pt x="75" y="8"/>
                      <a:pt x="76" y="10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5" y="18"/>
                      <a:pt x="86" y="20"/>
                      <a:pt x="86" y="22"/>
                    </a:cubicBezTo>
                    <a:cubicBezTo>
                      <a:pt x="86" y="24"/>
                      <a:pt x="85" y="25"/>
                      <a:pt x="84" y="27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0" y="34"/>
                      <a:pt x="80" y="34"/>
                      <a:pt x="80" y="34"/>
                    </a:cubicBezTo>
                    <a:cubicBezTo>
                      <a:pt x="87" y="35"/>
                      <a:pt x="87" y="35"/>
                      <a:pt x="87" y="35"/>
                    </a:cubicBezTo>
                    <a:cubicBezTo>
                      <a:pt x="91" y="35"/>
                      <a:pt x="94" y="38"/>
                      <a:pt x="94" y="41"/>
                    </a:cubicBezTo>
                    <a:cubicBezTo>
                      <a:pt x="94" y="52"/>
                      <a:pt x="94" y="52"/>
                      <a:pt x="94" y="52"/>
                    </a:cubicBezTo>
                    <a:cubicBezTo>
                      <a:pt x="94" y="56"/>
                      <a:pt x="91" y="59"/>
                      <a:pt x="87" y="59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5" y="68"/>
                      <a:pt x="86" y="70"/>
                      <a:pt x="86" y="71"/>
                    </a:cubicBezTo>
                    <a:cubicBezTo>
                      <a:pt x="86" y="73"/>
                      <a:pt x="85" y="75"/>
                      <a:pt x="84" y="76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4" y="86"/>
                      <a:pt x="69" y="86"/>
                      <a:pt x="67" y="84"/>
                    </a:cubicBezTo>
                    <a:cubicBezTo>
                      <a:pt x="62" y="79"/>
                      <a:pt x="62" y="79"/>
                      <a:pt x="62" y="79"/>
                    </a:cubicBezTo>
                    <a:cubicBezTo>
                      <a:pt x="59" y="80"/>
                      <a:pt x="59" y="80"/>
                      <a:pt x="59" y="80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9" y="91"/>
                      <a:pt x="56" y="94"/>
                      <a:pt x="52" y="94"/>
                    </a:cubicBezTo>
                    <a:close/>
                    <a:moveTo>
                      <a:pt x="43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1" y="77"/>
                      <a:pt x="53" y="74"/>
                      <a:pt x="56" y="73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60" y="71"/>
                      <a:pt x="61" y="71"/>
                      <a:pt x="62" y="71"/>
                    </a:cubicBezTo>
                    <a:cubicBezTo>
                      <a:pt x="64" y="71"/>
                      <a:pt x="66" y="72"/>
                      <a:pt x="68" y="73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7" y="71"/>
                      <a:pt x="77" y="71"/>
                      <a:pt x="77" y="71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1" y="65"/>
                      <a:pt x="70" y="61"/>
                      <a:pt x="72" y="58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74" y="53"/>
                      <a:pt x="77" y="51"/>
                      <a:pt x="80" y="51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77" y="43"/>
                      <a:pt x="74" y="40"/>
                      <a:pt x="73" y="37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0" y="32"/>
                      <a:pt x="71" y="28"/>
                      <a:pt x="73" y="26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6" y="22"/>
                      <a:pt x="62" y="23"/>
                      <a:pt x="59" y="22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3" y="20"/>
                      <a:pt x="51" y="16"/>
                      <a:pt x="51" y="13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6"/>
                      <a:pt x="41" y="20"/>
                      <a:pt x="38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2"/>
                      <a:pt x="32" y="22"/>
                    </a:cubicBezTo>
                    <a:cubicBezTo>
                      <a:pt x="29" y="22"/>
                      <a:pt x="27" y="22"/>
                      <a:pt x="26" y="20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3" y="28"/>
                      <a:pt x="23" y="32"/>
                      <a:pt x="22" y="35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40"/>
                      <a:pt x="17" y="43"/>
                      <a:pt x="13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7" y="51"/>
                      <a:pt x="20" y="53"/>
                      <a:pt x="21" y="56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61"/>
                      <a:pt x="23" y="65"/>
                      <a:pt x="20" y="68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8" y="71"/>
                      <a:pt x="32" y="70"/>
                      <a:pt x="35" y="72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41" y="74"/>
                      <a:pt x="43" y="77"/>
                      <a:pt x="43" y="80"/>
                    </a:cubicBezTo>
                    <a:lnTo>
                      <a:pt x="43" y="86"/>
                    </a:lnTo>
                    <a:close/>
                    <a:moveTo>
                      <a:pt x="47" y="64"/>
                    </a:moveTo>
                    <a:cubicBezTo>
                      <a:pt x="37" y="64"/>
                      <a:pt x="29" y="56"/>
                      <a:pt x="29" y="47"/>
                    </a:cubicBezTo>
                    <a:cubicBezTo>
                      <a:pt x="29" y="37"/>
                      <a:pt x="37" y="29"/>
                      <a:pt x="47" y="29"/>
                    </a:cubicBezTo>
                    <a:cubicBezTo>
                      <a:pt x="57" y="29"/>
                      <a:pt x="64" y="37"/>
                      <a:pt x="64" y="47"/>
                    </a:cubicBezTo>
                    <a:cubicBezTo>
                      <a:pt x="64" y="56"/>
                      <a:pt x="57" y="64"/>
                      <a:pt x="47" y="64"/>
                    </a:cubicBezTo>
                    <a:close/>
                    <a:moveTo>
                      <a:pt x="47" y="37"/>
                    </a:moveTo>
                    <a:cubicBezTo>
                      <a:pt x="42" y="37"/>
                      <a:pt x="37" y="41"/>
                      <a:pt x="37" y="47"/>
                    </a:cubicBezTo>
                    <a:cubicBezTo>
                      <a:pt x="37" y="52"/>
                      <a:pt x="42" y="56"/>
                      <a:pt x="47" y="56"/>
                    </a:cubicBezTo>
                    <a:cubicBezTo>
                      <a:pt x="52" y="56"/>
                      <a:pt x="56" y="52"/>
                      <a:pt x="56" y="47"/>
                    </a:cubicBezTo>
                    <a:cubicBezTo>
                      <a:pt x="56" y="41"/>
                      <a:pt x="52" y="37"/>
                      <a:pt x="47" y="3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1C39BACC-B0BE-4A1A-9E5C-871AE9B0A02A}"/>
                  </a:ext>
                </a:extLst>
              </p:cNvPr>
              <p:cNvGrpSpPr/>
              <p:nvPr/>
            </p:nvGrpSpPr>
            <p:grpSpPr>
              <a:xfrm rot="10800000">
                <a:off x="479698" y="4033996"/>
                <a:ext cx="247650" cy="344488"/>
                <a:chOff x="7651354" y="6054726"/>
                <a:chExt cx="247650" cy="344488"/>
              </a:xfrm>
              <a:solidFill>
                <a:schemeClr val="accent6"/>
              </a:solidFill>
            </p:grpSpPr>
            <p:sp>
              <p:nvSpPr>
                <p:cNvPr id="49" name="Freeform 373">
                  <a:extLst>
                    <a:ext uri="{FF2B5EF4-FFF2-40B4-BE49-F238E27FC236}">
                      <a16:creationId xmlns:a16="http://schemas.microsoft.com/office/drawing/2014/main" id="{8EBA7068-4410-4C92-8418-4CBA03E958D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51354" y="6054726"/>
                  <a:ext cx="247650" cy="344488"/>
                </a:xfrm>
                <a:custGeom>
                  <a:avLst/>
                  <a:gdLst>
                    <a:gd name="T0" fmla="*/ 58 w 68"/>
                    <a:gd name="T1" fmla="*/ 94 h 94"/>
                    <a:gd name="T2" fmla="*/ 9 w 68"/>
                    <a:gd name="T3" fmla="*/ 94 h 94"/>
                    <a:gd name="T4" fmla="*/ 0 w 68"/>
                    <a:gd name="T5" fmla="*/ 85 h 94"/>
                    <a:gd name="T6" fmla="*/ 0 w 68"/>
                    <a:gd name="T7" fmla="*/ 10 h 94"/>
                    <a:gd name="T8" fmla="*/ 9 w 68"/>
                    <a:gd name="T9" fmla="*/ 0 h 94"/>
                    <a:gd name="T10" fmla="*/ 58 w 68"/>
                    <a:gd name="T11" fmla="*/ 0 h 94"/>
                    <a:gd name="T12" fmla="*/ 68 w 68"/>
                    <a:gd name="T13" fmla="*/ 10 h 94"/>
                    <a:gd name="T14" fmla="*/ 68 w 68"/>
                    <a:gd name="T15" fmla="*/ 85 h 94"/>
                    <a:gd name="T16" fmla="*/ 58 w 68"/>
                    <a:gd name="T17" fmla="*/ 94 h 94"/>
                    <a:gd name="T18" fmla="*/ 9 w 68"/>
                    <a:gd name="T19" fmla="*/ 9 h 94"/>
                    <a:gd name="T20" fmla="*/ 8 w 68"/>
                    <a:gd name="T21" fmla="*/ 10 h 94"/>
                    <a:gd name="T22" fmla="*/ 8 w 68"/>
                    <a:gd name="T23" fmla="*/ 85 h 94"/>
                    <a:gd name="T24" fmla="*/ 9 w 68"/>
                    <a:gd name="T25" fmla="*/ 86 h 94"/>
                    <a:gd name="T26" fmla="*/ 58 w 68"/>
                    <a:gd name="T27" fmla="*/ 86 h 94"/>
                    <a:gd name="T28" fmla="*/ 59 w 68"/>
                    <a:gd name="T29" fmla="*/ 85 h 94"/>
                    <a:gd name="T30" fmla="*/ 59 w 68"/>
                    <a:gd name="T31" fmla="*/ 10 h 94"/>
                    <a:gd name="T32" fmla="*/ 58 w 68"/>
                    <a:gd name="T33" fmla="*/ 9 h 94"/>
                    <a:gd name="T34" fmla="*/ 9 w 68"/>
                    <a:gd name="T35" fmla="*/ 9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8" h="94">
                      <a:moveTo>
                        <a:pt x="58" y="94"/>
                      </a:moveTo>
                      <a:cubicBezTo>
                        <a:pt x="9" y="94"/>
                        <a:pt x="9" y="94"/>
                        <a:pt x="9" y="94"/>
                      </a:cubicBezTo>
                      <a:cubicBezTo>
                        <a:pt x="4" y="94"/>
                        <a:pt x="0" y="90"/>
                        <a:pt x="0" y="85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5"/>
                        <a:pt x="4" y="0"/>
                        <a:pt x="9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63" y="0"/>
                        <a:pt x="68" y="5"/>
                        <a:pt x="68" y="10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68" y="90"/>
                        <a:pt x="63" y="94"/>
                        <a:pt x="58" y="94"/>
                      </a:cubicBezTo>
                      <a:close/>
                      <a:moveTo>
                        <a:pt x="9" y="9"/>
                      </a:moveTo>
                      <a:cubicBezTo>
                        <a:pt x="9" y="9"/>
                        <a:pt x="8" y="9"/>
                        <a:pt x="8" y="10"/>
                      </a:cubicBezTo>
                      <a:cubicBezTo>
                        <a:pt x="8" y="85"/>
                        <a:pt x="8" y="85"/>
                        <a:pt x="8" y="85"/>
                      </a:cubicBezTo>
                      <a:cubicBezTo>
                        <a:pt x="8" y="85"/>
                        <a:pt x="9" y="86"/>
                        <a:pt x="9" y="86"/>
                      </a:cubicBezTo>
                      <a:cubicBezTo>
                        <a:pt x="58" y="86"/>
                        <a:pt x="58" y="86"/>
                        <a:pt x="58" y="86"/>
                      </a:cubicBezTo>
                      <a:cubicBezTo>
                        <a:pt x="59" y="86"/>
                        <a:pt x="59" y="85"/>
                        <a:pt x="59" y="85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59" y="9"/>
                        <a:pt x="59" y="9"/>
                        <a:pt x="58" y="9"/>
                      </a:cubicBezTo>
                      <a:lnTo>
                        <a:pt x="9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50" name="Rectangle 374">
                  <a:extLst>
                    <a:ext uri="{FF2B5EF4-FFF2-40B4-BE49-F238E27FC236}">
                      <a16:creationId xmlns:a16="http://schemas.microsoft.com/office/drawing/2014/main" id="{9D39A82B-3A03-4E28-9ECF-CB6F98C63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127751"/>
                  <a:ext cx="123825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51" name="Rectangle 375">
                  <a:extLst>
                    <a:ext uri="{FF2B5EF4-FFF2-40B4-BE49-F238E27FC236}">
                      <a16:creationId xmlns:a16="http://schemas.microsoft.com/office/drawing/2014/main" id="{08821264-831F-4493-9EA1-90F6AB45CD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194426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52" name="Rectangle 376">
                  <a:extLst>
                    <a:ext uri="{FF2B5EF4-FFF2-40B4-BE49-F238E27FC236}">
                      <a16:creationId xmlns:a16="http://schemas.microsoft.com/office/drawing/2014/main" id="{A8B6527D-1ACD-47D3-BF81-ADA284C0A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194426"/>
                  <a:ext cx="36513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53" name="Rectangle 377">
                  <a:extLst>
                    <a:ext uri="{FF2B5EF4-FFF2-40B4-BE49-F238E27FC236}">
                      <a16:creationId xmlns:a16="http://schemas.microsoft.com/office/drawing/2014/main" id="{0F6C22B5-CA8B-4C43-9935-D17BA6F43D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194426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54" name="Rectangle 378">
                  <a:extLst>
                    <a:ext uri="{FF2B5EF4-FFF2-40B4-BE49-F238E27FC236}">
                      <a16:creationId xmlns:a16="http://schemas.microsoft.com/office/drawing/2014/main" id="{410C3EFD-ECEE-46D0-91AD-D75DE946F0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237288"/>
                  <a:ext cx="33338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55" name="Rectangle 379">
                  <a:extLst>
                    <a:ext uri="{FF2B5EF4-FFF2-40B4-BE49-F238E27FC236}">
                      <a16:creationId xmlns:a16="http://schemas.microsoft.com/office/drawing/2014/main" id="{90559DB1-99FD-4C8A-9411-C6040B32A8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237288"/>
                  <a:ext cx="36513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56" name="Rectangle 380">
                  <a:extLst>
                    <a:ext uri="{FF2B5EF4-FFF2-40B4-BE49-F238E27FC236}">
                      <a16:creationId xmlns:a16="http://schemas.microsoft.com/office/drawing/2014/main" id="{6720551F-1129-4A46-B7D6-7072F32990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237288"/>
                  <a:ext cx="33338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57" name="Rectangle 381">
                  <a:extLst>
                    <a:ext uri="{FF2B5EF4-FFF2-40B4-BE49-F238E27FC236}">
                      <a16:creationId xmlns:a16="http://schemas.microsoft.com/office/drawing/2014/main" id="{FBFC9F1E-9FBF-48D6-85BA-32C6B30FC7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278563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58" name="Rectangle 382">
                  <a:extLst>
                    <a:ext uri="{FF2B5EF4-FFF2-40B4-BE49-F238E27FC236}">
                      <a16:creationId xmlns:a16="http://schemas.microsoft.com/office/drawing/2014/main" id="{F6670DC8-CA52-4392-871A-0E190FF3B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278563"/>
                  <a:ext cx="36513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59" name="Rectangle 383">
                  <a:extLst>
                    <a:ext uri="{FF2B5EF4-FFF2-40B4-BE49-F238E27FC236}">
                      <a16:creationId xmlns:a16="http://schemas.microsoft.com/office/drawing/2014/main" id="{05BF18F5-9C37-4DA9-A9EC-7901E34EF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278563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</p:grpSp>
        </p:grp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A2BF7D3-713E-4A73-9DF5-66D70607C095}"/>
              </a:ext>
            </a:extLst>
          </p:cNvPr>
          <p:cNvGrpSpPr/>
          <p:nvPr/>
        </p:nvGrpSpPr>
        <p:grpSpPr>
          <a:xfrm>
            <a:off x="4071298" y="4453455"/>
            <a:ext cx="1108334" cy="404865"/>
            <a:chOff x="4071298" y="4453455"/>
            <a:chExt cx="1108334" cy="404865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03D9CBDC-C522-403C-B6C9-A5D2D67FC35A}"/>
                </a:ext>
              </a:extLst>
            </p:cNvPr>
            <p:cNvGrpSpPr/>
            <p:nvPr/>
          </p:nvGrpSpPr>
          <p:grpSpPr>
            <a:xfrm>
              <a:off x="4071298" y="4453455"/>
              <a:ext cx="152299" cy="373233"/>
              <a:chOff x="3676454" y="3591123"/>
              <a:chExt cx="152299" cy="373233"/>
            </a:xfrm>
          </p:grpSpPr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257AB1B0-FCF6-4D8B-AF1A-6DCF7C2C8ED5}"/>
                  </a:ext>
                </a:extLst>
              </p:cNvPr>
              <p:cNvGrpSpPr/>
              <p:nvPr/>
            </p:nvGrpSpPr>
            <p:grpSpPr>
              <a:xfrm>
                <a:off x="3676454" y="3591123"/>
                <a:ext cx="152299" cy="373233"/>
                <a:chOff x="3676454" y="3591123"/>
                <a:chExt cx="152299" cy="373233"/>
              </a:xfrm>
            </p:grpSpPr>
            <p:grpSp>
              <p:nvGrpSpPr>
                <p:cNvPr id="85" name="Группа 84">
                  <a:extLst>
                    <a:ext uri="{FF2B5EF4-FFF2-40B4-BE49-F238E27FC236}">
                      <a16:creationId xmlns:a16="http://schemas.microsoft.com/office/drawing/2014/main" id="{52F58695-33E7-4118-ACF2-9E03598E6336}"/>
                    </a:ext>
                  </a:extLst>
                </p:cNvPr>
                <p:cNvGrpSpPr/>
                <p:nvPr/>
              </p:nvGrpSpPr>
              <p:grpSpPr>
                <a:xfrm>
                  <a:off x="3676454" y="3591123"/>
                  <a:ext cx="152299" cy="297867"/>
                  <a:chOff x="6014150" y="876028"/>
                  <a:chExt cx="320662" cy="648852"/>
                </a:xfrm>
              </p:grpSpPr>
              <p:sp>
                <p:nvSpPr>
                  <p:cNvPr id="87" name="Овал 86">
                    <a:extLst>
                      <a:ext uri="{FF2B5EF4-FFF2-40B4-BE49-F238E27FC236}">
                        <a16:creationId xmlns:a16="http://schemas.microsoft.com/office/drawing/2014/main" id="{F1C22ED9-44DE-492D-B385-618FD206A14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4301" y="876028"/>
                    <a:ext cx="320511" cy="3205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8" name="Равнобедренный треугольник 87">
                    <a:extLst>
                      <a:ext uri="{FF2B5EF4-FFF2-40B4-BE49-F238E27FC236}">
                        <a16:creationId xmlns:a16="http://schemas.microsoft.com/office/drawing/2014/main" id="{3F80721D-9DBD-4652-AE15-6F1C6DC8F800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6014150" y="1061379"/>
                    <a:ext cx="320662" cy="4635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86" name="Овал 85">
                  <a:extLst>
                    <a:ext uri="{FF2B5EF4-FFF2-40B4-BE49-F238E27FC236}">
                      <a16:creationId xmlns:a16="http://schemas.microsoft.com/office/drawing/2014/main" id="{D4EB8A4D-A7C8-4169-A789-5F88FC53DE64}"/>
                    </a:ext>
                  </a:extLst>
                </p:cNvPr>
                <p:cNvSpPr/>
                <p:nvPr/>
              </p:nvSpPr>
              <p:spPr bwMode="auto">
                <a:xfrm>
                  <a:off x="3676454" y="3813624"/>
                  <a:ext cx="150828" cy="150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4" name="Овал 83">
                <a:extLst>
                  <a:ext uri="{FF2B5EF4-FFF2-40B4-BE49-F238E27FC236}">
                    <a16:creationId xmlns:a16="http://schemas.microsoft.com/office/drawing/2014/main" id="{8302B1CD-34AC-474E-888F-2C747D302F90}"/>
                  </a:ext>
                </a:extLst>
              </p:cNvPr>
              <p:cNvSpPr/>
              <p:nvPr/>
            </p:nvSpPr>
            <p:spPr bwMode="auto">
              <a:xfrm>
                <a:off x="3712786" y="3627672"/>
                <a:ext cx="78164" cy="7816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EA0FAE72-3FE4-4AE4-A721-A65B70C90AC4}"/>
                </a:ext>
              </a:extLst>
            </p:cNvPr>
            <p:cNvSpPr/>
            <p:nvPr/>
          </p:nvSpPr>
          <p:spPr>
            <a:xfrm>
              <a:off x="4204119" y="4581321"/>
              <a:ext cx="7420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00000"/>
                  </a:solidFill>
                  <a:latin typeface="+mj-lt"/>
                </a:rPr>
                <a:t>Тюмень</a:t>
              </a:r>
              <a:endParaRPr lang="ru-RU" sz="1200" dirty="0">
                <a:latin typeface="+mj-lt"/>
              </a:endParaRPr>
            </a:p>
          </p:txBody>
        </p: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F7E98952-C060-43A8-B380-16627506D83F}"/>
                </a:ext>
              </a:extLst>
            </p:cNvPr>
            <p:cNvGrpSpPr/>
            <p:nvPr/>
          </p:nvGrpSpPr>
          <p:grpSpPr>
            <a:xfrm>
              <a:off x="4896814" y="4618155"/>
              <a:ext cx="282818" cy="154551"/>
              <a:chOff x="479698" y="4033996"/>
              <a:chExt cx="639104" cy="349250"/>
            </a:xfrm>
          </p:grpSpPr>
          <p:sp>
            <p:nvSpPr>
              <p:cNvPr id="70" name="Freeform 54">
                <a:extLst>
                  <a:ext uri="{FF2B5EF4-FFF2-40B4-BE49-F238E27FC236}">
                    <a16:creationId xmlns:a16="http://schemas.microsoft.com/office/drawing/2014/main" id="{2C3C4E1C-904B-450E-8742-1E3319BA5E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139" y="4035583"/>
                <a:ext cx="347663" cy="347663"/>
              </a:xfrm>
              <a:custGeom>
                <a:avLst/>
                <a:gdLst>
                  <a:gd name="T0" fmla="*/ 42 w 94"/>
                  <a:gd name="T1" fmla="*/ 94 h 94"/>
                  <a:gd name="T2" fmla="*/ 35 w 94"/>
                  <a:gd name="T3" fmla="*/ 80 h 94"/>
                  <a:gd name="T4" fmla="*/ 27 w 94"/>
                  <a:gd name="T5" fmla="*/ 83 h 94"/>
                  <a:gd name="T6" fmla="*/ 10 w 94"/>
                  <a:gd name="T7" fmla="*/ 76 h 94"/>
                  <a:gd name="T8" fmla="*/ 10 w 94"/>
                  <a:gd name="T9" fmla="*/ 67 h 94"/>
                  <a:gd name="T10" fmla="*/ 13 w 94"/>
                  <a:gd name="T11" fmla="*/ 59 h 94"/>
                  <a:gd name="T12" fmla="*/ 0 w 94"/>
                  <a:gd name="T13" fmla="*/ 52 h 94"/>
                  <a:gd name="T14" fmla="*/ 7 w 94"/>
                  <a:gd name="T15" fmla="*/ 35 h 94"/>
                  <a:gd name="T16" fmla="*/ 15 w 94"/>
                  <a:gd name="T17" fmla="*/ 31 h 94"/>
                  <a:gd name="T18" fmla="*/ 8 w 94"/>
                  <a:gd name="T19" fmla="*/ 22 h 94"/>
                  <a:gd name="T20" fmla="*/ 17 w 94"/>
                  <a:gd name="T21" fmla="*/ 10 h 94"/>
                  <a:gd name="T22" fmla="*/ 32 w 94"/>
                  <a:gd name="T23" fmla="*/ 14 h 94"/>
                  <a:gd name="T24" fmla="*/ 35 w 94"/>
                  <a:gd name="T25" fmla="*/ 6 h 94"/>
                  <a:gd name="T26" fmla="*/ 52 w 94"/>
                  <a:gd name="T27" fmla="*/ 0 h 94"/>
                  <a:gd name="T28" fmla="*/ 59 w 94"/>
                  <a:gd name="T29" fmla="*/ 13 h 94"/>
                  <a:gd name="T30" fmla="*/ 67 w 94"/>
                  <a:gd name="T31" fmla="*/ 10 h 94"/>
                  <a:gd name="T32" fmla="*/ 72 w 94"/>
                  <a:gd name="T33" fmla="*/ 8 h 94"/>
                  <a:gd name="T34" fmla="*/ 84 w 94"/>
                  <a:gd name="T35" fmla="*/ 17 h 94"/>
                  <a:gd name="T36" fmla="*/ 84 w 94"/>
                  <a:gd name="T37" fmla="*/ 27 h 94"/>
                  <a:gd name="T38" fmla="*/ 80 w 94"/>
                  <a:gd name="T39" fmla="*/ 34 h 94"/>
                  <a:gd name="T40" fmla="*/ 94 w 94"/>
                  <a:gd name="T41" fmla="*/ 41 h 94"/>
                  <a:gd name="T42" fmla="*/ 87 w 94"/>
                  <a:gd name="T43" fmla="*/ 59 h 94"/>
                  <a:gd name="T44" fmla="*/ 79 w 94"/>
                  <a:gd name="T45" fmla="*/ 62 h 94"/>
                  <a:gd name="T46" fmla="*/ 86 w 94"/>
                  <a:gd name="T47" fmla="*/ 71 h 94"/>
                  <a:gd name="T48" fmla="*/ 76 w 94"/>
                  <a:gd name="T49" fmla="*/ 83 h 94"/>
                  <a:gd name="T50" fmla="*/ 62 w 94"/>
                  <a:gd name="T51" fmla="*/ 79 h 94"/>
                  <a:gd name="T52" fmla="*/ 59 w 94"/>
                  <a:gd name="T53" fmla="*/ 87 h 94"/>
                  <a:gd name="T54" fmla="*/ 43 w 94"/>
                  <a:gd name="T55" fmla="*/ 86 h 94"/>
                  <a:gd name="T56" fmla="*/ 51 w 94"/>
                  <a:gd name="T57" fmla="*/ 80 h 94"/>
                  <a:gd name="T58" fmla="*/ 59 w 94"/>
                  <a:gd name="T59" fmla="*/ 72 h 94"/>
                  <a:gd name="T60" fmla="*/ 68 w 94"/>
                  <a:gd name="T61" fmla="*/ 73 h 94"/>
                  <a:gd name="T62" fmla="*/ 77 w 94"/>
                  <a:gd name="T63" fmla="*/ 71 h 94"/>
                  <a:gd name="T64" fmla="*/ 72 w 94"/>
                  <a:gd name="T65" fmla="*/ 58 h 94"/>
                  <a:gd name="T66" fmla="*/ 80 w 94"/>
                  <a:gd name="T67" fmla="*/ 51 h 94"/>
                  <a:gd name="T68" fmla="*/ 86 w 94"/>
                  <a:gd name="T69" fmla="*/ 43 h 94"/>
                  <a:gd name="T70" fmla="*/ 73 w 94"/>
                  <a:gd name="T71" fmla="*/ 37 h 94"/>
                  <a:gd name="T72" fmla="*/ 73 w 94"/>
                  <a:gd name="T73" fmla="*/ 26 h 94"/>
                  <a:gd name="T74" fmla="*/ 72 w 94"/>
                  <a:gd name="T75" fmla="*/ 16 h 94"/>
                  <a:gd name="T76" fmla="*/ 59 w 94"/>
                  <a:gd name="T77" fmla="*/ 22 h 94"/>
                  <a:gd name="T78" fmla="*/ 51 w 94"/>
                  <a:gd name="T79" fmla="*/ 13 h 94"/>
                  <a:gd name="T80" fmla="*/ 43 w 94"/>
                  <a:gd name="T81" fmla="*/ 8 h 94"/>
                  <a:gd name="T82" fmla="*/ 38 w 94"/>
                  <a:gd name="T83" fmla="*/ 21 h 94"/>
                  <a:gd name="T84" fmla="*/ 32 w 94"/>
                  <a:gd name="T85" fmla="*/ 22 h 94"/>
                  <a:gd name="T86" fmla="*/ 22 w 94"/>
                  <a:gd name="T87" fmla="*/ 16 h 94"/>
                  <a:gd name="T88" fmla="*/ 20 w 94"/>
                  <a:gd name="T89" fmla="*/ 26 h 94"/>
                  <a:gd name="T90" fmla="*/ 21 w 94"/>
                  <a:gd name="T91" fmla="*/ 38 h 94"/>
                  <a:gd name="T92" fmla="*/ 8 w 94"/>
                  <a:gd name="T93" fmla="*/ 43 h 94"/>
                  <a:gd name="T94" fmla="*/ 13 w 94"/>
                  <a:gd name="T95" fmla="*/ 51 h 94"/>
                  <a:gd name="T96" fmla="*/ 22 w 94"/>
                  <a:gd name="T97" fmla="*/ 59 h 94"/>
                  <a:gd name="T98" fmla="*/ 17 w 94"/>
                  <a:gd name="T99" fmla="*/ 71 h 94"/>
                  <a:gd name="T100" fmla="*/ 26 w 94"/>
                  <a:gd name="T101" fmla="*/ 73 h 94"/>
                  <a:gd name="T102" fmla="*/ 38 w 94"/>
                  <a:gd name="T103" fmla="*/ 73 h 94"/>
                  <a:gd name="T104" fmla="*/ 43 w 94"/>
                  <a:gd name="T105" fmla="*/ 86 h 94"/>
                  <a:gd name="T106" fmla="*/ 29 w 94"/>
                  <a:gd name="T107" fmla="*/ 47 h 94"/>
                  <a:gd name="T108" fmla="*/ 64 w 94"/>
                  <a:gd name="T109" fmla="*/ 47 h 94"/>
                  <a:gd name="T110" fmla="*/ 47 w 94"/>
                  <a:gd name="T111" fmla="*/ 37 h 94"/>
                  <a:gd name="T112" fmla="*/ 47 w 94"/>
                  <a:gd name="T113" fmla="*/ 56 h 94"/>
                  <a:gd name="T114" fmla="*/ 47 w 94"/>
                  <a:gd name="T115" fmla="*/ 3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4" h="94">
                    <a:moveTo>
                      <a:pt x="52" y="94"/>
                    </a:moveTo>
                    <a:cubicBezTo>
                      <a:pt x="42" y="94"/>
                      <a:pt x="42" y="94"/>
                      <a:pt x="42" y="94"/>
                    </a:cubicBezTo>
                    <a:cubicBezTo>
                      <a:pt x="38" y="94"/>
                      <a:pt x="35" y="91"/>
                      <a:pt x="35" y="87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4" y="86"/>
                      <a:pt x="20" y="86"/>
                      <a:pt x="17" y="83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5"/>
                      <a:pt x="8" y="73"/>
                      <a:pt x="8" y="71"/>
                    </a:cubicBezTo>
                    <a:cubicBezTo>
                      <a:pt x="8" y="70"/>
                      <a:pt x="9" y="68"/>
                      <a:pt x="10" y="67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3" y="59"/>
                      <a:pt x="0" y="56"/>
                      <a:pt x="0" y="5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38"/>
                      <a:pt x="3" y="35"/>
                      <a:pt x="7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5"/>
                      <a:pt x="8" y="24"/>
                      <a:pt x="8" y="22"/>
                    </a:cubicBezTo>
                    <a:cubicBezTo>
                      <a:pt x="8" y="20"/>
                      <a:pt x="9" y="18"/>
                      <a:pt x="10" y="17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0" y="7"/>
                      <a:pt x="24" y="7"/>
                      <a:pt x="27" y="10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3"/>
                      <a:pt x="38" y="0"/>
                      <a:pt x="4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6" y="0"/>
                      <a:pt x="59" y="3"/>
                      <a:pt x="59" y="6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8" y="8"/>
                      <a:pt x="70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3" y="8"/>
                      <a:pt x="75" y="8"/>
                      <a:pt x="76" y="10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5" y="18"/>
                      <a:pt x="86" y="20"/>
                      <a:pt x="86" y="22"/>
                    </a:cubicBezTo>
                    <a:cubicBezTo>
                      <a:pt x="86" y="24"/>
                      <a:pt x="85" y="25"/>
                      <a:pt x="84" y="27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0" y="34"/>
                      <a:pt x="80" y="34"/>
                      <a:pt x="80" y="34"/>
                    </a:cubicBezTo>
                    <a:cubicBezTo>
                      <a:pt x="87" y="35"/>
                      <a:pt x="87" y="35"/>
                      <a:pt x="87" y="35"/>
                    </a:cubicBezTo>
                    <a:cubicBezTo>
                      <a:pt x="91" y="35"/>
                      <a:pt x="94" y="38"/>
                      <a:pt x="94" y="41"/>
                    </a:cubicBezTo>
                    <a:cubicBezTo>
                      <a:pt x="94" y="52"/>
                      <a:pt x="94" y="52"/>
                      <a:pt x="94" y="52"/>
                    </a:cubicBezTo>
                    <a:cubicBezTo>
                      <a:pt x="94" y="56"/>
                      <a:pt x="91" y="59"/>
                      <a:pt x="87" y="59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5" y="68"/>
                      <a:pt x="86" y="70"/>
                      <a:pt x="86" y="71"/>
                    </a:cubicBezTo>
                    <a:cubicBezTo>
                      <a:pt x="86" y="73"/>
                      <a:pt x="85" y="75"/>
                      <a:pt x="84" y="76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4" y="86"/>
                      <a:pt x="69" y="86"/>
                      <a:pt x="67" y="84"/>
                    </a:cubicBezTo>
                    <a:cubicBezTo>
                      <a:pt x="62" y="79"/>
                      <a:pt x="62" y="79"/>
                      <a:pt x="62" y="79"/>
                    </a:cubicBezTo>
                    <a:cubicBezTo>
                      <a:pt x="59" y="80"/>
                      <a:pt x="59" y="80"/>
                      <a:pt x="59" y="80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9" y="91"/>
                      <a:pt x="56" y="94"/>
                      <a:pt x="52" y="94"/>
                    </a:cubicBezTo>
                    <a:close/>
                    <a:moveTo>
                      <a:pt x="43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1" y="77"/>
                      <a:pt x="53" y="74"/>
                      <a:pt x="56" y="73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60" y="71"/>
                      <a:pt x="61" y="71"/>
                      <a:pt x="62" y="71"/>
                    </a:cubicBezTo>
                    <a:cubicBezTo>
                      <a:pt x="64" y="71"/>
                      <a:pt x="66" y="72"/>
                      <a:pt x="68" y="73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7" y="71"/>
                      <a:pt x="77" y="71"/>
                      <a:pt x="77" y="71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1" y="65"/>
                      <a:pt x="70" y="61"/>
                      <a:pt x="72" y="58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74" y="53"/>
                      <a:pt x="77" y="51"/>
                      <a:pt x="80" y="51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77" y="43"/>
                      <a:pt x="74" y="40"/>
                      <a:pt x="73" y="37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0" y="32"/>
                      <a:pt x="71" y="28"/>
                      <a:pt x="73" y="26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6" y="22"/>
                      <a:pt x="62" y="23"/>
                      <a:pt x="59" y="22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3" y="20"/>
                      <a:pt x="51" y="16"/>
                      <a:pt x="51" y="13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6"/>
                      <a:pt x="41" y="20"/>
                      <a:pt x="38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2"/>
                      <a:pt x="32" y="22"/>
                    </a:cubicBezTo>
                    <a:cubicBezTo>
                      <a:pt x="29" y="22"/>
                      <a:pt x="27" y="22"/>
                      <a:pt x="26" y="20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3" y="28"/>
                      <a:pt x="23" y="32"/>
                      <a:pt x="22" y="35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40"/>
                      <a:pt x="17" y="43"/>
                      <a:pt x="13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7" y="51"/>
                      <a:pt x="20" y="53"/>
                      <a:pt x="21" y="56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61"/>
                      <a:pt x="23" y="65"/>
                      <a:pt x="20" y="68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8" y="71"/>
                      <a:pt x="32" y="70"/>
                      <a:pt x="35" y="72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41" y="74"/>
                      <a:pt x="43" y="77"/>
                      <a:pt x="43" y="80"/>
                    </a:cubicBezTo>
                    <a:lnTo>
                      <a:pt x="43" y="86"/>
                    </a:lnTo>
                    <a:close/>
                    <a:moveTo>
                      <a:pt x="47" y="64"/>
                    </a:moveTo>
                    <a:cubicBezTo>
                      <a:pt x="37" y="64"/>
                      <a:pt x="29" y="56"/>
                      <a:pt x="29" y="47"/>
                    </a:cubicBezTo>
                    <a:cubicBezTo>
                      <a:pt x="29" y="37"/>
                      <a:pt x="37" y="29"/>
                      <a:pt x="47" y="29"/>
                    </a:cubicBezTo>
                    <a:cubicBezTo>
                      <a:pt x="57" y="29"/>
                      <a:pt x="64" y="37"/>
                      <a:pt x="64" y="47"/>
                    </a:cubicBezTo>
                    <a:cubicBezTo>
                      <a:pt x="64" y="56"/>
                      <a:pt x="57" y="64"/>
                      <a:pt x="47" y="64"/>
                    </a:cubicBezTo>
                    <a:close/>
                    <a:moveTo>
                      <a:pt x="47" y="37"/>
                    </a:moveTo>
                    <a:cubicBezTo>
                      <a:pt x="42" y="37"/>
                      <a:pt x="37" y="41"/>
                      <a:pt x="37" y="47"/>
                    </a:cubicBezTo>
                    <a:cubicBezTo>
                      <a:pt x="37" y="52"/>
                      <a:pt x="42" y="56"/>
                      <a:pt x="47" y="56"/>
                    </a:cubicBezTo>
                    <a:cubicBezTo>
                      <a:pt x="52" y="56"/>
                      <a:pt x="56" y="52"/>
                      <a:pt x="56" y="47"/>
                    </a:cubicBezTo>
                    <a:cubicBezTo>
                      <a:pt x="56" y="41"/>
                      <a:pt x="52" y="37"/>
                      <a:pt x="47" y="3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grpSp>
            <p:nvGrpSpPr>
              <p:cNvPr id="71" name="Группа 70">
                <a:extLst>
                  <a:ext uri="{FF2B5EF4-FFF2-40B4-BE49-F238E27FC236}">
                    <a16:creationId xmlns:a16="http://schemas.microsoft.com/office/drawing/2014/main" id="{46B07B8B-FB35-4B77-9722-2F6C6ACF6A3B}"/>
                  </a:ext>
                </a:extLst>
              </p:cNvPr>
              <p:cNvGrpSpPr/>
              <p:nvPr/>
            </p:nvGrpSpPr>
            <p:grpSpPr>
              <a:xfrm rot="10800000">
                <a:off x="479698" y="4033996"/>
                <a:ext cx="247650" cy="344488"/>
                <a:chOff x="7651354" y="6054726"/>
                <a:chExt cx="247650" cy="344488"/>
              </a:xfrm>
              <a:solidFill>
                <a:schemeClr val="accent6"/>
              </a:solidFill>
            </p:grpSpPr>
            <p:sp>
              <p:nvSpPr>
                <p:cNvPr id="72" name="Freeform 373">
                  <a:extLst>
                    <a:ext uri="{FF2B5EF4-FFF2-40B4-BE49-F238E27FC236}">
                      <a16:creationId xmlns:a16="http://schemas.microsoft.com/office/drawing/2014/main" id="{AAE4177C-C696-411E-89AC-6046D580AB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51354" y="6054726"/>
                  <a:ext cx="247650" cy="344488"/>
                </a:xfrm>
                <a:custGeom>
                  <a:avLst/>
                  <a:gdLst>
                    <a:gd name="T0" fmla="*/ 58 w 68"/>
                    <a:gd name="T1" fmla="*/ 94 h 94"/>
                    <a:gd name="T2" fmla="*/ 9 w 68"/>
                    <a:gd name="T3" fmla="*/ 94 h 94"/>
                    <a:gd name="T4" fmla="*/ 0 w 68"/>
                    <a:gd name="T5" fmla="*/ 85 h 94"/>
                    <a:gd name="T6" fmla="*/ 0 w 68"/>
                    <a:gd name="T7" fmla="*/ 10 h 94"/>
                    <a:gd name="T8" fmla="*/ 9 w 68"/>
                    <a:gd name="T9" fmla="*/ 0 h 94"/>
                    <a:gd name="T10" fmla="*/ 58 w 68"/>
                    <a:gd name="T11" fmla="*/ 0 h 94"/>
                    <a:gd name="T12" fmla="*/ 68 w 68"/>
                    <a:gd name="T13" fmla="*/ 10 h 94"/>
                    <a:gd name="T14" fmla="*/ 68 w 68"/>
                    <a:gd name="T15" fmla="*/ 85 h 94"/>
                    <a:gd name="T16" fmla="*/ 58 w 68"/>
                    <a:gd name="T17" fmla="*/ 94 h 94"/>
                    <a:gd name="T18" fmla="*/ 9 w 68"/>
                    <a:gd name="T19" fmla="*/ 9 h 94"/>
                    <a:gd name="T20" fmla="*/ 8 w 68"/>
                    <a:gd name="T21" fmla="*/ 10 h 94"/>
                    <a:gd name="T22" fmla="*/ 8 w 68"/>
                    <a:gd name="T23" fmla="*/ 85 h 94"/>
                    <a:gd name="T24" fmla="*/ 9 w 68"/>
                    <a:gd name="T25" fmla="*/ 86 h 94"/>
                    <a:gd name="T26" fmla="*/ 58 w 68"/>
                    <a:gd name="T27" fmla="*/ 86 h 94"/>
                    <a:gd name="T28" fmla="*/ 59 w 68"/>
                    <a:gd name="T29" fmla="*/ 85 h 94"/>
                    <a:gd name="T30" fmla="*/ 59 w 68"/>
                    <a:gd name="T31" fmla="*/ 10 h 94"/>
                    <a:gd name="T32" fmla="*/ 58 w 68"/>
                    <a:gd name="T33" fmla="*/ 9 h 94"/>
                    <a:gd name="T34" fmla="*/ 9 w 68"/>
                    <a:gd name="T35" fmla="*/ 9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8" h="94">
                      <a:moveTo>
                        <a:pt x="58" y="94"/>
                      </a:moveTo>
                      <a:cubicBezTo>
                        <a:pt x="9" y="94"/>
                        <a:pt x="9" y="94"/>
                        <a:pt x="9" y="94"/>
                      </a:cubicBezTo>
                      <a:cubicBezTo>
                        <a:pt x="4" y="94"/>
                        <a:pt x="0" y="90"/>
                        <a:pt x="0" y="85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5"/>
                        <a:pt x="4" y="0"/>
                        <a:pt x="9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63" y="0"/>
                        <a:pt x="68" y="5"/>
                        <a:pt x="68" y="10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68" y="90"/>
                        <a:pt x="63" y="94"/>
                        <a:pt x="58" y="94"/>
                      </a:cubicBezTo>
                      <a:close/>
                      <a:moveTo>
                        <a:pt x="9" y="9"/>
                      </a:moveTo>
                      <a:cubicBezTo>
                        <a:pt x="9" y="9"/>
                        <a:pt x="8" y="9"/>
                        <a:pt x="8" y="10"/>
                      </a:cubicBezTo>
                      <a:cubicBezTo>
                        <a:pt x="8" y="85"/>
                        <a:pt x="8" y="85"/>
                        <a:pt x="8" y="85"/>
                      </a:cubicBezTo>
                      <a:cubicBezTo>
                        <a:pt x="8" y="85"/>
                        <a:pt x="9" y="86"/>
                        <a:pt x="9" y="86"/>
                      </a:cubicBezTo>
                      <a:cubicBezTo>
                        <a:pt x="58" y="86"/>
                        <a:pt x="58" y="86"/>
                        <a:pt x="58" y="86"/>
                      </a:cubicBezTo>
                      <a:cubicBezTo>
                        <a:pt x="59" y="86"/>
                        <a:pt x="59" y="85"/>
                        <a:pt x="59" y="85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59" y="9"/>
                        <a:pt x="59" y="9"/>
                        <a:pt x="58" y="9"/>
                      </a:cubicBezTo>
                      <a:lnTo>
                        <a:pt x="9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73" name="Rectangle 374">
                  <a:extLst>
                    <a:ext uri="{FF2B5EF4-FFF2-40B4-BE49-F238E27FC236}">
                      <a16:creationId xmlns:a16="http://schemas.microsoft.com/office/drawing/2014/main" id="{A07C1697-7AEE-4782-A004-7F05EA9FC1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127751"/>
                  <a:ext cx="123825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74" name="Rectangle 375">
                  <a:extLst>
                    <a:ext uri="{FF2B5EF4-FFF2-40B4-BE49-F238E27FC236}">
                      <a16:creationId xmlns:a16="http://schemas.microsoft.com/office/drawing/2014/main" id="{1A4DEDD7-54E5-4D7D-A316-997D7A6129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194426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75" name="Rectangle 376">
                  <a:extLst>
                    <a:ext uri="{FF2B5EF4-FFF2-40B4-BE49-F238E27FC236}">
                      <a16:creationId xmlns:a16="http://schemas.microsoft.com/office/drawing/2014/main" id="{D649BC67-8456-4F7A-BE44-A792F96562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194426"/>
                  <a:ext cx="36513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76" name="Rectangle 377">
                  <a:extLst>
                    <a:ext uri="{FF2B5EF4-FFF2-40B4-BE49-F238E27FC236}">
                      <a16:creationId xmlns:a16="http://schemas.microsoft.com/office/drawing/2014/main" id="{1C026C41-D30D-4087-ADD0-477579C72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194426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77" name="Rectangle 378">
                  <a:extLst>
                    <a:ext uri="{FF2B5EF4-FFF2-40B4-BE49-F238E27FC236}">
                      <a16:creationId xmlns:a16="http://schemas.microsoft.com/office/drawing/2014/main" id="{AA81D216-EB7B-4E8C-BD1E-2A12FF90A8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237288"/>
                  <a:ext cx="33338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78" name="Rectangle 379">
                  <a:extLst>
                    <a:ext uri="{FF2B5EF4-FFF2-40B4-BE49-F238E27FC236}">
                      <a16:creationId xmlns:a16="http://schemas.microsoft.com/office/drawing/2014/main" id="{47FB641F-38A6-496D-95AE-13C0D86831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237288"/>
                  <a:ext cx="36513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79" name="Rectangle 380">
                  <a:extLst>
                    <a:ext uri="{FF2B5EF4-FFF2-40B4-BE49-F238E27FC236}">
                      <a16:creationId xmlns:a16="http://schemas.microsoft.com/office/drawing/2014/main" id="{85796926-E9CE-45CB-AEE4-96F181B073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237288"/>
                  <a:ext cx="33338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80" name="Rectangle 381">
                  <a:extLst>
                    <a:ext uri="{FF2B5EF4-FFF2-40B4-BE49-F238E27FC236}">
                      <a16:creationId xmlns:a16="http://schemas.microsoft.com/office/drawing/2014/main" id="{66CF6DAE-68D7-48F9-9098-8C81E48DD9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278563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81" name="Rectangle 382">
                  <a:extLst>
                    <a:ext uri="{FF2B5EF4-FFF2-40B4-BE49-F238E27FC236}">
                      <a16:creationId xmlns:a16="http://schemas.microsoft.com/office/drawing/2014/main" id="{9C0A81ED-D640-4F56-8134-89F57B98F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278563"/>
                  <a:ext cx="36513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82" name="Rectangle 383">
                  <a:extLst>
                    <a:ext uri="{FF2B5EF4-FFF2-40B4-BE49-F238E27FC236}">
                      <a16:creationId xmlns:a16="http://schemas.microsoft.com/office/drawing/2014/main" id="{0419E0C8-CE5D-4A32-AD38-3D15BE9D7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278563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</p:grpSp>
        </p:grp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A89C378-236B-4395-89DF-528D78EC302C}"/>
              </a:ext>
            </a:extLst>
          </p:cNvPr>
          <p:cNvGrpSpPr/>
          <p:nvPr/>
        </p:nvGrpSpPr>
        <p:grpSpPr>
          <a:xfrm>
            <a:off x="465463" y="4741421"/>
            <a:ext cx="1331914" cy="427179"/>
            <a:chOff x="465463" y="4741421"/>
            <a:chExt cx="1331914" cy="427179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EED51066-B7AF-409C-A52D-D64DDDA54E31}"/>
                </a:ext>
              </a:extLst>
            </p:cNvPr>
            <p:cNvGrpSpPr/>
            <p:nvPr/>
          </p:nvGrpSpPr>
          <p:grpSpPr>
            <a:xfrm>
              <a:off x="1645078" y="4741421"/>
              <a:ext cx="152299" cy="373233"/>
              <a:chOff x="3676454" y="3591123"/>
              <a:chExt cx="152299" cy="373233"/>
            </a:xfrm>
          </p:grpSpPr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A72DBAE3-C94C-41E0-A054-350534C9A052}"/>
                  </a:ext>
                </a:extLst>
              </p:cNvPr>
              <p:cNvGrpSpPr/>
              <p:nvPr/>
            </p:nvGrpSpPr>
            <p:grpSpPr>
              <a:xfrm>
                <a:off x="3676454" y="3591123"/>
                <a:ext cx="152299" cy="373233"/>
                <a:chOff x="3676454" y="3591123"/>
                <a:chExt cx="152299" cy="373233"/>
              </a:xfrm>
            </p:grpSpPr>
            <p:grpSp>
              <p:nvGrpSpPr>
                <p:cNvPr id="108" name="Группа 107">
                  <a:extLst>
                    <a:ext uri="{FF2B5EF4-FFF2-40B4-BE49-F238E27FC236}">
                      <a16:creationId xmlns:a16="http://schemas.microsoft.com/office/drawing/2014/main" id="{9B73B207-F3B9-4B73-AF5C-398C44947766}"/>
                    </a:ext>
                  </a:extLst>
                </p:cNvPr>
                <p:cNvGrpSpPr/>
                <p:nvPr/>
              </p:nvGrpSpPr>
              <p:grpSpPr>
                <a:xfrm>
                  <a:off x="3676454" y="3591123"/>
                  <a:ext cx="152299" cy="297867"/>
                  <a:chOff x="6014150" y="876028"/>
                  <a:chExt cx="320662" cy="648852"/>
                </a:xfrm>
              </p:grpSpPr>
              <p:sp>
                <p:nvSpPr>
                  <p:cNvPr id="110" name="Овал 109">
                    <a:extLst>
                      <a:ext uri="{FF2B5EF4-FFF2-40B4-BE49-F238E27FC236}">
                        <a16:creationId xmlns:a16="http://schemas.microsoft.com/office/drawing/2014/main" id="{8B8645F8-6292-4BDF-A896-E9D0222AC2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4301" y="876028"/>
                    <a:ext cx="320511" cy="3205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1" name="Равнобедренный треугольник 110">
                    <a:extLst>
                      <a:ext uri="{FF2B5EF4-FFF2-40B4-BE49-F238E27FC236}">
                        <a16:creationId xmlns:a16="http://schemas.microsoft.com/office/drawing/2014/main" id="{848DED70-1FCB-467F-9DFF-47727D451ECA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6014150" y="1061379"/>
                    <a:ext cx="320662" cy="4635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09" name="Овал 108">
                  <a:extLst>
                    <a:ext uri="{FF2B5EF4-FFF2-40B4-BE49-F238E27FC236}">
                      <a16:creationId xmlns:a16="http://schemas.microsoft.com/office/drawing/2014/main" id="{1BF29B3C-C451-4A7D-929E-7F033ED885B0}"/>
                    </a:ext>
                  </a:extLst>
                </p:cNvPr>
                <p:cNvSpPr/>
                <p:nvPr/>
              </p:nvSpPr>
              <p:spPr bwMode="auto">
                <a:xfrm>
                  <a:off x="3676454" y="3813624"/>
                  <a:ext cx="150828" cy="150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07" name="Овал 106">
                <a:extLst>
                  <a:ext uri="{FF2B5EF4-FFF2-40B4-BE49-F238E27FC236}">
                    <a16:creationId xmlns:a16="http://schemas.microsoft.com/office/drawing/2014/main" id="{BE4D1D19-4396-48FE-9500-1E673D7E9C77}"/>
                  </a:ext>
                </a:extLst>
              </p:cNvPr>
              <p:cNvSpPr/>
              <p:nvPr/>
            </p:nvSpPr>
            <p:spPr bwMode="auto">
              <a:xfrm>
                <a:off x="3712786" y="3627672"/>
                <a:ext cx="78164" cy="7816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071369AC-919B-43DF-AF7E-A991DA6AA96A}"/>
                </a:ext>
              </a:extLst>
            </p:cNvPr>
            <p:cNvSpPr/>
            <p:nvPr/>
          </p:nvSpPr>
          <p:spPr>
            <a:xfrm>
              <a:off x="712977" y="4891601"/>
              <a:ext cx="9475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00000"/>
                  </a:solidFill>
                  <a:latin typeface="+mj-lt"/>
                </a:rPr>
                <a:t>Краснодар</a:t>
              </a:r>
              <a:endParaRPr lang="ru-RU" sz="1200" dirty="0">
                <a:latin typeface="+mj-lt"/>
              </a:endParaRPr>
            </a:p>
          </p:txBody>
        </p: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692842F1-A76A-420F-B815-E7F45F1D91A8}"/>
                </a:ext>
              </a:extLst>
            </p:cNvPr>
            <p:cNvGrpSpPr/>
            <p:nvPr/>
          </p:nvGrpSpPr>
          <p:grpSpPr>
            <a:xfrm>
              <a:off x="465463" y="4940599"/>
              <a:ext cx="282818" cy="154551"/>
              <a:chOff x="479698" y="4033996"/>
              <a:chExt cx="639104" cy="349250"/>
            </a:xfrm>
          </p:grpSpPr>
          <p:sp>
            <p:nvSpPr>
              <p:cNvPr id="93" name="Freeform 54">
                <a:extLst>
                  <a:ext uri="{FF2B5EF4-FFF2-40B4-BE49-F238E27FC236}">
                    <a16:creationId xmlns:a16="http://schemas.microsoft.com/office/drawing/2014/main" id="{FF7AB66C-3813-4C62-9433-75C266EEB0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139" y="4035583"/>
                <a:ext cx="347663" cy="347663"/>
              </a:xfrm>
              <a:custGeom>
                <a:avLst/>
                <a:gdLst>
                  <a:gd name="T0" fmla="*/ 42 w 94"/>
                  <a:gd name="T1" fmla="*/ 94 h 94"/>
                  <a:gd name="T2" fmla="*/ 35 w 94"/>
                  <a:gd name="T3" fmla="*/ 80 h 94"/>
                  <a:gd name="T4" fmla="*/ 27 w 94"/>
                  <a:gd name="T5" fmla="*/ 83 h 94"/>
                  <a:gd name="T6" fmla="*/ 10 w 94"/>
                  <a:gd name="T7" fmla="*/ 76 h 94"/>
                  <a:gd name="T8" fmla="*/ 10 w 94"/>
                  <a:gd name="T9" fmla="*/ 67 h 94"/>
                  <a:gd name="T10" fmla="*/ 13 w 94"/>
                  <a:gd name="T11" fmla="*/ 59 h 94"/>
                  <a:gd name="T12" fmla="*/ 0 w 94"/>
                  <a:gd name="T13" fmla="*/ 52 h 94"/>
                  <a:gd name="T14" fmla="*/ 7 w 94"/>
                  <a:gd name="T15" fmla="*/ 35 h 94"/>
                  <a:gd name="T16" fmla="*/ 15 w 94"/>
                  <a:gd name="T17" fmla="*/ 31 h 94"/>
                  <a:gd name="T18" fmla="*/ 8 w 94"/>
                  <a:gd name="T19" fmla="*/ 22 h 94"/>
                  <a:gd name="T20" fmla="*/ 17 w 94"/>
                  <a:gd name="T21" fmla="*/ 10 h 94"/>
                  <a:gd name="T22" fmla="*/ 32 w 94"/>
                  <a:gd name="T23" fmla="*/ 14 h 94"/>
                  <a:gd name="T24" fmla="*/ 35 w 94"/>
                  <a:gd name="T25" fmla="*/ 6 h 94"/>
                  <a:gd name="T26" fmla="*/ 52 w 94"/>
                  <a:gd name="T27" fmla="*/ 0 h 94"/>
                  <a:gd name="T28" fmla="*/ 59 w 94"/>
                  <a:gd name="T29" fmla="*/ 13 h 94"/>
                  <a:gd name="T30" fmla="*/ 67 w 94"/>
                  <a:gd name="T31" fmla="*/ 10 h 94"/>
                  <a:gd name="T32" fmla="*/ 72 w 94"/>
                  <a:gd name="T33" fmla="*/ 8 h 94"/>
                  <a:gd name="T34" fmla="*/ 84 w 94"/>
                  <a:gd name="T35" fmla="*/ 17 h 94"/>
                  <a:gd name="T36" fmla="*/ 84 w 94"/>
                  <a:gd name="T37" fmla="*/ 27 h 94"/>
                  <a:gd name="T38" fmla="*/ 80 w 94"/>
                  <a:gd name="T39" fmla="*/ 34 h 94"/>
                  <a:gd name="T40" fmla="*/ 94 w 94"/>
                  <a:gd name="T41" fmla="*/ 41 h 94"/>
                  <a:gd name="T42" fmla="*/ 87 w 94"/>
                  <a:gd name="T43" fmla="*/ 59 h 94"/>
                  <a:gd name="T44" fmla="*/ 79 w 94"/>
                  <a:gd name="T45" fmla="*/ 62 h 94"/>
                  <a:gd name="T46" fmla="*/ 86 w 94"/>
                  <a:gd name="T47" fmla="*/ 71 h 94"/>
                  <a:gd name="T48" fmla="*/ 76 w 94"/>
                  <a:gd name="T49" fmla="*/ 83 h 94"/>
                  <a:gd name="T50" fmla="*/ 62 w 94"/>
                  <a:gd name="T51" fmla="*/ 79 h 94"/>
                  <a:gd name="T52" fmla="*/ 59 w 94"/>
                  <a:gd name="T53" fmla="*/ 87 h 94"/>
                  <a:gd name="T54" fmla="*/ 43 w 94"/>
                  <a:gd name="T55" fmla="*/ 86 h 94"/>
                  <a:gd name="T56" fmla="*/ 51 w 94"/>
                  <a:gd name="T57" fmla="*/ 80 h 94"/>
                  <a:gd name="T58" fmla="*/ 59 w 94"/>
                  <a:gd name="T59" fmla="*/ 72 h 94"/>
                  <a:gd name="T60" fmla="*/ 68 w 94"/>
                  <a:gd name="T61" fmla="*/ 73 h 94"/>
                  <a:gd name="T62" fmla="*/ 77 w 94"/>
                  <a:gd name="T63" fmla="*/ 71 h 94"/>
                  <a:gd name="T64" fmla="*/ 72 w 94"/>
                  <a:gd name="T65" fmla="*/ 58 h 94"/>
                  <a:gd name="T66" fmla="*/ 80 w 94"/>
                  <a:gd name="T67" fmla="*/ 51 h 94"/>
                  <a:gd name="T68" fmla="*/ 86 w 94"/>
                  <a:gd name="T69" fmla="*/ 43 h 94"/>
                  <a:gd name="T70" fmla="*/ 73 w 94"/>
                  <a:gd name="T71" fmla="*/ 37 h 94"/>
                  <a:gd name="T72" fmla="*/ 73 w 94"/>
                  <a:gd name="T73" fmla="*/ 26 h 94"/>
                  <a:gd name="T74" fmla="*/ 72 w 94"/>
                  <a:gd name="T75" fmla="*/ 16 h 94"/>
                  <a:gd name="T76" fmla="*/ 59 w 94"/>
                  <a:gd name="T77" fmla="*/ 22 h 94"/>
                  <a:gd name="T78" fmla="*/ 51 w 94"/>
                  <a:gd name="T79" fmla="*/ 13 h 94"/>
                  <a:gd name="T80" fmla="*/ 43 w 94"/>
                  <a:gd name="T81" fmla="*/ 8 h 94"/>
                  <a:gd name="T82" fmla="*/ 38 w 94"/>
                  <a:gd name="T83" fmla="*/ 21 h 94"/>
                  <a:gd name="T84" fmla="*/ 32 w 94"/>
                  <a:gd name="T85" fmla="*/ 22 h 94"/>
                  <a:gd name="T86" fmla="*/ 22 w 94"/>
                  <a:gd name="T87" fmla="*/ 16 h 94"/>
                  <a:gd name="T88" fmla="*/ 20 w 94"/>
                  <a:gd name="T89" fmla="*/ 26 h 94"/>
                  <a:gd name="T90" fmla="*/ 21 w 94"/>
                  <a:gd name="T91" fmla="*/ 38 h 94"/>
                  <a:gd name="T92" fmla="*/ 8 w 94"/>
                  <a:gd name="T93" fmla="*/ 43 h 94"/>
                  <a:gd name="T94" fmla="*/ 13 w 94"/>
                  <a:gd name="T95" fmla="*/ 51 h 94"/>
                  <a:gd name="T96" fmla="*/ 22 w 94"/>
                  <a:gd name="T97" fmla="*/ 59 h 94"/>
                  <a:gd name="T98" fmla="*/ 17 w 94"/>
                  <a:gd name="T99" fmla="*/ 71 h 94"/>
                  <a:gd name="T100" fmla="*/ 26 w 94"/>
                  <a:gd name="T101" fmla="*/ 73 h 94"/>
                  <a:gd name="T102" fmla="*/ 38 w 94"/>
                  <a:gd name="T103" fmla="*/ 73 h 94"/>
                  <a:gd name="T104" fmla="*/ 43 w 94"/>
                  <a:gd name="T105" fmla="*/ 86 h 94"/>
                  <a:gd name="T106" fmla="*/ 29 w 94"/>
                  <a:gd name="T107" fmla="*/ 47 h 94"/>
                  <a:gd name="T108" fmla="*/ 64 w 94"/>
                  <a:gd name="T109" fmla="*/ 47 h 94"/>
                  <a:gd name="T110" fmla="*/ 47 w 94"/>
                  <a:gd name="T111" fmla="*/ 37 h 94"/>
                  <a:gd name="T112" fmla="*/ 47 w 94"/>
                  <a:gd name="T113" fmla="*/ 56 h 94"/>
                  <a:gd name="T114" fmla="*/ 47 w 94"/>
                  <a:gd name="T115" fmla="*/ 3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4" h="94">
                    <a:moveTo>
                      <a:pt x="52" y="94"/>
                    </a:moveTo>
                    <a:cubicBezTo>
                      <a:pt x="42" y="94"/>
                      <a:pt x="42" y="94"/>
                      <a:pt x="42" y="94"/>
                    </a:cubicBezTo>
                    <a:cubicBezTo>
                      <a:pt x="38" y="94"/>
                      <a:pt x="35" y="91"/>
                      <a:pt x="35" y="87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4" y="86"/>
                      <a:pt x="20" y="86"/>
                      <a:pt x="17" y="83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5"/>
                      <a:pt x="8" y="73"/>
                      <a:pt x="8" y="71"/>
                    </a:cubicBezTo>
                    <a:cubicBezTo>
                      <a:pt x="8" y="70"/>
                      <a:pt x="9" y="68"/>
                      <a:pt x="10" y="67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3" y="59"/>
                      <a:pt x="0" y="56"/>
                      <a:pt x="0" y="5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38"/>
                      <a:pt x="3" y="35"/>
                      <a:pt x="7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5"/>
                      <a:pt x="8" y="24"/>
                      <a:pt x="8" y="22"/>
                    </a:cubicBezTo>
                    <a:cubicBezTo>
                      <a:pt x="8" y="20"/>
                      <a:pt x="9" y="18"/>
                      <a:pt x="10" y="17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0" y="7"/>
                      <a:pt x="24" y="7"/>
                      <a:pt x="27" y="10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3"/>
                      <a:pt x="38" y="0"/>
                      <a:pt x="4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6" y="0"/>
                      <a:pt x="59" y="3"/>
                      <a:pt x="59" y="6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8" y="8"/>
                      <a:pt x="70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3" y="8"/>
                      <a:pt x="75" y="8"/>
                      <a:pt x="76" y="10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5" y="18"/>
                      <a:pt x="86" y="20"/>
                      <a:pt x="86" y="22"/>
                    </a:cubicBezTo>
                    <a:cubicBezTo>
                      <a:pt x="86" y="24"/>
                      <a:pt x="85" y="25"/>
                      <a:pt x="84" y="27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0" y="34"/>
                      <a:pt x="80" y="34"/>
                      <a:pt x="80" y="34"/>
                    </a:cubicBezTo>
                    <a:cubicBezTo>
                      <a:pt x="87" y="35"/>
                      <a:pt x="87" y="35"/>
                      <a:pt x="87" y="35"/>
                    </a:cubicBezTo>
                    <a:cubicBezTo>
                      <a:pt x="91" y="35"/>
                      <a:pt x="94" y="38"/>
                      <a:pt x="94" y="41"/>
                    </a:cubicBezTo>
                    <a:cubicBezTo>
                      <a:pt x="94" y="52"/>
                      <a:pt x="94" y="52"/>
                      <a:pt x="94" y="52"/>
                    </a:cubicBezTo>
                    <a:cubicBezTo>
                      <a:pt x="94" y="56"/>
                      <a:pt x="91" y="59"/>
                      <a:pt x="87" y="59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5" y="68"/>
                      <a:pt x="86" y="70"/>
                      <a:pt x="86" y="71"/>
                    </a:cubicBezTo>
                    <a:cubicBezTo>
                      <a:pt x="86" y="73"/>
                      <a:pt x="85" y="75"/>
                      <a:pt x="84" y="76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4" y="86"/>
                      <a:pt x="69" y="86"/>
                      <a:pt x="67" y="84"/>
                    </a:cubicBezTo>
                    <a:cubicBezTo>
                      <a:pt x="62" y="79"/>
                      <a:pt x="62" y="79"/>
                      <a:pt x="62" y="79"/>
                    </a:cubicBezTo>
                    <a:cubicBezTo>
                      <a:pt x="59" y="80"/>
                      <a:pt x="59" y="80"/>
                      <a:pt x="59" y="80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9" y="91"/>
                      <a:pt x="56" y="94"/>
                      <a:pt x="52" y="94"/>
                    </a:cubicBezTo>
                    <a:close/>
                    <a:moveTo>
                      <a:pt x="43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1" y="77"/>
                      <a:pt x="53" y="74"/>
                      <a:pt x="56" y="73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60" y="71"/>
                      <a:pt x="61" y="71"/>
                      <a:pt x="62" y="71"/>
                    </a:cubicBezTo>
                    <a:cubicBezTo>
                      <a:pt x="64" y="71"/>
                      <a:pt x="66" y="72"/>
                      <a:pt x="68" y="73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7" y="71"/>
                      <a:pt x="77" y="71"/>
                      <a:pt x="77" y="71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1" y="65"/>
                      <a:pt x="70" y="61"/>
                      <a:pt x="72" y="58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74" y="53"/>
                      <a:pt x="77" y="51"/>
                      <a:pt x="80" y="51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77" y="43"/>
                      <a:pt x="74" y="40"/>
                      <a:pt x="73" y="37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0" y="32"/>
                      <a:pt x="71" y="28"/>
                      <a:pt x="73" y="26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6" y="22"/>
                      <a:pt x="62" y="23"/>
                      <a:pt x="59" y="22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3" y="20"/>
                      <a:pt x="51" y="16"/>
                      <a:pt x="51" y="13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6"/>
                      <a:pt x="41" y="20"/>
                      <a:pt x="38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2"/>
                      <a:pt x="32" y="22"/>
                    </a:cubicBezTo>
                    <a:cubicBezTo>
                      <a:pt x="29" y="22"/>
                      <a:pt x="27" y="22"/>
                      <a:pt x="26" y="20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3" y="28"/>
                      <a:pt x="23" y="32"/>
                      <a:pt x="22" y="35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40"/>
                      <a:pt x="17" y="43"/>
                      <a:pt x="13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7" y="51"/>
                      <a:pt x="20" y="53"/>
                      <a:pt x="21" y="56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61"/>
                      <a:pt x="23" y="65"/>
                      <a:pt x="20" y="68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8" y="71"/>
                      <a:pt x="32" y="70"/>
                      <a:pt x="35" y="72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41" y="74"/>
                      <a:pt x="43" y="77"/>
                      <a:pt x="43" y="80"/>
                    </a:cubicBezTo>
                    <a:lnTo>
                      <a:pt x="43" y="86"/>
                    </a:lnTo>
                    <a:close/>
                    <a:moveTo>
                      <a:pt x="47" y="64"/>
                    </a:moveTo>
                    <a:cubicBezTo>
                      <a:pt x="37" y="64"/>
                      <a:pt x="29" y="56"/>
                      <a:pt x="29" y="47"/>
                    </a:cubicBezTo>
                    <a:cubicBezTo>
                      <a:pt x="29" y="37"/>
                      <a:pt x="37" y="29"/>
                      <a:pt x="47" y="29"/>
                    </a:cubicBezTo>
                    <a:cubicBezTo>
                      <a:pt x="57" y="29"/>
                      <a:pt x="64" y="37"/>
                      <a:pt x="64" y="47"/>
                    </a:cubicBezTo>
                    <a:cubicBezTo>
                      <a:pt x="64" y="56"/>
                      <a:pt x="57" y="64"/>
                      <a:pt x="47" y="64"/>
                    </a:cubicBezTo>
                    <a:close/>
                    <a:moveTo>
                      <a:pt x="47" y="37"/>
                    </a:moveTo>
                    <a:cubicBezTo>
                      <a:pt x="42" y="37"/>
                      <a:pt x="37" y="41"/>
                      <a:pt x="37" y="47"/>
                    </a:cubicBezTo>
                    <a:cubicBezTo>
                      <a:pt x="37" y="52"/>
                      <a:pt x="42" y="56"/>
                      <a:pt x="47" y="56"/>
                    </a:cubicBezTo>
                    <a:cubicBezTo>
                      <a:pt x="52" y="56"/>
                      <a:pt x="56" y="52"/>
                      <a:pt x="56" y="47"/>
                    </a:cubicBezTo>
                    <a:cubicBezTo>
                      <a:pt x="56" y="41"/>
                      <a:pt x="52" y="37"/>
                      <a:pt x="47" y="3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grpSp>
            <p:nvGrpSpPr>
              <p:cNvPr id="94" name="Группа 93">
                <a:extLst>
                  <a:ext uri="{FF2B5EF4-FFF2-40B4-BE49-F238E27FC236}">
                    <a16:creationId xmlns:a16="http://schemas.microsoft.com/office/drawing/2014/main" id="{E24F5A93-C106-4844-A209-1AB0954EE65C}"/>
                  </a:ext>
                </a:extLst>
              </p:cNvPr>
              <p:cNvGrpSpPr/>
              <p:nvPr/>
            </p:nvGrpSpPr>
            <p:grpSpPr>
              <a:xfrm rot="10800000">
                <a:off x="479698" y="4033996"/>
                <a:ext cx="247650" cy="344488"/>
                <a:chOff x="7651354" y="6054726"/>
                <a:chExt cx="247650" cy="344488"/>
              </a:xfrm>
              <a:solidFill>
                <a:schemeClr val="accent6"/>
              </a:solidFill>
            </p:grpSpPr>
            <p:sp>
              <p:nvSpPr>
                <p:cNvPr id="95" name="Freeform 373">
                  <a:extLst>
                    <a:ext uri="{FF2B5EF4-FFF2-40B4-BE49-F238E27FC236}">
                      <a16:creationId xmlns:a16="http://schemas.microsoft.com/office/drawing/2014/main" id="{351363EB-2D83-4183-B92A-FAC87CD10E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51354" y="6054726"/>
                  <a:ext cx="247650" cy="344488"/>
                </a:xfrm>
                <a:custGeom>
                  <a:avLst/>
                  <a:gdLst>
                    <a:gd name="T0" fmla="*/ 58 w 68"/>
                    <a:gd name="T1" fmla="*/ 94 h 94"/>
                    <a:gd name="T2" fmla="*/ 9 w 68"/>
                    <a:gd name="T3" fmla="*/ 94 h 94"/>
                    <a:gd name="T4" fmla="*/ 0 w 68"/>
                    <a:gd name="T5" fmla="*/ 85 h 94"/>
                    <a:gd name="T6" fmla="*/ 0 w 68"/>
                    <a:gd name="T7" fmla="*/ 10 h 94"/>
                    <a:gd name="T8" fmla="*/ 9 w 68"/>
                    <a:gd name="T9" fmla="*/ 0 h 94"/>
                    <a:gd name="T10" fmla="*/ 58 w 68"/>
                    <a:gd name="T11" fmla="*/ 0 h 94"/>
                    <a:gd name="T12" fmla="*/ 68 w 68"/>
                    <a:gd name="T13" fmla="*/ 10 h 94"/>
                    <a:gd name="T14" fmla="*/ 68 w 68"/>
                    <a:gd name="T15" fmla="*/ 85 h 94"/>
                    <a:gd name="T16" fmla="*/ 58 w 68"/>
                    <a:gd name="T17" fmla="*/ 94 h 94"/>
                    <a:gd name="T18" fmla="*/ 9 w 68"/>
                    <a:gd name="T19" fmla="*/ 9 h 94"/>
                    <a:gd name="T20" fmla="*/ 8 w 68"/>
                    <a:gd name="T21" fmla="*/ 10 h 94"/>
                    <a:gd name="T22" fmla="*/ 8 w 68"/>
                    <a:gd name="T23" fmla="*/ 85 h 94"/>
                    <a:gd name="T24" fmla="*/ 9 w 68"/>
                    <a:gd name="T25" fmla="*/ 86 h 94"/>
                    <a:gd name="T26" fmla="*/ 58 w 68"/>
                    <a:gd name="T27" fmla="*/ 86 h 94"/>
                    <a:gd name="T28" fmla="*/ 59 w 68"/>
                    <a:gd name="T29" fmla="*/ 85 h 94"/>
                    <a:gd name="T30" fmla="*/ 59 w 68"/>
                    <a:gd name="T31" fmla="*/ 10 h 94"/>
                    <a:gd name="T32" fmla="*/ 58 w 68"/>
                    <a:gd name="T33" fmla="*/ 9 h 94"/>
                    <a:gd name="T34" fmla="*/ 9 w 68"/>
                    <a:gd name="T35" fmla="*/ 9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8" h="94">
                      <a:moveTo>
                        <a:pt x="58" y="94"/>
                      </a:moveTo>
                      <a:cubicBezTo>
                        <a:pt x="9" y="94"/>
                        <a:pt x="9" y="94"/>
                        <a:pt x="9" y="94"/>
                      </a:cubicBezTo>
                      <a:cubicBezTo>
                        <a:pt x="4" y="94"/>
                        <a:pt x="0" y="90"/>
                        <a:pt x="0" y="85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5"/>
                        <a:pt x="4" y="0"/>
                        <a:pt x="9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63" y="0"/>
                        <a:pt x="68" y="5"/>
                        <a:pt x="68" y="10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68" y="90"/>
                        <a:pt x="63" y="94"/>
                        <a:pt x="58" y="94"/>
                      </a:cubicBezTo>
                      <a:close/>
                      <a:moveTo>
                        <a:pt x="9" y="9"/>
                      </a:moveTo>
                      <a:cubicBezTo>
                        <a:pt x="9" y="9"/>
                        <a:pt x="8" y="9"/>
                        <a:pt x="8" y="10"/>
                      </a:cubicBezTo>
                      <a:cubicBezTo>
                        <a:pt x="8" y="85"/>
                        <a:pt x="8" y="85"/>
                        <a:pt x="8" y="85"/>
                      </a:cubicBezTo>
                      <a:cubicBezTo>
                        <a:pt x="8" y="85"/>
                        <a:pt x="9" y="86"/>
                        <a:pt x="9" y="86"/>
                      </a:cubicBezTo>
                      <a:cubicBezTo>
                        <a:pt x="58" y="86"/>
                        <a:pt x="58" y="86"/>
                        <a:pt x="58" y="86"/>
                      </a:cubicBezTo>
                      <a:cubicBezTo>
                        <a:pt x="59" y="86"/>
                        <a:pt x="59" y="85"/>
                        <a:pt x="59" y="85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59" y="9"/>
                        <a:pt x="59" y="9"/>
                        <a:pt x="58" y="9"/>
                      </a:cubicBezTo>
                      <a:lnTo>
                        <a:pt x="9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96" name="Rectangle 374">
                  <a:extLst>
                    <a:ext uri="{FF2B5EF4-FFF2-40B4-BE49-F238E27FC236}">
                      <a16:creationId xmlns:a16="http://schemas.microsoft.com/office/drawing/2014/main" id="{CF1CABCF-A840-4CED-B17F-F24555D80E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127751"/>
                  <a:ext cx="123825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97" name="Rectangle 375">
                  <a:extLst>
                    <a:ext uri="{FF2B5EF4-FFF2-40B4-BE49-F238E27FC236}">
                      <a16:creationId xmlns:a16="http://schemas.microsoft.com/office/drawing/2014/main" id="{A87C4E6E-8C7A-42D4-81D9-B351868DC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194426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98" name="Rectangle 376">
                  <a:extLst>
                    <a:ext uri="{FF2B5EF4-FFF2-40B4-BE49-F238E27FC236}">
                      <a16:creationId xmlns:a16="http://schemas.microsoft.com/office/drawing/2014/main" id="{85758634-54F6-488B-815F-6EDF52CB8D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194426"/>
                  <a:ext cx="36513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99" name="Rectangle 377">
                  <a:extLst>
                    <a:ext uri="{FF2B5EF4-FFF2-40B4-BE49-F238E27FC236}">
                      <a16:creationId xmlns:a16="http://schemas.microsoft.com/office/drawing/2014/main" id="{9FB211B7-302E-4C18-B47F-351E4F08D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194426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00" name="Rectangle 378">
                  <a:extLst>
                    <a:ext uri="{FF2B5EF4-FFF2-40B4-BE49-F238E27FC236}">
                      <a16:creationId xmlns:a16="http://schemas.microsoft.com/office/drawing/2014/main" id="{BDBEE447-DA88-477F-A274-2A23D21EFB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237288"/>
                  <a:ext cx="33338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01" name="Rectangle 379">
                  <a:extLst>
                    <a:ext uri="{FF2B5EF4-FFF2-40B4-BE49-F238E27FC236}">
                      <a16:creationId xmlns:a16="http://schemas.microsoft.com/office/drawing/2014/main" id="{1421B626-6888-46CC-8D72-BAFFA0D16A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237288"/>
                  <a:ext cx="36513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02" name="Rectangle 380">
                  <a:extLst>
                    <a:ext uri="{FF2B5EF4-FFF2-40B4-BE49-F238E27FC236}">
                      <a16:creationId xmlns:a16="http://schemas.microsoft.com/office/drawing/2014/main" id="{B1F7E4BB-A577-4804-85A2-D4ECDAEB24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237288"/>
                  <a:ext cx="33338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03" name="Rectangle 381">
                  <a:extLst>
                    <a:ext uri="{FF2B5EF4-FFF2-40B4-BE49-F238E27FC236}">
                      <a16:creationId xmlns:a16="http://schemas.microsoft.com/office/drawing/2014/main" id="{C25BEBF8-07FB-4F96-9F04-0FB726595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278563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04" name="Rectangle 382">
                  <a:extLst>
                    <a:ext uri="{FF2B5EF4-FFF2-40B4-BE49-F238E27FC236}">
                      <a16:creationId xmlns:a16="http://schemas.microsoft.com/office/drawing/2014/main" id="{4AE1EAA0-E28E-4EE5-9EDC-D5B1EC310A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278563"/>
                  <a:ext cx="36513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05" name="Rectangle 383">
                  <a:extLst>
                    <a:ext uri="{FF2B5EF4-FFF2-40B4-BE49-F238E27FC236}">
                      <a16:creationId xmlns:a16="http://schemas.microsoft.com/office/drawing/2014/main" id="{C473932E-884E-407B-8748-0982417535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278563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</p:grpSp>
        </p:grp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3186A5F-795C-40E6-8A26-8AEAF4A0F10C}"/>
              </a:ext>
            </a:extLst>
          </p:cNvPr>
          <p:cNvGrpSpPr/>
          <p:nvPr/>
        </p:nvGrpSpPr>
        <p:grpSpPr>
          <a:xfrm>
            <a:off x="3958850" y="5052467"/>
            <a:ext cx="1467589" cy="418085"/>
            <a:chOff x="3958850" y="5052467"/>
            <a:chExt cx="1467589" cy="418085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157CEC4F-DE88-4DE3-8028-DE79E60B432A}"/>
                </a:ext>
              </a:extLst>
            </p:cNvPr>
            <p:cNvGrpSpPr/>
            <p:nvPr/>
          </p:nvGrpSpPr>
          <p:grpSpPr>
            <a:xfrm>
              <a:off x="5274089" y="5052467"/>
              <a:ext cx="152350" cy="368251"/>
              <a:chOff x="3548197" y="3540395"/>
              <a:chExt cx="152350" cy="368251"/>
            </a:xfrm>
          </p:grpSpPr>
          <p:grpSp>
            <p:nvGrpSpPr>
              <p:cNvPr id="129" name="Группа 128">
                <a:extLst>
                  <a:ext uri="{FF2B5EF4-FFF2-40B4-BE49-F238E27FC236}">
                    <a16:creationId xmlns:a16="http://schemas.microsoft.com/office/drawing/2014/main" id="{CC122EC8-F92B-40F3-A65A-41ACF108153B}"/>
                  </a:ext>
                </a:extLst>
              </p:cNvPr>
              <p:cNvGrpSpPr/>
              <p:nvPr/>
            </p:nvGrpSpPr>
            <p:grpSpPr>
              <a:xfrm>
                <a:off x="3548197" y="3540395"/>
                <a:ext cx="152350" cy="368251"/>
                <a:chOff x="3548197" y="3540395"/>
                <a:chExt cx="152350" cy="368251"/>
              </a:xfrm>
            </p:grpSpPr>
            <p:grpSp>
              <p:nvGrpSpPr>
                <p:cNvPr id="131" name="Группа 130">
                  <a:extLst>
                    <a:ext uri="{FF2B5EF4-FFF2-40B4-BE49-F238E27FC236}">
                      <a16:creationId xmlns:a16="http://schemas.microsoft.com/office/drawing/2014/main" id="{91CE9E80-8015-41B3-8D8A-6DEA59BAA693}"/>
                    </a:ext>
                  </a:extLst>
                </p:cNvPr>
                <p:cNvGrpSpPr/>
                <p:nvPr/>
              </p:nvGrpSpPr>
              <p:grpSpPr>
                <a:xfrm>
                  <a:off x="3548199" y="3540395"/>
                  <a:ext cx="152348" cy="292885"/>
                  <a:chOff x="5744108" y="765526"/>
                  <a:chExt cx="320765" cy="637999"/>
                </a:xfrm>
              </p:grpSpPr>
              <p:sp>
                <p:nvSpPr>
                  <p:cNvPr id="133" name="Овал 132">
                    <a:extLst>
                      <a:ext uri="{FF2B5EF4-FFF2-40B4-BE49-F238E27FC236}">
                        <a16:creationId xmlns:a16="http://schemas.microsoft.com/office/drawing/2014/main" id="{2037C140-9716-4951-83FD-E4E1C8E47C1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44363" y="765526"/>
                    <a:ext cx="320510" cy="32051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34" name="Равнобедренный треугольник 133">
                    <a:extLst>
                      <a:ext uri="{FF2B5EF4-FFF2-40B4-BE49-F238E27FC236}">
                        <a16:creationId xmlns:a16="http://schemas.microsoft.com/office/drawing/2014/main" id="{EEBE9D3B-4F5C-4B12-92D7-3FA2E3AFED4D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5744108" y="940025"/>
                    <a:ext cx="320662" cy="463500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32" name="Овал 131">
                  <a:extLst>
                    <a:ext uri="{FF2B5EF4-FFF2-40B4-BE49-F238E27FC236}">
                      <a16:creationId xmlns:a16="http://schemas.microsoft.com/office/drawing/2014/main" id="{BB10D3A1-F658-4610-A2F0-F62059CDA521}"/>
                    </a:ext>
                  </a:extLst>
                </p:cNvPr>
                <p:cNvSpPr/>
                <p:nvPr/>
              </p:nvSpPr>
              <p:spPr bwMode="auto">
                <a:xfrm>
                  <a:off x="3548197" y="3757914"/>
                  <a:ext cx="150828" cy="150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30" name="Овал 129">
                <a:extLst>
                  <a:ext uri="{FF2B5EF4-FFF2-40B4-BE49-F238E27FC236}">
                    <a16:creationId xmlns:a16="http://schemas.microsoft.com/office/drawing/2014/main" id="{67FE5B73-F24B-47B7-B70C-C7B779A772F2}"/>
                  </a:ext>
                </a:extLst>
              </p:cNvPr>
              <p:cNvSpPr/>
              <p:nvPr/>
            </p:nvSpPr>
            <p:spPr bwMode="auto">
              <a:xfrm>
                <a:off x="3584529" y="3571962"/>
                <a:ext cx="78164" cy="7816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D4DF1A1B-5BBA-4422-BB93-E67CF928D013}"/>
                </a:ext>
              </a:extLst>
            </p:cNvPr>
            <p:cNvSpPr/>
            <p:nvPr/>
          </p:nvSpPr>
          <p:spPr>
            <a:xfrm>
              <a:off x="4173005" y="5193553"/>
              <a:ext cx="11126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200" dirty="0">
                  <a:solidFill>
                    <a:srgbClr val="000000"/>
                  </a:solidFill>
                  <a:latin typeface="+mj-lt"/>
                </a:rPr>
                <a:t>Новосибирск</a:t>
              </a:r>
              <a:endParaRPr lang="ru-RU" sz="1200" dirty="0">
                <a:latin typeface="+mj-lt"/>
              </a:endParaRPr>
            </a:p>
          </p:txBody>
        </p:sp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DAFCBE41-0D58-45C7-8903-7B51E4149E47}"/>
                </a:ext>
              </a:extLst>
            </p:cNvPr>
            <p:cNvGrpSpPr/>
            <p:nvPr/>
          </p:nvGrpSpPr>
          <p:grpSpPr>
            <a:xfrm>
              <a:off x="3958850" y="5260515"/>
              <a:ext cx="282818" cy="154551"/>
              <a:chOff x="479698" y="4033996"/>
              <a:chExt cx="639104" cy="349250"/>
            </a:xfrm>
          </p:grpSpPr>
          <p:sp>
            <p:nvSpPr>
              <p:cNvPr id="116" name="Freeform 54">
                <a:extLst>
                  <a:ext uri="{FF2B5EF4-FFF2-40B4-BE49-F238E27FC236}">
                    <a16:creationId xmlns:a16="http://schemas.microsoft.com/office/drawing/2014/main" id="{4A7EDFCD-9D38-4878-8419-A03E3ABC68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139" y="4035583"/>
                <a:ext cx="347663" cy="347663"/>
              </a:xfrm>
              <a:custGeom>
                <a:avLst/>
                <a:gdLst>
                  <a:gd name="T0" fmla="*/ 42 w 94"/>
                  <a:gd name="T1" fmla="*/ 94 h 94"/>
                  <a:gd name="T2" fmla="*/ 35 w 94"/>
                  <a:gd name="T3" fmla="*/ 80 h 94"/>
                  <a:gd name="T4" fmla="*/ 27 w 94"/>
                  <a:gd name="T5" fmla="*/ 83 h 94"/>
                  <a:gd name="T6" fmla="*/ 10 w 94"/>
                  <a:gd name="T7" fmla="*/ 76 h 94"/>
                  <a:gd name="T8" fmla="*/ 10 w 94"/>
                  <a:gd name="T9" fmla="*/ 67 h 94"/>
                  <a:gd name="T10" fmla="*/ 13 w 94"/>
                  <a:gd name="T11" fmla="*/ 59 h 94"/>
                  <a:gd name="T12" fmla="*/ 0 w 94"/>
                  <a:gd name="T13" fmla="*/ 52 h 94"/>
                  <a:gd name="T14" fmla="*/ 7 w 94"/>
                  <a:gd name="T15" fmla="*/ 35 h 94"/>
                  <a:gd name="T16" fmla="*/ 15 w 94"/>
                  <a:gd name="T17" fmla="*/ 31 h 94"/>
                  <a:gd name="T18" fmla="*/ 8 w 94"/>
                  <a:gd name="T19" fmla="*/ 22 h 94"/>
                  <a:gd name="T20" fmla="*/ 17 w 94"/>
                  <a:gd name="T21" fmla="*/ 10 h 94"/>
                  <a:gd name="T22" fmla="*/ 32 w 94"/>
                  <a:gd name="T23" fmla="*/ 14 h 94"/>
                  <a:gd name="T24" fmla="*/ 35 w 94"/>
                  <a:gd name="T25" fmla="*/ 6 h 94"/>
                  <a:gd name="T26" fmla="*/ 52 w 94"/>
                  <a:gd name="T27" fmla="*/ 0 h 94"/>
                  <a:gd name="T28" fmla="*/ 59 w 94"/>
                  <a:gd name="T29" fmla="*/ 13 h 94"/>
                  <a:gd name="T30" fmla="*/ 67 w 94"/>
                  <a:gd name="T31" fmla="*/ 10 h 94"/>
                  <a:gd name="T32" fmla="*/ 72 w 94"/>
                  <a:gd name="T33" fmla="*/ 8 h 94"/>
                  <a:gd name="T34" fmla="*/ 84 w 94"/>
                  <a:gd name="T35" fmla="*/ 17 h 94"/>
                  <a:gd name="T36" fmla="*/ 84 w 94"/>
                  <a:gd name="T37" fmla="*/ 27 h 94"/>
                  <a:gd name="T38" fmla="*/ 80 w 94"/>
                  <a:gd name="T39" fmla="*/ 34 h 94"/>
                  <a:gd name="T40" fmla="*/ 94 w 94"/>
                  <a:gd name="T41" fmla="*/ 41 h 94"/>
                  <a:gd name="T42" fmla="*/ 87 w 94"/>
                  <a:gd name="T43" fmla="*/ 59 h 94"/>
                  <a:gd name="T44" fmla="*/ 79 w 94"/>
                  <a:gd name="T45" fmla="*/ 62 h 94"/>
                  <a:gd name="T46" fmla="*/ 86 w 94"/>
                  <a:gd name="T47" fmla="*/ 71 h 94"/>
                  <a:gd name="T48" fmla="*/ 76 w 94"/>
                  <a:gd name="T49" fmla="*/ 83 h 94"/>
                  <a:gd name="T50" fmla="*/ 62 w 94"/>
                  <a:gd name="T51" fmla="*/ 79 h 94"/>
                  <a:gd name="T52" fmla="*/ 59 w 94"/>
                  <a:gd name="T53" fmla="*/ 87 h 94"/>
                  <a:gd name="T54" fmla="*/ 43 w 94"/>
                  <a:gd name="T55" fmla="*/ 86 h 94"/>
                  <a:gd name="T56" fmla="*/ 51 w 94"/>
                  <a:gd name="T57" fmla="*/ 80 h 94"/>
                  <a:gd name="T58" fmla="*/ 59 w 94"/>
                  <a:gd name="T59" fmla="*/ 72 h 94"/>
                  <a:gd name="T60" fmla="*/ 68 w 94"/>
                  <a:gd name="T61" fmla="*/ 73 h 94"/>
                  <a:gd name="T62" fmla="*/ 77 w 94"/>
                  <a:gd name="T63" fmla="*/ 71 h 94"/>
                  <a:gd name="T64" fmla="*/ 72 w 94"/>
                  <a:gd name="T65" fmla="*/ 58 h 94"/>
                  <a:gd name="T66" fmla="*/ 80 w 94"/>
                  <a:gd name="T67" fmla="*/ 51 h 94"/>
                  <a:gd name="T68" fmla="*/ 86 w 94"/>
                  <a:gd name="T69" fmla="*/ 43 h 94"/>
                  <a:gd name="T70" fmla="*/ 73 w 94"/>
                  <a:gd name="T71" fmla="*/ 37 h 94"/>
                  <a:gd name="T72" fmla="*/ 73 w 94"/>
                  <a:gd name="T73" fmla="*/ 26 h 94"/>
                  <a:gd name="T74" fmla="*/ 72 w 94"/>
                  <a:gd name="T75" fmla="*/ 16 h 94"/>
                  <a:gd name="T76" fmla="*/ 59 w 94"/>
                  <a:gd name="T77" fmla="*/ 22 h 94"/>
                  <a:gd name="T78" fmla="*/ 51 w 94"/>
                  <a:gd name="T79" fmla="*/ 13 h 94"/>
                  <a:gd name="T80" fmla="*/ 43 w 94"/>
                  <a:gd name="T81" fmla="*/ 8 h 94"/>
                  <a:gd name="T82" fmla="*/ 38 w 94"/>
                  <a:gd name="T83" fmla="*/ 21 h 94"/>
                  <a:gd name="T84" fmla="*/ 32 w 94"/>
                  <a:gd name="T85" fmla="*/ 22 h 94"/>
                  <a:gd name="T86" fmla="*/ 22 w 94"/>
                  <a:gd name="T87" fmla="*/ 16 h 94"/>
                  <a:gd name="T88" fmla="*/ 20 w 94"/>
                  <a:gd name="T89" fmla="*/ 26 h 94"/>
                  <a:gd name="T90" fmla="*/ 21 w 94"/>
                  <a:gd name="T91" fmla="*/ 38 h 94"/>
                  <a:gd name="T92" fmla="*/ 8 w 94"/>
                  <a:gd name="T93" fmla="*/ 43 h 94"/>
                  <a:gd name="T94" fmla="*/ 13 w 94"/>
                  <a:gd name="T95" fmla="*/ 51 h 94"/>
                  <a:gd name="T96" fmla="*/ 22 w 94"/>
                  <a:gd name="T97" fmla="*/ 59 h 94"/>
                  <a:gd name="T98" fmla="*/ 17 w 94"/>
                  <a:gd name="T99" fmla="*/ 71 h 94"/>
                  <a:gd name="T100" fmla="*/ 26 w 94"/>
                  <a:gd name="T101" fmla="*/ 73 h 94"/>
                  <a:gd name="T102" fmla="*/ 38 w 94"/>
                  <a:gd name="T103" fmla="*/ 73 h 94"/>
                  <a:gd name="T104" fmla="*/ 43 w 94"/>
                  <a:gd name="T105" fmla="*/ 86 h 94"/>
                  <a:gd name="T106" fmla="*/ 29 w 94"/>
                  <a:gd name="T107" fmla="*/ 47 h 94"/>
                  <a:gd name="T108" fmla="*/ 64 w 94"/>
                  <a:gd name="T109" fmla="*/ 47 h 94"/>
                  <a:gd name="T110" fmla="*/ 47 w 94"/>
                  <a:gd name="T111" fmla="*/ 37 h 94"/>
                  <a:gd name="T112" fmla="*/ 47 w 94"/>
                  <a:gd name="T113" fmla="*/ 56 h 94"/>
                  <a:gd name="T114" fmla="*/ 47 w 94"/>
                  <a:gd name="T115" fmla="*/ 3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4" h="94">
                    <a:moveTo>
                      <a:pt x="52" y="94"/>
                    </a:moveTo>
                    <a:cubicBezTo>
                      <a:pt x="42" y="94"/>
                      <a:pt x="42" y="94"/>
                      <a:pt x="42" y="94"/>
                    </a:cubicBezTo>
                    <a:cubicBezTo>
                      <a:pt x="38" y="94"/>
                      <a:pt x="35" y="91"/>
                      <a:pt x="35" y="87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4" y="86"/>
                      <a:pt x="20" y="86"/>
                      <a:pt x="17" y="83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5"/>
                      <a:pt x="8" y="73"/>
                      <a:pt x="8" y="71"/>
                    </a:cubicBezTo>
                    <a:cubicBezTo>
                      <a:pt x="8" y="70"/>
                      <a:pt x="9" y="68"/>
                      <a:pt x="10" y="67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3" y="59"/>
                      <a:pt x="0" y="56"/>
                      <a:pt x="0" y="5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38"/>
                      <a:pt x="3" y="35"/>
                      <a:pt x="7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5"/>
                      <a:pt x="8" y="24"/>
                      <a:pt x="8" y="22"/>
                    </a:cubicBezTo>
                    <a:cubicBezTo>
                      <a:pt x="8" y="20"/>
                      <a:pt x="9" y="18"/>
                      <a:pt x="10" y="17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0" y="7"/>
                      <a:pt x="24" y="7"/>
                      <a:pt x="27" y="10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3"/>
                      <a:pt x="38" y="0"/>
                      <a:pt x="4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6" y="0"/>
                      <a:pt x="59" y="3"/>
                      <a:pt x="59" y="6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8" y="8"/>
                      <a:pt x="70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3" y="8"/>
                      <a:pt x="75" y="8"/>
                      <a:pt x="76" y="10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5" y="18"/>
                      <a:pt x="86" y="20"/>
                      <a:pt x="86" y="22"/>
                    </a:cubicBezTo>
                    <a:cubicBezTo>
                      <a:pt x="86" y="24"/>
                      <a:pt x="85" y="25"/>
                      <a:pt x="84" y="27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0" y="34"/>
                      <a:pt x="80" y="34"/>
                      <a:pt x="80" y="34"/>
                    </a:cubicBezTo>
                    <a:cubicBezTo>
                      <a:pt x="87" y="35"/>
                      <a:pt x="87" y="35"/>
                      <a:pt x="87" y="35"/>
                    </a:cubicBezTo>
                    <a:cubicBezTo>
                      <a:pt x="91" y="35"/>
                      <a:pt x="94" y="38"/>
                      <a:pt x="94" y="41"/>
                    </a:cubicBezTo>
                    <a:cubicBezTo>
                      <a:pt x="94" y="52"/>
                      <a:pt x="94" y="52"/>
                      <a:pt x="94" y="52"/>
                    </a:cubicBezTo>
                    <a:cubicBezTo>
                      <a:pt x="94" y="56"/>
                      <a:pt x="91" y="59"/>
                      <a:pt x="87" y="59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5" y="68"/>
                      <a:pt x="86" y="70"/>
                      <a:pt x="86" y="71"/>
                    </a:cubicBezTo>
                    <a:cubicBezTo>
                      <a:pt x="86" y="73"/>
                      <a:pt x="85" y="75"/>
                      <a:pt x="84" y="76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4" y="86"/>
                      <a:pt x="69" y="86"/>
                      <a:pt x="67" y="84"/>
                    </a:cubicBezTo>
                    <a:cubicBezTo>
                      <a:pt x="62" y="79"/>
                      <a:pt x="62" y="79"/>
                      <a:pt x="62" y="79"/>
                    </a:cubicBezTo>
                    <a:cubicBezTo>
                      <a:pt x="59" y="80"/>
                      <a:pt x="59" y="80"/>
                      <a:pt x="59" y="80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9" y="91"/>
                      <a:pt x="56" y="94"/>
                      <a:pt x="52" y="94"/>
                    </a:cubicBezTo>
                    <a:close/>
                    <a:moveTo>
                      <a:pt x="43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1" y="77"/>
                      <a:pt x="53" y="74"/>
                      <a:pt x="56" y="73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60" y="71"/>
                      <a:pt x="61" y="71"/>
                      <a:pt x="62" y="71"/>
                    </a:cubicBezTo>
                    <a:cubicBezTo>
                      <a:pt x="64" y="71"/>
                      <a:pt x="66" y="72"/>
                      <a:pt x="68" y="73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7" y="71"/>
                      <a:pt x="77" y="71"/>
                      <a:pt x="77" y="71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1" y="65"/>
                      <a:pt x="70" y="61"/>
                      <a:pt x="72" y="58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74" y="53"/>
                      <a:pt x="77" y="51"/>
                      <a:pt x="80" y="51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77" y="43"/>
                      <a:pt x="74" y="40"/>
                      <a:pt x="73" y="37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0" y="32"/>
                      <a:pt x="71" y="28"/>
                      <a:pt x="73" y="26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6" y="22"/>
                      <a:pt x="62" y="23"/>
                      <a:pt x="59" y="22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3" y="20"/>
                      <a:pt x="51" y="16"/>
                      <a:pt x="51" y="13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6"/>
                      <a:pt x="41" y="20"/>
                      <a:pt x="38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2"/>
                      <a:pt x="32" y="22"/>
                    </a:cubicBezTo>
                    <a:cubicBezTo>
                      <a:pt x="29" y="22"/>
                      <a:pt x="27" y="22"/>
                      <a:pt x="26" y="20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3" y="28"/>
                      <a:pt x="23" y="32"/>
                      <a:pt x="22" y="35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40"/>
                      <a:pt x="17" y="43"/>
                      <a:pt x="13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7" y="51"/>
                      <a:pt x="20" y="53"/>
                      <a:pt x="21" y="56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61"/>
                      <a:pt x="23" y="65"/>
                      <a:pt x="20" y="68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8" y="71"/>
                      <a:pt x="32" y="70"/>
                      <a:pt x="35" y="72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41" y="74"/>
                      <a:pt x="43" y="77"/>
                      <a:pt x="43" y="80"/>
                    </a:cubicBezTo>
                    <a:lnTo>
                      <a:pt x="43" y="86"/>
                    </a:lnTo>
                    <a:close/>
                    <a:moveTo>
                      <a:pt x="47" y="64"/>
                    </a:moveTo>
                    <a:cubicBezTo>
                      <a:pt x="37" y="64"/>
                      <a:pt x="29" y="56"/>
                      <a:pt x="29" y="47"/>
                    </a:cubicBezTo>
                    <a:cubicBezTo>
                      <a:pt x="29" y="37"/>
                      <a:pt x="37" y="29"/>
                      <a:pt x="47" y="29"/>
                    </a:cubicBezTo>
                    <a:cubicBezTo>
                      <a:pt x="57" y="29"/>
                      <a:pt x="64" y="37"/>
                      <a:pt x="64" y="47"/>
                    </a:cubicBezTo>
                    <a:cubicBezTo>
                      <a:pt x="64" y="56"/>
                      <a:pt x="57" y="64"/>
                      <a:pt x="47" y="64"/>
                    </a:cubicBezTo>
                    <a:close/>
                    <a:moveTo>
                      <a:pt x="47" y="37"/>
                    </a:moveTo>
                    <a:cubicBezTo>
                      <a:pt x="42" y="37"/>
                      <a:pt x="37" y="41"/>
                      <a:pt x="37" y="47"/>
                    </a:cubicBezTo>
                    <a:cubicBezTo>
                      <a:pt x="37" y="52"/>
                      <a:pt x="42" y="56"/>
                      <a:pt x="47" y="56"/>
                    </a:cubicBezTo>
                    <a:cubicBezTo>
                      <a:pt x="52" y="56"/>
                      <a:pt x="56" y="52"/>
                      <a:pt x="56" y="47"/>
                    </a:cubicBezTo>
                    <a:cubicBezTo>
                      <a:pt x="56" y="41"/>
                      <a:pt x="52" y="37"/>
                      <a:pt x="47" y="3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grpSp>
            <p:nvGrpSpPr>
              <p:cNvPr id="117" name="Группа 116">
                <a:extLst>
                  <a:ext uri="{FF2B5EF4-FFF2-40B4-BE49-F238E27FC236}">
                    <a16:creationId xmlns:a16="http://schemas.microsoft.com/office/drawing/2014/main" id="{9887466B-76FD-40AC-9AD5-EB1432C76AEA}"/>
                  </a:ext>
                </a:extLst>
              </p:cNvPr>
              <p:cNvGrpSpPr/>
              <p:nvPr/>
            </p:nvGrpSpPr>
            <p:grpSpPr>
              <a:xfrm rot="10800000">
                <a:off x="479698" y="4033996"/>
                <a:ext cx="247650" cy="344488"/>
                <a:chOff x="7651354" y="6054726"/>
                <a:chExt cx="247650" cy="344488"/>
              </a:xfrm>
              <a:solidFill>
                <a:schemeClr val="accent6"/>
              </a:solidFill>
            </p:grpSpPr>
            <p:sp>
              <p:nvSpPr>
                <p:cNvPr id="118" name="Freeform 373">
                  <a:extLst>
                    <a:ext uri="{FF2B5EF4-FFF2-40B4-BE49-F238E27FC236}">
                      <a16:creationId xmlns:a16="http://schemas.microsoft.com/office/drawing/2014/main" id="{61E68B15-4AB4-4622-9D96-AAB0AE1DFE5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51354" y="6054726"/>
                  <a:ext cx="247650" cy="344488"/>
                </a:xfrm>
                <a:custGeom>
                  <a:avLst/>
                  <a:gdLst>
                    <a:gd name="T0" fmla="*/ 58 w 68"/>
                    <a:gd name="T1" fmla="*/ 94 h 94"/>
                    <a:gd name="T2" fmla="*/ 9 w 68"/>
                    <a:gd name="T3" fmla="*/ 94 h 94"/>
                    <a:gd name="T4" fmla="*/ 0 w 68"/>
                    <a:gd name="T5" fmla="*/ 85 h 94"/>
                    <a:gd name="T6" fmla="*/ 0 w 68"/>
                    <a:gd name="T7" fmla="*/ 10 h 94"/>
                    <a:gd name="T8" fmla="*/ 9 w 68"/>
                    <a:gd name="T9" fmla="*/ 0 h 94"/>
                    <a:gd name="T10" fmla="*/ 58 w 68"/>
                    <a:gd name="T11" fmla="*/ 0 h 94"/>
                    <a:gd name="T12" fmla="*/ 68 w 68"/>
                    <a:gd name="T13" fmla="*/ 10 h 94"/>
                    <a:gd name="T14" fmla="*/ 68 w 68"/>
                    <a:gd name="T15" fmla="*/ 85 h 94"/>
                    <a:gd name="T16" fmla="*/ 58 w 68"/>
                    <a:gd name="T17" fmla="*/ 94 h 94"/>
                    <a:gd name="T18" fmla="*/ 9 w 68"/>
                    <a:gd name="T19" fmla="*/ 9 h 94"/>
                    <a:gd name="T20" fmla="*/ 8 w 68"/>
                    <a:gd name="T21" fmla="*/ 10 h 94"/>
                    <a:gd name="T22" fmla="*/ 8 w 68"/>
                    <a:gd name="T23" fmla="*/ 85 h 94"/>
                    <a:gd name="T24" fmla="*/ 9 w 68"/>
                    <a:gd name="T25" fmla="*/ 86 h 94"/>
                    <a:gd name="T26" fmla="*/ 58 w 68"/>
                    <a:gd name="T27" fmla="*/ 86 h 94"/>
                    <a:gd name="T28" fmla="*/ 59 w 68"/>
                    <a:gd name="T29" fmla="*/ 85 h 94"/>
                    <a:gd name="T30" fmla="*/ 59 w 68"/>
                    <a:gd name="T31" fmla="*/ 10 h 94"/>
                    <a:gd name="T32" fmla="*/ 58 w 68"/>
                    <a:gd name="T33" fmla="*/ 9 h 94"/>
                    <a:gd name="T34" fmla="*/ 9 w 68"/>
                    <a:gd name="T35" fmla="*/ 9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8" h="94">
                      <a:moveTo>
                        <a:pt x="58" y="94"/>
                      </a:moveTo>
                      <a:cubicBezTo>
                        <a:pt x="9" y="94"/>
                        <a:pt x="9" y="94"/>
                        <a:pt x="9" y="94"/>
                      </a:cubicBezTo>
                      <a:cubicBezTo>
                        <a:pt x="4" y="94"/>
                        <a:pt x="0" y="90"/>
                        <a:pt x="0" y="85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5"/>
                        <a:pt x="4" y="0"/>
                        <a:pt x="9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63" y="0"/>
                        <a:pt x="68" y="5"/>
                        <a:pt x="68" y="10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68" y="90"/>
                        <a:pt x="63" y="94"/>
                        <a:pt x="58" y="94"/>
                      </a:cubicBezTo>
                      <a:close/>
                      <a:moveTo>
                        <a:pt x="9" y="9"/>
                      </a:moveTo>
                      <a:cubicBezTo>
                        <a:pt x="9" y="9"/>
                        <a:pt x="8" y="9"/>
                        <a:pt x="8" y="10"/>
                      </a:cubicBezTo>
                      <a:cubicBezTo>
                        <a:pt x="8" y="85"/>
                        <a:pt x="8" y="85"/>
                        <a:pt x="8" y="85"/>
                      </a:cubicBezTo>
                      <a:cubicBezTo>
                        <a:pt x="8" y="85"/>
                        <a:pt x="9" y="86"/>
                        <a:pt x="9" y="86"/>
                      </a:cubicBezTo>
                      <a:cubicBezTo>
                        <a:pt x="58" y="86"/>
                        <a:pt x="58" y="86"/>
                        <a:pt x="58" y="86"/>
                      </a:cubicBezTo>
                      <a:cubicBezTo>
                        <a:pt x="59" y="86"/>
                        <a:pt x="59" y="85"/>
                        <a:pt x="59" y="85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59" y="9"/>
                        <a:pt x="59" y="9"/>
                        <a:pt x="58" y="9"/>
                      </a:cubicBezTo>
                      <a:lnTo>
                        <a:pt x="9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19" name="Rectangle 374">
                  <a:extLst>
                    <a:ext uri="{FF2B5EF4-FFF2-40B4-BE49-F238E27FC236}">
                      <a16:creationId xmlns:a16="http://schemas.microsoft.com/office/drawing/2014/main" id="{BB23402A-EEA8-4205-B1B9-AC8E63122C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127751"/>
                  <a:ext cx="123825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20" name="Rectangle 375">
                  <a:extLst>
                    <a:ext uri="{FF2B5EF4-FFF2-40B4-BE49-F238E27FC236}">
                      <a16:creationId xmlns:a16="http://schemas.microsoft.com/office/drawing/2014/main" id="{1B654BFE-AE78-4EE5-BD5B-6020B9910F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194426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21" name="Rectangle 376">
                  <a:extLst>
                    <a:ext uri="{FF2B5EF4-FFF2-40B4-BE49-F238E27FC236}">
                      <a16:creationId xmlns:a16="http://schemas.microsoft.com/office/drawing/2014/main" id="{A16CF17E-AA28-4DF8-A056-A54CB65221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194426"/>
                  <a:ext cx="36513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22" name="Rectangle 377">
                  <a:extLst>
                    <a:ext uri="{FF2B5EF4-FFF2-40B4-BE49-F238E27FC236}">
                      <a16:creationId xmlns:a16="http://schemas.microsoft.com/office/drawing/2014/main" id="{BAF6CCF1-9378-4A92-A3FC-C92948799D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194426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23" name="Rectangle 378">
                  <a:extLst>
                    <a:ext uri="{FF2B5EF4-FFF2-40B4-BE49-F238E27FC236}">
                      <a16:creationId xmlns:a16="http://schemas.microsoft.com/office/drawing/2014/main" id="{0DCD44A1-660A-4CA9-AF28-6113E2DD23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237288"/>
                  <a:ext cx="33338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24" name="Rectangle 379">
                  <a:extLst>
                    <a:ext uri="{FF2B5EF4-FFF2-40B4-BE49-F238E27FC236}">
                      <a16:creationId xmlns:a16="http://schemas.microsoft.com/office/drawing/2014/main" id="{12F8030A-1782-4645-897A-7BD62ACA46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237288"/>
                  <a:ext cx="36513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25" name="Rectangle 380">
                  <a:extLst>
                    <a:ext uri="{FF2B5EF4-FFF2-40B4-BE49-F238E27FC236}">
                      <a16:creationId xmlns:a16="http://schemas.microsoft.com/office/drawing/2014/main" id="{39AAD1C8-0316-4563-9239-680342790B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237288"/>
                  <a:ext cx="33338" cy="3016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26" name="Rectangle 381">
                  <a:extLst>
                    <a:ext uri="{FF2B5EF4-FFF2-40B4-BE49-F238E27FC236}">
                      <a16:creationId xmlns:a16="http://schemas.microsoft.com/office/drawing/2014/main" id="{68CF6C20-24A9-42A3-B2FF-2EA65A4ABC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266" y="6278563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27" name="Rectangle 382">
                  <a:extLst>
                    <a:ext uri="{FF2B5EF4-FFF2-40B4-BE49-F238E27FC236}">
                      <a16:creationId xmlns:a16="http://schemas.microsoft.com/office/drawing/2014/main" id="{0431A652-2174-4B53-9EB4-B312452E82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56129" y="6278563"/>
                  <a:ext cx="36513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  <p:sp>
              <p:nvSpPr>
                <p:cNvPr id="128" name="Rectangle 383">
                  <a:extLst>
                    <a:ext uri="{FF2B5EF4-FFF2-40B4-BE49-F238E27FC236}">
                      <a16:creationId xmlns:a16="http://schemas.microsoft.com/office/drawing/2014/main" id="{0698CDC6-CBDC-4AD1-A8AB-A3E1C740E6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3754" y="6278563"/>
                  <a:ext cx="33338" cy="28575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EG"/>
                </a:p>
              </p:txBody>
            </p:sp>
          </p:grpSp>
        </p:grpSp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84B79AAD-37A4-47A0-AB6D-2CD84418E5D5}"/>
              </a:ext>
            </a:extLst>
          </p:cNvPr>
          <p:cNvGrpSpPr/>
          <p:nvPr/>
        </p:nvGrpSpPr>
        <p:grpSpPr>
          <a:xfrm>
            <a:off x="9264683" y="5236762"/>
            <a:ext cx="1262904" cy="424135"/>
            <a:chOff x="9264683" y="5236762"/>
            <a:chExt cx="1262904" cy="424135"/>
          </a:xfrm>
        </p:grpSpPr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AA647557-A62A-4541-B185-F72B8C8742BB}"/>
                </a:ext>
              </a:extLst>
            </p:cNvPr>
            <p:cNvGrpSpPr/>
            <p:nvPr/>
          </p:nvGrpSpPr>
          <p:grpSpPr>
            <a:xfrm>
              <a:off x="9264683" y="5236762"/>
              <a:ext cx="152299" cy="373233"/>
              <a:chOff x="3676454" y="3591123"/>
              <a:chExt cx="152299" cy="373233"/>
            </a:xfrm>
          </p:grpSpPr>
          <p:grpSp>
            <p:nvGrpSpPr>
              <p:cNvPr id="138" name="Группа 137">
                <a:extLst>
                  <a:ext uri="{FF2B5EF4-FFF2-40B4-BE49-F238E27FC236}">
                    <a16:creationId xmlns:a16="http://schemas.microsoft.com/office/drawing/2014/main" id="{E6BD27C6-5C76-4D54-B401-566A2493F4D5}"/>
                  </a:ext>
                </a:extLst>
              </p:cNvPr>
              <p:cNvGrpSpPr/>
              <p:nvPr/>
            </p:nvGrpSpPr>
            <p:grpSpPr>
              <a:xfrm>
                <a:off x="3676454" y="3591123"/>
                <a:ext cx="152299" cy="373233"/>
                <a:chOff x="3676454" y="3591123"/>
                <a:chExt cx="152299" cy="373233"/>
              </a:xfrm>
            </p:grpSpPr>
            <p:grpSp>
              <p:nvGrpSpPr>
                <p:cNvPr id="140" name="Группа 139">
                  <a:extLst>
                    <a:ext uri="{FF2B5EF4-FFF2-40B4-BE49-F238E27FC236}">
                      <a16:creationId xmlns:a16="http://schemas.microsoft.com/office/drawing/2014/main" id="{CD346B9A-646C-495B-B29B-9CFEA984A27F}"/>
                    </a:ext>
                  </a:extLst>
                </p:cNvPr>
                <p:cNvGrpSpPr/>
                <p:nvPr/>
              </p:nvGrpSpPr>
              <p:grpSpPr>
                <a:xfrm>
                  <a:off x="3676454" y="3591123"/>
                  <a:ext cx="152299" cy="297867"/>
                  <a:chOff x="6014150" y="876028"/>
                  <a:chExt cx="320662" cy="648852"/>
                </a:xfrm>
              </p:grpSpPr>
              <p:sp>
                <p:nvSpPr>
                  <p:cNvPr id="142" name="Овал 141">
                    <a:extLst>
                      <a:ext uri="{FF2B5EF4-FFF2-40B4-BE49-F238E27FC236}">
                        <a16:creationId xmlns:a16="http://schemas.microsoft.com/office/drawing/2014/main" id="{C84C1BCF-00E9-4EE0-8BEA-2B9C4E4298E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4301" y="876028"/>
                    <a:ext cx="320511" cy="3205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43" name="Равнобедренный треугольник 142">
                    <a:extLst>
                      <a:ext uri="{FF2B5EF4-FFF2-40B4-BE49-F238E27FC236}">
                        <a16:creationId xmlns:a16="http://schemas.microsoft.com/office/drawing/2014/main" id="{4864616C-8B1E-4C80-ADDD-40949CCF39EE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6014150" y="1061379"/>
                    <a:ext cx="320662" cy="4635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41" name="Овал 140">
                  <a:extLst>
                    <a:ext uri="{FF2B5EF4-FFF2-40B4-BE49-F238E27FC236}">
                      <a16:creationId xmlns:a16="http://schemas.microsoft.com/office/drawing/2014/main" id="{F22AEA4C-FE86-4ABE-946B-3CBB1F56E071}"/>
                    </a:ext>
                  </a:extLst>
                </p:cNvPr>
                <p:cNvSpPr/>
                <p:nvPr/>
              </p:nvSpPr>
              <p:spPr bwMode="auto">
                <a:xfrm>
                  <a:off x="3676454" y="3813624"/>
                  <a:ext cx="150828" cy="150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39" name="Овал 138">
                <a:extLst>
                  <a:ext uri="{FF2B5EF4-FFF2-40B4-BE49-F238E27FC236}">
                    <a16:creationId xmlns:a16="http://schemas.microsoft.com/office/drawing/2014/main" id="{17AC5479-60E7-44B7-BFA4-FE1A4A9A779C}"/>
                  </a:ext>
                </a:extLst>
              </p:cNvPr>
              <p:cNvSpPr/>
              <p:nvPr/>
            </p:nvSpPr>
            <p:spPr bwMode="auto">
              <a:xfrm>
                <a:off x="3712786" y="3627672"/>
                <a:ext cx="78164" cy="7816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37" name="Прямоугольник 136">
              <a:extLst>
                <a:ext uri="{FF2B5EF4-FFF2-40B4-BE49-F238E27FC236}">
                  <a16:creationId xmlns:a16="http://schemas.microsoft.com/office/drawing/2014/main" id="{B2E2567F-3EB0-4EE7-B9E9-99AB9FC76431}"/>
                </a:ext>
              </a:extLst>
            </p:cNvPr>
            <p:cNvSpPr/>
            <p:nvPr/>
          </p:nvSpPr>
          <p:spPr>
            <a:xfrm>
              <a:off x="9426260" y="5383898"/>
              <a:ext cx="11013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00000"/>
                  </a:solidFill>
                  <a:latin typeface="+mj-lt"/>
                </a:rPr>
                <a:t>Владивосток</a:t>
              </a:r>
              <a:endParaRPr lang="ru-RU" sz="1200" dirty="0">
                <a:latin typeface="+mj-lt"/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587211FA-19A0-4CE4-A3C3-A5ECF3073601}"/>
              </a:ext>
            </a:extLst>
          </p:cNvPr>
          <p:cNvGrpSpPr/>
          <p:nvPr/>
        </p:nvGrpSpPr>
        <p:grpSpPr>
          <a:xfrm>
            <a:off x="5556757" y="4959387"/>
            <a:ext cx="1012832" cy="450988"/>
            <a:chOff x="5556757" y="4959387"/>
            <a:chExt cx="1012832" cy="450988"/>
          </a:xfrm>
        </p:grpSpPr>
        <p:grpSp>
          <p:nvGrpSpPr>
            <p:cNvPr id="145" name="Группа 144">
              <a:extLst>
                <a:ext uri="{FF2B5EF4-FFF2-40B4-BE49-F238E27FC236}">
                  <a16:creationId xmlns:a16="http://schemas.microsoft.com/office/drawing/2014/main" id="{295EAF82-36E6-4F3E-9841-07AA5FCDC64F}"/>
                </a:ext>
              </a:extLst>
            </p:cNvPr>
            <p:cNvGrpSpPr/>
            <p:nvPr/>
          </p:nvGrpSpPr>
          <p:grpSpPr>
            <a:xfrm>
              <a:off x="5556757" y="4959387"/>
              <a:ext cx="152299" cy="373233"/>
              <a:chOff x="3676454" y="3591123"/>
              <a:chExt cx="152299" cy="373233"/>
            </a:xfrm>
          </p:grpSpPr>
          <p:grpSp>
            <p:nvGrpSpPr>
              <p:cNvPr id="147" name="Группа 146">
                <a:extLst>
                  <a:ext uri="{FF2B5EF4-FFF2-40B4-BE49-F238E27FC236}">
                    <a16:creationId xmlns:a16="http://schemas.microsoft.com/office/drawing/2014/main" id="{B9C9B1BE-EB9F-4368-8BA7-858AB16E2C09}"/>
                  </a:ext>
                </a:extLst>
              </p:cNvPr>
              <p:cNvGrpSpPr/>
              <p:nvPr/>
            </p:nvGrpSpPr>
            <p:grpSpPr>
              <a:xfrm>
                <a:off x="3676454" y="3591123"/>
                <a:ext cx="152299" cy="373233"/>
                <a:chOff x="3676454" y="3591123"/>
                <a:chExt cx="152299" cy="373233"/>
              </a:xfrm>
            </p:grpSpPr>
            <p:grpSp>
              <p:nvGrpSpPr>
                <p:cNvPr id="149" name="Группа 148">
                  <a:extLst>
                    <a:ext uri="{FF2B5EF4-FFF2-40B4-BE49-F238E27FC236}">
                      <a16:creationId xmlns:a16="http://schemas.microsoft.com/office/drawing/2014/main" id="{5F4B3884-E7AC-486D-8613-D3FECD369B30}"/>
                    </a:ext>
                  </a:extLst>
                </p:cNvPr>
                <p:cNvGrpSpPr/>
                <p:nvPr/>
              </p:nvGrpSpPr>
              <p:grpSpPr>
                <a:xfrm>
                  <a:off x="3676454" y="3591123"/>
                  <a:ext cx="152299" cy="297867"/>
                  <a:chOff x="6014150" y="876028"/>
                  <a:chExt cx="320662" cy="648852"/>
                </a:xfrm>
              </p:grpSpPr>
              <p:sp>
                <p:nvSpPr>
                  <p:cNvPr id="151" name="Овал 150">
                    <a:extLst>
                      <a:ext uri="{FF2B5EF4-FFF2-40B4-BE49-F238E27FC236}">
                        <a16:creationId xmlns:a16="http://schemas.microsoft.com/office/drawing/2014/main" id="{069846E2-1AB5-4A34-8888-65BFB2505B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4301" y="876028"/>
                    <a:ext cx="320511" cy="3205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52" name="Равнобедренный треугольник 151">
                    <a:extLst>
                      <a:ext uri="{FF2B5EF4-FFF2-40B4-BE49-F238E27FC236}">
                        <a16:creationId xmlns:a16="http://schemas.microsoft.com/office/drawing/2014/main" id="{88E9E4B0-2B8A-4172-B8FC-C7FE5BF7D7AB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6014150" y="1061379"/>
                    <a:ext cx="320662" cy="4635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50" name="Овал 149">
                  <a:extLst>
                    <a:ext uri="{FF2B5EF4-FFF2-40B4-BE49-F238E27FC236}">
                      <a16:creationId xmlns:a16="http://schemas.microsoft.com/office/drawing/2014/main" id="{C2557631-9A5A-47B4-B888-B0C71326E67B}"/>
                    </a:ext>
                  </a:extLst>
                </p:cNvPr>
                <p:cNvSpPr/>
                <p:nvPr/>
              </p:nvSpPr>
              <p:spPr bwMode="auto">
                <a:xfrm>
                  <a:off x="3676454" y="3813624"/>
                  <a:ext cx="150828" cy="150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48" name="Овал 147">
                <a:extLst>
                  <a:ext uri="{FF2B5EF4-FFF2-40B4-BE49-F238E27FC236}">
                    <a16:creationId xmlns:a16="http://schemas.microsoft.com/office/drawing/2014/main" id="{1388D95C-AEDC-4208-A880-2AF7FA10ECC5}"/>
                  </a:ext>
                </a:extLst>
              </p:cNvPr>
              <p:cNvSpPr/>
              <p:nvPr/>
            </p:nvSpPr>
            <p:spPr bwMode="auto">
              <a:xfrm>
                <a:off x="3712786" y="3627672"/>
                <a:ext cx="78164" cy="7816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6" name="Прямоугольник 145">
              <a:extLst>
                <a:ext uri="{FF2B5EF4-FFF2-40B4-BE49-F238E27FC236}">
                  <a16:creationId xmlns:a16="http://schemas.microsoft.com/office/drawing/2014/main" id="{222D9B9C-C3C3-4FE6-8953-985C993A2D9F}"/>
                </a:ext>
              </a:extLst>
            </p:cNvPr>
            <p:cNvSpPr/>
            <p:nvPr/>
          </p:nvSpPr>
          <p:spPr>
            <a:xfrm>
              <a:off x="5684539" y="5133376"/>
              <a:ext cx="8850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00000"/>
                  </a:solidFill>
                  <a:latin typeface="+mj-lt"/>
                </a:rPr>
                <a:t>Кемерово</a:t>
              </a:r>
              <a:endParaRPr lang="ru-RU" sz="1200" dirty="0">
                <a:latin typeface="+mj-lt"/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E71C729E-E7B8-4905-9F83-F9554010942A}"/>
              </a:ext>
            </a:extLst>
          </p:cNvPr>
          <p:cNvGrpSpPr/>
          <p:nvPr/>
        </p:nvGrpSpPr>
        <p:grpSpPr>
          <a:xfrm>
            <a:off x="6716203" y="5214445"/>
            <a:ext cx="877104" cy="425860"/>
            <a:chOff x="6716203" y="5214445"/>
            <a:chExt cx="877104" cy="425860"/>
          </a:xfrm>
        </p:grpSpPr>
        <p:grpSp>
          <p:nvGrpSpPr>
            <p:cNvPr id="154" name="Группа 153">
              <a:extLst>
                <a:ext uri="{FF2B5EF4-FFF2-40B4-BE49-F238E27FC236}">
                  <a16:creationId xmlns:a16="http://schemas.microsoft.com/office/drawing/2014/main" id="{B355A3DE-EC55-467D-B5F4-0A9C3EA93E1C}"/>
                </a:ext>
              </a:extLst>
            </p:cNvPr>
            <p:cNvGrpSpPr/>
            <p:nvPr/>
          </p:nvGrpSpPr>
          <p:grpSpPr>
            <a:xfrm>
              <a:off x="6716203" y="5214445"/>
              <a:ext cx="152299" cy="373233"/>
              <a:chOff x="3676454" y="3591123"/>
              <a:chExt cx="152299" cy="373233"/>
            </a:xfrm>
          </p:grpSpPr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F993D13B-6236-49DB-B925-3CD71B63D807}"/>
                  </a:ext>
                </a:extLst>
              </p:cNvPr>
              <p:cNvGrpSpPr/>
              <p:nvPr/>
            </p:nvGrpSpPr>
            <p:grpSpPr>
              <a:xfrm>
                <a:off x="3676454" y="3591123"/>
                <a:ext cx="152299" cy="373233"/>
                <a:chOff x="3676454" y="3591123"/>
                <a:chExt cx="152299" cy="373233"/>
              </a:xfrm>
            </p:grpSpPr>
            <p:grpSp>
              <p:nvGrpSpPr>
                <p:cNvPr id="158" name="Группа 157">
                  <a:extLst>
                    <a:ext uri="{FF2B5EF4-FFF2-40B4-BE49-F238E27FC236}">
                      <a16:creationId xmlns:a16="http://schemas.microsoft.com/office/drawing/2014/main" id="{4CBD6A7F-112A-4330-AF95-83166989FDF2}"/>
                    </a:ext>
                  </a:extLst>
                </p:cNvPr>
                <p:cNvGrpSpPr/>
                <p:nvPr/>
              </p:nvGrpSpPr>
              <p:grpSpPr>
                <a:xfrm>
                  <a:off x="3676454" y="3591123"/>
                  <a:ext cx="152299" cy="297867"/>
                  <a:chOff x="6014150" y="876028"/>
                  <a:chExt cx="320662" cy="648852"/>
                </a:xfrm>
              </p:grpSpPr>
              <p:sp>
                <p:nvSpPr>
                  <p:cNvPr id="160" name="Овал 159">
                    <a:extLst>
                      <a:ext uri="{FF2B5EF4-FFF2-40B4-BE49-F238E27FC236}">
                        <a16:creationId xmlns:a16="http://schemas.microsoft.com/office/drawing/2014/main" id="{A9620CD8-1C3F-471B-AE68-6C5B9D26647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4301" y="876028"/>
                    <a:ext cx="320511" cy="3205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61" name="Равнобедренный треугольник 160">
                    <a:extLst>
                      <a:ext uri="{FF2B5EF4-FFF2-40B4-BE49-F238E27FC236}">
                        <a16:creationId xmlns:a16="http://schemas.microsoft.com/office/drawing/2014/main" id="{F08C563D-0782-43C9-A2E2-22DB0519C8EA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6014150" y="1061379"/>
                    <a:ext cx="320662" cy="4635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59" name="Овал 158">
                  <a:extLst>
                    <a:ext uri="{FF2B5EF4-FFF2-40B4-BE49-F238E27FC236}">
                      <a16:creationId xmlns:a16="http://schemas.microsoft.com/office/drawing/2014/main" id="{B35C2128-B4EF-4D92-8C4C-5F60F7A839B6}"/>
                    </a:ext>
                  </a:extLst>
                </p:cNvPr>
                <p:cNvSpPr/>
                <p:nvPr/>
              </p:nvSpPr>
              <p:spPr bwMode="auto">
                <a:xfrm>
                  <a:off x="3676454" y="3813624"/>
                  <a:ext cx="150828" cy="150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7" name="Овал 156">
                <a:extLst>
                  <a:ext uri="{FF2B5EF4-FFF2-40B4-BE49-F238E27FC236}">
                    <a16:creationId xmlns:a16="http://schemas.microsoft.com/office/drawing/2014/main" id="{D00FD5F6-EBE3-4E79-B1B9-E2887C3AF1CF}"/>
                  </a:ext>
                </a:extLst>
              </p:cNvPr>
              <p:cNvSpPr/>
              <p:nvPr/>
            </p:nvSpPr>
            <p:spPr bwMode="auto">
              <a:xfrm>
                <a:off x="3712786" y="3627672"/>
                <a:ext cx="78164" cy="7816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id="{045AF0B7-EF58-48F7-8D89-58E83DEBFEBF}"/>
                </a:ext>
              </a:extLst>
            </p:cNvPr>
            <p:cNvSpPr/>
            <p:nvPr/>
          </p:nvSpPr>
          <p:spPr>
            <a:xfrm>
              <a:off x="6854002" y="5363306"/>
              <a:ext cx="7393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00000"/>
                  </a:solidFill>
                  <a:latin typeface="+mj-lt"/>
                </a:rPr>
                <a:t>Иркутск</a:t>
              </a:r>
              <a:endParaRPr lang="ru-RU" sz="1200" dirty="0">
                <a:latin typeface="+mj-lt"/>
              </a:endParaRPr>
            </a:p>
          </p:txBody>
        </p:sp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792A9241-47FD-4ADB-B533-9BC09F9C125F}"/>
              </a:ext>
            </a:extLst>
          </p:cNvPr>
          <p:cNvGrpSpPr/>
          <p:nvPr/>
        </p:nvGrpSpPr>
        <p:grpSpPr>
          <a:xfrm>
            <a:off x="9627985" y="4388705"/>
            <a:ext cx="1563891" cy="435248"/>
            <a:chOff x="9627985" y="4388705"/>
            <a:chExt cx="1563891" cy="435248"/>
          </a:xfrm>
        </p:grpSpPr>
        <p:grpSp>
          <p:nvGrpSpPr>
            <p:cNvPr id="163" name="Группа 162">
              <a:extLst>
                <a:ext uri="{FF2B5EF4-FFF2-40B4-BE49-F238E27FC236}">
                  <a16:creationId xmlns:a16="http://schemas.microsoft.com/office/drawing/2014/main" id="{860534AE-3FF7-414E-8948-A03DB3FDC4EA}"/>
                </a:ext>
              </a:extLst>
            </p:cNvPr>
            <p:cNvGrpSpPr/>
            <p:nvPr/>
          </p:nvGrpSpPr>
          <p:grpSpPr>
            <a:xfrm>
              <a:off x="9627985" y="4388705"/>
              <a:ext cx="152299" cy="373233"/>
              <a:chOff x="3676454" y="3591123"/>
              <a:chExt cx="152299" cy="373233"/>
            </a:xfrm>
          </p:grpSpPr>
          <p:grpSp>
            <p:nvGrpSpPr>
              <p:cNvPr id="165" name="Группа 164">
                <a:extLst>
                  <a:ext uri="{FF2B5EF4-FFF2-40B4-BE49-F238E27FC236}">
                    <a16:creationId xmlns:a16="http://schemas.microsoft.com/office/drawing/2014/main" id="{B06FA321-B21A-4EEA-9C18-70F817C36BBE}"/>
                  </a:ext>
                </a:extLst>
              </p:cNvPr>
              <p:cNvGrpSpPr/>
              <p:nvPr/>
            </p:nvGrpSpPr>
            <p:grpSpPr>
              <a:xfrm>
                <a:off x="3676454" y="3591123"/>
                <a:ext cx="152299" cy="373233"/>
                <a:chOff x="3676454" y="3591123"/>
                <a:chExt cx="152299" cy="373233"/>
              </a:xfrm>
            </p:grpSpPr>
            <p:grpSp>
              <p:nvGrpSpPr>
                <p:cNvPr id="167" name="Группа 166">
                  <a:extLst>
                    <a:ext uri="{FF2B5EF4-FFF2-40B4-BE49-F238E27FC236}">
                      <a16:creationId xmlns:a16="http://schemas.microsoft.com/office/drawing/2014/main" id="{BD6906B1-7B47-472F-9E74-DE5EA84556D5}"/>
                    </a:ext>
                  </a:extLst>
                </p:cNvPr>
                <p:cNvGrpSpPr/>
                <p:nvPr/>
              </p:nvGrpSpPr>
              <p:grpSpPr>
                <a:xfrm>
                  <a:off x="3676454" y="3591123"/>
                  <a:ext cx="152299" cy="297867"/>
                  <a:chOff x="6014150" y="876028"/>
                  <a:chExt cx="320662" cy="648852"/>
                </a:xfrm>
              </p:grpSpPr>
              <p:sp>
                <p:nvSpPr>
                  <p:cNvPr id="169" name="Овал 168">
                    <a:extLst>
                      <a:ext uri="{FF2B5EF4-FFF2-40B4-BE49-F238E27FC236}">
                        <a16:creationId xmlns:a16="http://schemas.microsoft.com/office/drawing/2014/main" id="{993C56B4-270E-418E-9A5A-AA967BFBF77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4301" y="876028"/>
                    <a:ext cx="320511" cy="3205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70" name="Равнобедренный треугольник 169">
                    <a:extLst>
                      <a:ext uri="{FF2B5EF4-FFF2-40B4-BE49-F238E27FC236}">
                        <a16:creationId xmlns:a16="http://schemas.microsoft.com/office/drawing/2014/main" id="{4CE5B749-7503-45EB-B969-2E0370C08C8E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6014150" y="1061379"/>
                    <a:ext cx="320662" cy="4635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68" name="Овал 167">
                  <a:extLst>
                    <a:ext uri="{FF2B5EF4-FFF2-40B4-BE49-F238E27FC236}">
                      <a16:creationId xmlns:a16="http://schemas.microsoft.com/office/drawing/2014/main" id="{1E56AD81-1985-45D7-BB34-63AC778053E2}"/>
                    </a:ext>
                  </a:extLst>
                </p:cNvPr>
                <p:cNvSpPr/>
                <p:nvPr/>
              </p:nvSpPr>
              <p:spPr bwMode="auto">
                <a:xfrm>
                  <a:off x="3676454" y="3813624"/>
                  <a:ext cx="150828" cy="150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Овал 165">
                <a:extLst>
                  <a:ext uri="{FF2B5EF4-FFF2-40B4-BE49-F238E27FC236}">
                    <a16:creationId xmlns:a16="http://schemas.microsoft.com/office/drawing/2014/main" id="{7128D7A1-29F5-4137-8AE0-BA25AE638FFB}"/>
                  </a:ext>
                </a:extLst>
              </p:cNvPr>
              <p:cNvSpPr/>
              <p:nvPr/>
            </p:nvSpPr>
            <p:spPr bwMode="auto">
              <a:xfrm>
                <a:off x="3712786" y="3627672"/>
                <a:ext cx="78164" cy="7816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id="{82968088-1FCB-477C-9FBB-299374E2436A}"/>
                </a:ext>
              </a:extLst>
            </p:cNvPr>
            <p:cNvSpPr/>
            <p:nvPr/>
          </p:nvSpPr>
          <p:spPr>
            <a:xfrm>
              <a:off x="9764882" y="4546954"/>
              <a:ext cx="14269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00000"/>
                  </a:solidFill>
                  <a:latin typeface="+mj-lt"/>
                </a:rPr>
                <a:t>Южно-Сахалинск</a:t>
              </a:r>
              <a:endParaRPr lang="ru-RU" sz="1200" dirty="0">
                <a:latin typeface="+mj-lt"/>
              </a:endParaRPr>
            </a:p>
          </p:txBody>
        </p:sp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E317B937-1F1F-443D-B0EB-54D6EFCADC9C}"/>
              </a:ext>
            </a:extLst>
          </p:cNvPr>
          <p:cNvGrpSpPr/>
          <p:nvPr/>
        </p:nvGrpSpPr>
        <p:grpSpPr>
          <a:xfrm>
            <a:off x="1070266" y="1839675"/>
            <a:ext cx="279569" cy="623391"/>
            <a:chOff x="429765" y="4033996"/>
            <a:chExt cx="347664" cy="775229"/>
          </a:xfrm>
        </p:grpSpPr>
        <p:sp>
          <p:nvSpPr>
            <p:cNvPr id="172" name="Freeform 54">
              <a:extLst>
                <a:ext uri="{FF2B5EF4-FFF2-40B4-BE49-F238E27FC236}">
                  <a16:creationId xmlns:a16="http://schemas.microsoft.com/office/drawing/2014/main" id="{65AE60CD-D6CE-4EE1-BF6A-7A90DA6ED5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765" y="4461562"/>
              <a:ext cx="347664" cy="347663"/>
            </a:xfrm>
            <a:custGeom>
              <a:avLst/>
              <a:gdLst>
                <a:gd name="T0" fmla="*/ 42 w 94"/>
                <a:gd name="T1" fmla="*/ 94 h 94"/>
                <a:gd name="T2" fmla="*/ 35 w 94"/>
                <a:gd name="T3" fmla="*/ 80 h 94"/>
                <a:gd name="T4" fmla="*/ 27 w 94"/>
                <a:gd name="T5" fmla="*/ 83 h 94"/>
                <a:gd name="T6" fmla="*/ 10 w 94"/>
                <a:gd name="T7" fmla="*/ 76 h 94"/>
                <a:gd name="T8" fmla="*/ 10 w 94"/>
                <a:gd name="T9" fmla="*/ 67 h 94"/>
                <a:gd name="T10" fmla="*/ 13 w 94"/>
                <a:gd name="T11" fmla="*/ 59 h 94"/>
                <a:gd name="T12" fmla="*/ 0 w 94"/>
                <a:gd name="T13" fmla="*/ 52 h 94"/>
                <a:gd name="T14" fmla="*/ 7 w 94"/>
                <a:gd name="T15" fmla="*/ 35 h 94"/>
                <a:gd name="T16" fmla="*/ 15 w 94"/>
                <a:gd name="T17" fmla="*/ 31 h 94"/>
                <a:gd name="T18" fmla="*/ 8 w 94"/>
                <a:gd name="T19" fmla="*/ 22 h 94"/>
                <a:gd name="T20" fmla="*/ 17 w 94"/>
                <a:gd name="T21" fmla="*/ 10 h 94"/>
                <a:gd name="T22" fmla="*/ 32 w 94"/>
                <a:gd name="T23" fmla="*/ 14 h 94"/>
                <a:gd name="T24" fmla="*/ 35 w 94"/>
                <a:gd name="T25" fmla="*/ 6 h 94"/>
                <a:gd name="T26" fmla="*/ 52 w 94"/>
                <a:gd name="T27" fmla="*/ 0 h 94"/>
                <a:gd name="T28" fmla="*/ 59 w 94"/>
                <a:gd name="T29" fmla="*/ 13 h 94"/>
                <a:gd name="T30" fmla="*/ 67 w 94"/>
                <a:gd name="T31" fmla="*/ 10 h 94"/>
                <a:gd name="T32" fmla="*/ 72 w 94"/>
                <a:gd name="T33" fmla="*/ 8 h 94"/>
                <a:gd name="T34" fmla="*/ 84 w 94"/>
                <a:gd name="T35" fmla="*/ 17 h 94"/>
                <a:gd name="T36" fmla="*/ 84 w 94"/>
                <a:gd name="T37" fmla="*/ 27 h 94"/>
                <a:gd name="T38" fmla="*/ 80 w 94"/>
                <a:gd name="T39" fmla="*/ 34 h 94"/>
                <a:gd name="T40" fmla="*/ 94 w 94"/>
                <a:gd name="T41" fmla="*/ 41 h 94"/>
                <a:gd name="T42" fmla="*/ 87 w 94"/>
                <a:gd name="T43" fmla="*/ 59 h 94"/>
                <a:gd name="T44" fmla="*/ 79 w 94"/>
                <a:gd name="T45" fmla="*/ 62 h 94"/>
                <a:gd name="T46" fmla="*/ 86 w 94"/>
                <a:gd name="T47" fmla="*/ 71 h 94"/>
                <a:gd name="T48" fmla="*/ 76 w 94"/>
                <a:gd name="T49" fmla="*/ 83 h 94"/>
                <a:gd name="T50" fmla="*/ 62 w 94"/>
                <a:gd name="T51" fmla="*/ 79 h 94"/>
                <a:gd name="T52" fmla="*/ 59 w 94"/>
                <a:gd name="T53" fmla="*/ 87 h 94"/>
                <a:gd name="T54" fmla="*/ 43 w 94"/>
                <a:gd name="T55" fmla="*/ 86 h 94"/>
                <a:gd name="T56" fmla="*/ 51 w 94"/>
                <a:gd name="T57" fmla="*/ 80 h 94"/>
                <a:gd name="T58" fmla="*/ 59 w 94"/>
                <a:gd name="T59" fmla="*/ 72 h 94"/>
                <a:gd name="T60" fmla="*/ 68 w 94"/>
                <a:gd name="T61" fmla="*/ 73 h 94"/>
                <a:gd name="T62" fmla="*/ 77 w 94"/>
                <a:gd name="T63" fmla="*/ 71 h 94"/>
                <a:gd name="T64" fmla="*/ 72 w 94"/>
                <a:gd name="T65" fmla="*/ 58 h 94"/>
                <a:gd name="T66" fmla="*/ 80 w 94"/>
                <a:gd name="T67" fmla="*/ 51 h 94"/>
                <a:gd name="T68" fmla="*/ 86 w 94"/>
                <a:gd name="T69" fmla="*/ 43 h 94"/>
                <a:gd name="T70" fmla="*/ 73 w 94"/>
                <a:gd name="T71" fmla="*/ 37 h 94"/>
                <a:gd name="T72" fmla="*/ 73 w 94"/>
                <a:gd name="T73" fmla="*/ 26 h 94"/>
                <a:gd name="T74" fmla="*/ 72 w 94"/>
                <a:gd name="T75" fmla="*/ 16 h 94"/>
                <a:gd name="T76" fmla="*/ 59 w 94"/>
                <a:gd name="T77" fmla="*/ 22 h 94"/>
                <a:gd name="T78" fmla="*/ 51 w 94"/>
                <a:gd name="T79" fmla="*/ 13 h 94"/>
                <a:gd name="T80" fmla="*/ 43 w 94"/>
                <a:gd name="T81" fmla="*/ 8 h 94"/>
                <a:gd name="T82" fmla="*/ 38 w 94"/>
                <a:gd name="T83" fmla="*/ 21 h 94"/>
                <a:gd name="T84" fmla="*/ 32 w 94"/>
                <a:gd name="T85" fmla="*/ 22 h 94"/>
                <a:gd name="T86" fmla="*/ 22 w 94"/>
                <a:gd name="T87" fmla="*/ 16 h 94"/>
                <a:gd name="T88" fmla="*/ 20 w 94"/>
                <a:gd name="T89" fmla="*/ 26 h 94"/>
                <a:gd name="T90" fmla="*/ 21 w 94"/>
                <a:gd name="T91" fmla="*/ 38 h 94"/>
                <a:gd name="T92" fmla="*/ 8 w 94"/>
                <a:gd name="T93" fmla="*/ 43 h 94"/>
                <a:gd name="T94" fmla="*/ 13 w 94"/>
                <a:gd name="T95" fmla="*/ 51 h 94"/>
                <a:gd name="T96" fmla="*/ 22 w 94"/>
                <a:gd name="T97" fmla="*/ 59 h 94"/>
                <a:gd name="T98" fmla="*/ 17 w 94"/>
                <a:gd name="T99" fmla="*/ 71 h 94"/>
                <a:gd name="T100" fmla="*/ 26 w 94"/>
                <a:gd name="T101" fmla="*/ 73 h 94"/>
                <a:gd name="T102" fmla="*/ 38 w 94"/>
                <a:gd name="T103" fmla="*/ 73 h 94"/>
                <a:gd name="T104" fmla="*/ 43 w 94"/>
                <a:gd name="T105" fmla="*/ 86 h 94"/>
                <a:gd name="T106" fmla="*/ 29 w 94"/>
                <a:gd name="T107" fmla="*/ 47 h 94"/>
                <a:gd name="T108" fmla="*/ 64 w 94"/>
                <a:gd name="T109" fmla="*/ 47 h 94"/>
                <a:gd name="T110" fmla="*/ 47 w 94"/>
                <a:gd name="T111" fmla="*/ 37 h 94"/>
                <a:gd name="T112" fmla="*/ 47 w 94"/>
                <a:gd name="T113" fmla="*/ 56 h 94"/>
                <a:gd name="T114" fmla="*/ 47 w 94"/>
                <a:gd name="T115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4" h="94">
                  <a:moveTo>
                    <a:pt x="52" y="94"/>
                  </a:moveTo>
                  <a:cubicBezTo>
                    <a:pt x="42" y="94"/>
                    <a:pt x="42" y="94"/>
                    <a:pt x="42" y="94"/>
                  </a:cubicBezTo>
                  <a:cubicBezTo>
                    <a:pt x="38" y="94"/>
                    <a:pt x="35" y="91"/>
                    <a:pt x="35" y="8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4" y="86"/>
                    <a:pt x="20" y="86"/>
                    <a:pt x="17" y="83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9" y="75"/>
                    <a:pt x="8" y="73"/>
                    <a:pt x="8" y="71"/>
                  </a:cubicBezTo>
                  <a:cubicBezTo>
                    <a:pt x="8" y="70"/>
                    <a:pt x="9" y="68"/>
                    <a:pt x="10" y="67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3" y="59"/>
                    <a:pt x="0" y="56"/>
                    <a:pt x="0" y="5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8"/>
                    <a:pt x="3" y="35"/>
                    <a:pt x="7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5"/>
                    <a:pt x="8" y="24"/>
                    <a:pt x="8" y="22"/>
                  </a:cubicBezTo>
                  <a:cubicBezTo>
                    <a:pt x="8" y="20"/>
                    <a:pt x="9" y="18"/>
                    <a:pt x="10" y="1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0" y="7"/>
                    <a:pt x="24" y="7"/>
                    <a:pt x="27" y="10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3"/>
                    <a:pt x="38" y="0"/>
                    <a:pt x="4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3"/>
                    <a:pt x="59" y="6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8" y="8"/>
                    <a:pt x="70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3" y="8"/>
                    <a:pt x="75" y="8"/>
                    <a:pt x="76" y="10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5" y="18"/>
                    <a:pt x="86" y="20"/>
                    <a:pt x="86" y="22"/>
                  </a:cubicBezTo>
                  <a:cubicBezTo>
                    <a:pt x="86" y="24"/>
                    <a:pt x="85" y="25"/>
                    <a:pt x="84" y="27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7" y="35"/>
                    <a:pt x="87" y="35"/>
                    <a:pt x="87" y="35"/>
                  </a:cubicBezTo>
                  <a:cubicBezTo>
                    <a:pt x="91" y="35"/>
                    <a:pt x="94" y="38"/>
                    <a:pt x="94" y="41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6"/>
                    <a:pt x="91" y="59"/>
                    <a:pt x="87" y="59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5" y="68"/>
                    <a:pt x="86" y="70"/>
                    <a:pt x="86" y="71"/>
                  </a:cubicBezTo>
                  <a:cubicBezTo>
                    <a:pt x="86" y="73"/>
                    <a:pt x="85" y="75"/>
                    <a:pt x="84" y="76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4" y="86"/>
                    <a:pt x="69" y="86"/>
                    <a:pt x="67" y="84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7"/>
                    <a:pt x="59" y="87"/>
                    <a:pt x="59" y="87"/>
                  </a:cubicBezTo>
                  <a:cubicBezTo>
                    <a:pt x="59" y="91"/>
                    <a:pt x="56" y="94"/>
                    <a:pt x="52" y="94"/>
                  </a:cubicBezTo>
                  <a:close/>
                  <a:moveTo>
                    <a:pt x="43" y="86"/>
                  </a:moveTo>
                  <a:cubicBezTo>
                    <a:pt x="51" y="86"/>
                    <a:pt x="51" y="86"/>
                    <a:pt x="51" y="86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51" y="77"/>
                    <a:pt x="53" y="74"/>
                    <a:pt x="56" y="73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60" y="71"/>
                    <a:pt x="61" y="71"/>
                    <a:pt x="62" y="71"/>
                  </a:cubicBezTo>
                  <a:cubicBezTo>
                    <a:pt x="64" y="71"/>
                    <a:pt x="66" y="72"/>
                    <a:pt x="68" y="73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1" y="65"/>
                    <a:pt x="70" y="61"/>
                    <a:pt x="72" y="58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4" y="53"/>
                    <a:pt x="77" y="51"/>
                    <a:pt x="80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77" y="43"/>
                    <a:pt x="74" y="40"/>
                    <a:pt x="73" y="37"/>
                  </a:cubicBezTo>
                  <a:cubicBezTo>
                    <a:pt x="72" y="35"/>
                    <a:pt x="72" y="35"/>
                    <a:pt x="72" y="35"/>
                  </a:cubicBezTo>
                  <a:cubicBezTo>
                    <a:pt x="70" y="32"/>
                    <a:pt x="71" y="28"/>
                    <a:pt x="73" y="26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6" y="22"/>
                    <a:pt x="62" y="23"/>
                    <a:pt x="59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3" y="20"/>
                    <a:pt x="51" y="16"/>
                    <a:pt x="51" y="13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1" y="20"/>
                    <a:pt x="38" y="21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4" y="22"/>
                    <a:pt x="33" y="22"/>
                    <a:pt x="32" y="22"/>
                  </a:cubicBezTo>
                  <a:cubicBezTo>
                    <a:pt x="29" y="22"/>
                    <a:pt x="27" y="22"/>
                    <a:pt x="26" y="20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28"/>
                    <a:pt x="23" y="32"/>
                    <a:pt x="22" y="35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40"/>
                    <a:pt x="17" y="43"/>
                    <a:pt x="13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7" y="51"/>
                    <a:pt x="20" y="53"/>
                    <a:pt x="21" y="56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61"/>
                    <a:pt x="23" y="65"/>
                    <a:pt x="20" y="6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8" y="71"/>
                    <a:pt x="32" y="70"/>
                    <a:pt x="35" y="72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41" y="74"/>
                    <a:pt x="43" y="77"/>
                    <a:pt x="43" y="80"/>
                  </a:cubicBezTo>
                  <a:lnTo>
                    <a:pt x="43" y="86"/>
                  </a:lnTo>
                  <a:close/>
                  <a:moveTo>
                    <a:pt x="47" y="64"/>
                  </a:moveTo>
                  <a:cubicBezTo>
                    <a:pt x="37" y="64"/>
                    <a:pt x="29" y="56"/>
                    <a:pt x="29" y="47"/>
                  </a:cubicBezTo>
                  <a:cubicBezTo>
                    <a:pt x="29" y="37"/>
                    <a:pt x="37" y="29"/>
                    <a:pt x="47" y="29"/>
                  </a:cubicBezTo>
                  <a:cubicBezTo>
                    <a:pt x="57" y="29"/>
                    <a:pt x="64" y="37"/>
                    <a:pt x="64" y="47"/>
                  </a:cubicBezTo>
                  <a:cubicBezTo>
                    <a:pt x="64" y="56"/>
                    <a:pt x="57" y="64"/>
                    <a:pt x="47" y="64"/>
                  </a:cubicBezTo>
                  <a:close/>
                  <a:moveTo>
                    <a:pt x="47" y="37"/>
                  </a:moveTo>
                  <a:cubicBezTo>
                    <a:pt x="42" y="37"/>
                    <a:pt x="37" y="41"/>
                    <a:pt x="37" y="47"/>
                  </a:cubicBezTo>
                  <a:cubicBezTo>
                    <a:pt x="37" y="52"/>
                    <a:pt x="42" y="56"/>
                    <a:pt x="47" y="56"/>
                  </a:cubicBezTo>
                  <a:cubicBezTo>
                    <a:pt x="52" y="56"/>
                    <a:pt x="56" y="52"/>
                    <a:pt x="56" y="47"/>
                  </a:cubicBezTo>
                  <a:cubicBezTo>
                    <a:pt x="56" y="41"/>
                    <a:pt x="52" y="37"/>
                    <a:pt x="47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grpSp>
          <p:nvGrpSpPr>
            <p:cNvPr id="173" name="Группа 172">
              <a:extLst>
                <a:ext uri="{FF2B5EF4-FFF2-40B4-BE49-F238E27FC236}">
                  <a16:creationId xmlns:a16="http://schemas.microsoft.com/office/drawing/2014/main" id="{D80D3AB1-1733-4C2D-95A8-ADDE4A743540}"/>
                </a:ext>
              </a:extLst>
            </p:cNvPr>
            <p:cNvGrpSpPr/>
            <p:nvPr/>
          </p:nvGrpSpPr>
          <p:grpSpPr>
            <a:xfrm rot="10800000">
              <a:off x="479698" y="4033996"/>
              <a:ext cx="247650" cy="344488"/>
              <a:chOff x="7651354" y="6054726"/>
              <a:chExt cx="247650" cy="344488"/>
            </a:xfrm>
            <a:solidFill>
              <a:schemeClr val="accent6"/>
            </a:solidFill>
          </p:grpSpPr>
          <p:sp>
            <p:nvSpPr>
              <p:cNvPr id="174" name="Freeform 373">
                <a:extLst>
                  <a:ext uri="{FF2B5EF4-FFF2-40B4-BE49-F238E27FC236}">
                    <a16:creationId xmlns:a16="http://schemas.microsoft.com/office/drawing/2014/main" id="{11E6C6B5-3D58-41E5-9FAF-A4F8166F83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354" y="6054726"/>
                <a:ext cx="247650" cy="344488"/>
              </a:xfrm>
              <a:custGeom>
                <a:avLst/>
                <a:gdLst>
                  <a:gd name="T0" fmla="*/ 58 w 68"/>
                  <a:gd name="T1" fmla="*/ 94 h 94"/>
                  <a:gd name="T2" fmla="*/ 9 w 68"/>
                  <a:gd name="T3" fmla="*/ 94 h 94"/>
                  <a:gd name="T4" fmla="*/ 0 w 68"/>
                  <a:gd name="T5" fmla="*/ 85 h 94"/>
                  <a:gd name="T6" fmla="*/ 0 w 68"/>
                  <a:gd name="T7" fmla="*/ 10 h 94"/>
                  <a:gd name="T8" fmla="*/ 9 w 68"/>
                  <a:gd name="T9" fmla="*/ 0 h 94"/>
                  <a:gd name="T10" fmla="*/ 58 w 68"/>
                  <a:gd name="T11" fmla="*/ 0 h 94"/>
                  <a:gd name="T12" fmla="*/ 68 w 68"/>
                  <a:gd name="T13" fmla="*/ 10 h 94"/>
                  <a:gd name="T14" fmla="*/ 68 w 68"/>
                  <a:gd name="T15" fmla="*/ 85 h 94"/>
                  <a:gd name="T16" fmla="*/ 58 w 68"/>
                  <a:gd name="T17" fmla="*/ 94 h 94"/>
                  <a:gd name="T18" fmla="*/ 9 w 68"/>
                  <a:gd name="T19" fmla="*/ 9 h 94"/>
                  <a:gd name="T20" fmla="*/ 8 w 68"/>
                  <a:gd name="T21" fmla="*/ 10 h 94"/>
                  <a:gd name="T22" fmla="*/ 8 w 68"/>
                  <a:gd name="T23" fmla="*/ 85 h 94"/>
                  <a:gd name="T24" fmla="*/ 9 w 68"/>
                  <a:gd name="T25" fmla="*/ 86 h 94"/>
                  <a:gd name="T26" fmla="*/ 58 w 68"/>
                  <a:gd name="T27" fmla="*/ 86 h 94"/>
                  <a:gd name="T28" fmla="*/ 59 w 68"/>
                  <a:gd name="T29" fmla="*/ 85 h 94"/>
                  <a:gd name="T30" fmla="*/ 59 w 68"/>
                  <a:gd name="T31" fmla="*/ 10 h 94"/>
                  <a:gd name="T32" fmla="*/ 58 w 68"/>
                  <a:gd name="T33" fmla="*/ 9 h 94"/>
                  <a:gd name="T34" fmla="*/ 9 w 68"/>
                  <a:gd name="T35" fmla="*/ 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94">
                    <a:moveTo>
                      <a:pt x="58" y="94"/>
                    </a:moveTo>
                    <a:cubicBezTo>
                      <a:pt x="9" y="94"/>
                      <a:pt x="9" y="94"/>
                      <a:pt x="9" y="94"/>
                    </a:cubicBezTo>
                    <a:cubicBezTo>
                      <a:pt x="4" y="94"/>
                      <a:pt x="0" y="90"/>
                      <a:pt x="0" y="8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3" y="0"/>
                      <a:pt x="68" y="5"/>
                      <a:pt x="68" y="10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68" y="90"/>
                      <a:pt x="63" y="94"/>
                      <a:pt x="58" y="94"/>
                    </a:cubicBezTo>
                    <a:close/>
                    <a:moveTo>
                      <a:pt x="9" y="9"/>
                    </a:moveTo>
                    <a:cubicBezTo>
                      <a:pt x="9" y="9"/>
                      <a:pt x="8" y="9"/>
                      <a:pt x="8" y="10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8" y="85"/>
                      <a:pt x="9" y="86"/>
                      <a:pt x="9" y="86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9" y="86"/>
                      <a:pt x="59" y="85"/>
                      <a:pt x="59" y="85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9"/>
                      <a:pt x="59" y="9"/>
                      <a:pt x="58" y="9"/>
                    </a:cubicBezTo>
                    <a:lnTo>
                      <a:pt x="9" y="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75" name="Rectangle 374">
                <a:extLst>
                  <a:ext uri="{FF2B5EF4-FFF2-40B4-BE49-F238E27FC236}">
                    <a16:creationId xmlns:a16="http://schemas.microsoft.com/office/drawing/2014/main" id="{2B08CC4B-73EC-4750-991A-AF25AA91D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127751"/>
                <a:ext cx="123825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76" name="Rectangle 375">
                <a:extLst>
                  <a:ext uri="{FF2B5EF4-FFF2-40B4-BE49-F238E27FC236}">
                    <a16:creationId xmlns:a16="http://schemas.microsoft.com/office/drawing/2014/main" id="{3C35D4D6-2CB5-4E27-B758-69DDB3911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194426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77" name="Rectangle 376">
                <a:extLst>
                  <a:ext uri="{FF2B5EF4-FFF2-40B4-BE49-F238E27FC236}">
                    <a16:creationId xmlns:a16="http://schemas.microsoft.com/office/drawing/2014/main" id="{921FA27E-8B4C-44B7-ADBF-323922DA0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194426"/>
                <a:ext cx="36513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78" name="Rectangle 377">
                <a:extLst>
                  <a:ext uri="{FF2B5EF4-FFF2-40B4-BE49-F238E27FC236}">
                    <a16:creationId xmlns:a16="http://schemas.microsoft.com/office/drawing/2014/main" id="{97404B33-A27D-412E-B287-09F198C54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194426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79" name="Rectangle 378">
                <a:extLst>
                  <a:ext uri="{FF2B5EF4-FFF2-40B4-BE49-F238E27FC236}">
                    <a16:creationId xmlns:a16="http://schemas.microsoft.com/office/drawing/2014/main" id="{98B95D9A-4E7D-4666-846C-7E3B544D4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237288"/>
                <a:ext cx="33338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80" name="Rectangle 379">
                <a:extLst>
                  <a:ext uri="{FF2B5EF4-FFF2-40B4-BE49-F238E27FC236}">
                    <a16:creationId xmlns:a16="http://schemas.microsoft.com/office/drawing/2014/main" id="{6A477BFB-5374-4094-A765-C107DAC43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237288"/>
                <a:ext cx="36513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81" name="Rectangle 380">
                <a:extLst>
                  <a:ext uri="{FF2B5EF4-FFF2-40B4-BE49-F238E27FC236}">
                    <a16:creationId xmlns:a16="http://schemas.microsoft.com/office/drawing/2014/main" id="{A310B800-7B2B-4CDD-A54B-E20407CA3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237288"/>
                <a:ext cx="33338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82" name="Rectangle 381">
                <a:extLst>
                  <a:ext uri="{FF2B5EF4-FFF2-40B4-BE49-F238E27FC236}">
                    <a16:creationId xmlns:a16="http://schemas.microsoft.com/office/drawing/2014/main" id="{6314FC44-5956-40C2-9858-4F56124A4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278563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83" name="Rectangle 382">
                <a:extLst>
                  <a:ext uri="{FF2B5EF4-FFF2-40B4-BE49-F238E27FC236}">
                    <a16:creationId xmlns:a16="http://schemas.microsoft.com/office/drawing/2014/main" id="{C3D053B2-2ADE-4339-9CC4-66339443F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278563"/>
                <a:ext cx="36513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84" name="Rectangle 383">
                <a:extLst>
                  <a:ext uri="{FF2B5EF4-FFF2-40B4-BE49-F238E27FC236}">
                    <a16:creationId xmlns:a16="http://schemas.microsoft.com/office/drawing/2014/main" id="{4DE12881-42A7-44E6-900D-7CC3564FE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278563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</p:grpSp>
      </p:grpSp>
      <p:sp>
        <p:nvSpPr>
          <p:cNvPr id="185" name="Прямоугольник 184">
            <a:extLst>
              <a:ext uri="{FF2B5EF4-FFF2-40B4-BE49-F238E27FC236}">
                <a16:creationId xmlns:a16="http://schemas.microsoft.com/office/drawing/2014/main" id="{2C33BBBE-1297-4EEB-A798-5D6262BD9492}"/>
              </a:ext>
            </a:extLst>
          </p:cNvPr>
          <p:cNvSpPr/>
          <p:nvPr/>
        </p:nvSpPr>
        <p:spPr>
          <a:xfrm>
            <a:off x="1367445" y="1853269"/>
            <a:ext cx="24901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+mj-lt"/>
              </a:rPr>
              <a:t>- Обособленные подразделения</a:t>
            </a:r>
            <a:endParaRPr lang="ru-RU" sz="1200" dirty="0">
              <a:latin typeface="+mj-lt"/>
            </a:endParaRPr>
          </a:p>
        </p:txBody>
      </p:sp>
      <p:sp>
        <p:nvSpPr>
          <p:cNvPr id="186" name="Прямоугольник 185">
            <a:extLst>
              <a:ext uri="{FF2B5EF4-FFF2-40B4-BE49-F238E27FC236}">
                <a16:creationId xmlns:a16="http://schemas.microsoft.com/office/drawing/2014/main" id="{8974BD53-4001-454E-88E8-38E7A0CDD697}"/>
              </a:ext>
            </a:extLst>
          </p:cNvPr>
          <p:cNvSpPr/>
          <p:nvPr/>
        </p:nvSpPr>
        <p:spPr>
          <a:xfrm>
            <a:off x="1367445" y="2188898"/>
            <a:ext cx="29172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+mj-lt"/>
              </a:rPr>
              <a:t>- Авторизированный сервисный центр</a:t>
            </a:r>
            <a:endParaRPr lang="ru-RU" sz="1200" dirty="0">
              <a:latin typeface="+mj-lt"/>
            </a:endParaRPr>
          </a:p>
        </p:txBody>
      </p: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FA70219A-6675-427D-AA84-C26667A61C15}"/>
              </a:ext>
            </a:extLst>
          </p:cNvPr>
          <p:cNvGrpSpPr/>
          <p:nvPr/>
        </p:nvGrpSpPr>
        <p:grpSpPr>
          <a:xfrm>
            <a:off x="1015470" y="2876805"/>
            <a:ext cx="1542864" cy="413758"/>
            <a:chOff x="1015470" y="2876805"/>
            <a:chExt cx="1542864" cy="413758"/>
          </a:xfrm>
        </p:grpSpPr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7969BD0F-C5EB-4DAD-9D51-4EF3CA413F61}"/>
                </a:ext>
              </a:extLst>
            </p:cNvPr>
            <p:cNvGrpSpPr/>
            <p:nvPr/>
          </p:nvGrpSpPr>
          <p:grpSpPr>
            <a:xfrm>
              <a:off x="2406035" y="2876805"/>
              <a:ext cx="152299" cy="373233"/>
              <a:chOff x="3676454" y="3591123"/>
              <a:chExt cx="152299" cy="373233"/>
            </a:xfrm>
          </p:grpSpPr>
          <p:grpSp>
            <p:nvGrpSpPr>
              <p:cNvPr id="202" name="Группа 201">
                <a:extLst>
                  <a:ext uri="{FF2B5EF4-FFF2-40B4-BE49-F238E27FC236}">
                    <a16:creationId xmlns:a16="http://schemas.microsoft.com/office/drawing/2014/main" id="{AC3B58E2-9946-4C6A-ADA1-F92601C4EEC1}"/>
                  </a:ext>
                </a:extLst>
              </p:cNvPr>
              <p:cNvGrpSpPr/>
              <p:nvPr/>
            </p:nvGrpSpPr>
            <p:grpSpPr>
              <a:xfrm>
                <a:off x="3676454" y="3591123"/>
                <a:ext cx="152299" cy="373233"/>
                <a:chOff x="3676454" y="3591123"/>
                <a:chExt cx="152299" cy="373233"/>
              </a:xfrm>
            </p:grpSpPr>
            <p:grpSp>
              <p:nvGrpSpPr>
                <p:cNvPr id="204" name="Группа 203">
                  <a:extLst>
                    <a:ext uri="{FF2B5EF4-FFF2-40B4-BE49-F238E27FC236}">
                      <a16:creationId xmlns:a16="http://schemas.microsoft.com/office/drawing/2014/main" id="{8A2CDF79-B8B7-45B6-BB94-9841CC156236}"/>
                    </a:ext>
                  </a:extLst>
                </p:cNvPr>
                <p:cNvGrpSpPr/>
                <p:nvPr/>
              </p:nvGrpSpPr>
              <p:grpSpPr>
                <a:xfrm>
                  <a:off x="3676454" y="3591123"/>
                  <a:ext cx="152299" cy="297867"/>
                  <a:chOff x="6014150" y="876028"/>
                  <a:chExt cx="320662" cy="648852"/>
                </a:xfrm>
              </p:grpSpPr>
              <p:sp>
                <p:nvSpPr>
                  <p:cNvPr id="206" name="Овал 205">
                    <a:extLst>
                      <a:ext uri="{FF2B5EF4-FFF2-40B4-BE49-F238E27FC236}">
                        <a16:creationId xmlns:a16="http://schemas.microsoft.com/office/drawing/2014/main" id="{045AC4BF-FA6A-4885-8F31-E8B7E376A8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4301" y="876028"/>
                    <a:ext cx="320511" cy="3205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7" name="Равнобедренный треугольник 206">
                    <a:extLst>
                      <a:ext uri="{FF2B5EF4-FFF2-40B4-BE49-F238E27FC236}">
                        <a16:creationId xmlns:a16="http://schemas.microsoft.com/office/drawing/2014/main" id="{1331A922-0D91-498A-B476-29CCB5452451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6014150" y="1061379"/>
                    <a:ext cx="320662" cy="4635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205" name="Овал 204">
                  <a:extLst>
                    <a:ext uri="{FF2B5EF4-FFF2-40B4-BE49-F238E27FC236}">
                      <a16:creationId xmlns:a16="http://schemas.microsoft.com/office/drawing/2014/main" id="{891EAEF9-B2CB-4870-ADD7-D5C4312A6E9C}"/>
                    </a:ext>
                  </a:extLst>
                </p:cNvPr>
                <p:cNvSpPr/>
                <p:nvPr/>
              </p:nvSpPr>
              <p:spPr bwMode="auto">
                <a:xfrm>
                  <a:off x="3676454" y="3813624"/>
                  <a:ext cx="150828" cy="150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03" name="Овал 202">
                <a:extLst>
                  <a:ext uri="{FF2B5EF4-FFF2-40B4-BE49-F238E27FC236}">
                    <a16:creationId xmlns:a16="http://schemas.microsoft.com/office/drawing/2014/main" id="{94B9F6BF-D391-423A-A2D5-DFCFCF8832AC}"/>
                  </a:ext>
                </a:extLst>
              </p:cNvPr>
              <p:cNvSpPr/>
              <p:nvPr/>
            </p:nvSpPr>
            <p:spPr bwMode="auto">
              <a:xfrm>
                <a:off x="3712786" y="3627672"/>
                <a:ext cx="78164" cy="7816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89" name="Прямоугольник 188">
              <a:extLst>
                <a:ext uri="{FF2B5EF4-FFF2-40B4-BE49-F238E27FC236}">
                  <a16:creationId xmlns:a16="http://schemas.microsoft.com/office/drawing/2014/main" id="{9AFD63E6-CD05-482E-8451-DC2A63641937}"/>
                </a:ext>
              </a:extLst>
            </p:cNvPr>
            <p:cNvSpPr/>
            <p:nvPr/>
          </p:nvSpPr>
          <p:spPr>
            <a:xfrm>
              <a:off x="1071562" y="3013564"/>
              <a:ext cx="13880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solidFill>
                    <a:srgbClr val="000000"/>
                  </a:solidFill>
                  <a:latin typeface="+mj-lt"/>
                </a:rPr>
                <a:t>Санкт-Петербург</a:t>
              </a:r>
              <a:endParaRPr lang="ru-RU" sz="1200" dirty="0">
                <a:latin typeface="+mj-lt"/>
              </a:endParaRPr>
            </a:p>
          </p:txBody>
        </p:sp>
        <p:grpSp>
          <p:nvGrpSpPr>
            <p:cNvPr id="190" name="Группа 189">
              <a:extLst>
                <a:ext uri="{FF2B5EF4-FFF2-40B4-BE49-F238E27FC236}">
                  <a16:creationId xmlns:a16="http://schemas.microsoft.com/office/drawing/2014/main" id="{E9018440-90E5-4653-BE12-BA0235009684}"/>
                </a:ext>
              </a:extLst>
            </p:cNvPr>
            <p:cNvGrpSpPr/>
            <p:nvPr/>
          </p:nvGrpSpPr>
          <p:grpSpPr>
            <a:xfrm rot="10800000">
              <a:off x="1015470" y="3048051"/>
              <a:ext cx="109591" cy="152444"/>
              <a:chOff x="7651354" y="6054726"/>
              <a:chExt cx="247650" cy="344488"/>
            </a:xfrm>
            <a:solidFill>
              <a:schemeClr val="accent6"/>
            </a:solidFill>
          </p:grpSpPr>
          <p:sp>
            <p:nvSpPr>
              <p:cNvPr id="191" name="Freeform 373">
                <a:extLst>
                  <a:ext uri="{FF2B5EF4-FFF2-40B4-BE49-F238E27FC236}">
                    <a16:creationId xmlns:a16="http://schemas.microsoft.com/office/drawing/2014/main" id="{6EFD1FB9-862F-4DE8-A558-860688A665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354" y="6054726"/>
                <a:ext cx="247650" cy="344488"/>
              </a:xfrm>
              <a:custGeom>
                <a:avLst/>
                <a:gdLst>
                  <a:gd name="T0" fmla="*/ 58 w 68"/>
                  <a:gd name="T1" fmla="*/ 94 h 94"/>
                  <a:gd name="T2" fmla="*/ 9 w 68"/>
                  <a:gd name="T3" fmla="*/ 94 h 94"/>
                  <a:gd name="T4" fmla="*/ 0 w 68"/>
                  <a:gd name="T5" fmla="*/ 85 h 94"/>
                  <a:gd name="T6" fmla="*/ 0 w 68"/>
                  <a:gd name="T7" fmla="*/ 10 h 94"/>
                  <a:gd name="T8" fmla="*/ 9 w 68"/>
                  <a:gd name="T9" fmla="*/ 0 h 94"/>
                  <a:gd name="T10" fmla="*/ 58 w 68"/>
                  <a:gd name="T11" fmla="*/ 0 h 94"/>
                  <a:gd name="T12" fmla="*/ 68 w 68"/>
                  <a:gd name="T13" fmla="*/ 10 h 94"/>
                  <a:gd name="T14" fmla="*/ 68 w 68"/>
                  <a:gd name="T15" fmla="*/ 85 h 94"/>
                  <a:gd name="T16" fmla="*/ 58 w 68"/>
                  <a:gd name="T17" fmla="*/ 94 h 94"/>
                  <a:gd name="T18" fmla="*/ 9 w 68"/>
                  <a:gd name="T19" fmla="*/ 9 h 94"/>
                  <a:gd name="T20" fmla="*/ 8 w 68"/>
                  <a:gd name="T21" fmla="*/ 10 h 94"/>
                  <a:gd name="T22" fmla="*/ 8 w 68"/>
                  <a:gd name="T23" fmla="*/ 85 h 94"/>
                  <a:gd name="T24" fmla="*/ 9 w 68"/>
                  <a:gd name="T25" fmla="*/ 86 h 94"/>
                  <a:gd name="T26" fmla="*/ 58 w 68"/>
                  <a:gd name="T27" fmla="*/ 86 h 94"/>
                  <a:gd name="T28" fmla="*/ 59 w 68"/>
                  <a:gd name="T29" fmla="*/ 85 h 94"/>
                  <a:gd name="T30" fmla="*/ 59 w 68"/>
                  <a:gd name="T31" fmla="*/ 10 h 94"/>
                  <a:gd name="T32" fmla="*/ 58 w 68"/>
                  <a:gd name="T33" fmla="*/ 9 h 94"/>
                  <a:gd name="T34" fmla="*/ 9 w 68"/>
                  <a:gd name="T35" fmla="*/ 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94">
                    <a:moveTo>
                      <a:pt x="58" y="94"/>
                    </a:moveTo>
                    <a:cubicBezTo>
                      <a:pt x="9" y="94"/>
                      <a:pt x="9" y="94"/>
                      <a:pt x="9" y="94"/>
                    </a:cubicBezTo>
                    <a:cubicBezTo>
                      <a:pt x="4" y="94"/>
                      <a:pt x="0" y="90"/>
                      <a:pt x="0" y="8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3" y="0"/>
                      <a:pt x="68" y="5"/>
                      <a:pt x="68" y="10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68" y="90"/>
                      <a:pt x="63" y="94"/>
                      <a:pt x="58" y="94"/>
                    </a:cubicBezTo>
                    <a:close/>
                    <a:moveTo>
                      <a:pt x="9" y="9"/>
                    </a:moveTo>
                    <a:cubicBezTo>
                      <a:pt x="9" y="9"/>
                      <a:pt x="8" y="9"/>
                      <a:pt x="8" y="10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8" y="85"/>
                      <a:pt x="9" y="86"/>
                      <a:pt x="9" y="86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9" y="86"/>
                      <a:pt x="59" y="85"/>
                      <a:pt x="59" y="85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9"/>
                      <a:pt x="59" y="9"/>
                      <a:pt x="58" y="9"/>
                    </a:cubicBezTo>
                    <a:lnTo>
                      <a:pt x="9" y="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92" name="Rectangle 374">
                <a:extLst>
                  <a:ext uri="{FF2B5EF4-FFF2-40B4-BE49-F238E27FC236}">
                    <a16:creationId xmlns:a16="http://schemas.microsoft.com/office/drawing/2014/main" id="{A7C9E67A-7419-4C69-9A49-C690F2CDD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127751"/>
                <a:ext cx="123825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93" name="Rectangle 375">
                <a:extLst>
                  <a:ext uri="{FF2B5EF4-FFF2-40B4-BE49-F238E27FC236}">
                    <a16:creationId xmlns:a16="http://schemas.microsoft.com/office/drawing/2014/main" id="{2B306CC3-C2FE-4AF0-9BFE-6AA7439E1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194426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94" name="Rectangle 376">
                <a:extLst>
                  <a:ext uri="{FF2B5EF4-FFF2-40B4-BE49-F238E27FC236}">
                    <a16:creationId xmlns:a16="http://schemas.microsoft.com/office/drawing/2014/main" id="{F84334FA-707D-4CB4-8BDD-73842A5C3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194426"/>
                <a:ext cx="36513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95" name="Rectangle 377">
                <a:extLst>
                  <a:ext uri="{FF2B5EF4-FFF2-40B4-BE49-F238E27FC236}">
                    <a16:creationId xmlns:a16="http://schemas.microsoft.com/office/drawing/2014/main" id="{7629AEAC-9F48-4FB0-B797-462135C05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194426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96" name="Rectangle 378">
                <a:extLst>
                  <a:ext uri="{FF2B5EF4-FFF2-40B4-BE49-F238E27FC236}">
                    <a16:creationId xmlns:a16="http://schemas.microsoft.com/office/drawing/2014/main" id="{001112CB-26C3-4532-B199-BD5AC1092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237288"/>
                <a:ext cx="33338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97" name="Rectangle 379">
                <a:extLst>
                  <a:ext uri="{FF2B5EF4-FFF2-40B4-BE49-F238E27FC236}">
                    <a16:creationId xmlns:a16="http://schemas.microsoft.com/office/drawing/2014/main" id="{7A484D5D-A84B-4616-94D2-79B70BAC0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237288"/>
                <a:ext cx="36513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98" name="Rectangle 380">
                <a:extLst>
                  <a:ext uri="{FF2B5EF4-FFF2-40B4-BE49-F238E27FC236}">
                    <a16:creationId xmlns:a16="http://schemas.microsoft.com/office/drawing/2014/main" id="{5E2E63A5-676B-422F-A962-C5CAF569B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237288"/>
                <a:ext cx="33338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199" name="Rectangle 381">
                <a:extLst>
                  <a:ext uri="{FF2B5EF4-FFF2-40B4-BE49-F238E27FC236}">
                    <a16:creationId xmlns:a16="http://schemas.microsoft.com/office/drawing/2014/main" id="{E3471A0B-2B3E-4B6F-9924-5893A5CFD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278563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00" name="Rectangle 382">
                <a:extLst>
                  <a:ext uri="{FF2B5EF4-FFF2-40B4-BE49-F238E27FC236}">
                    <a16:creationId xmlns:a16="http://schemas.microsoft.com/office/drawing/2014/main" id="{AA6E7DF2-C585-4448-BDA5-8CA44715D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278563"/>
                <a:ext cx="36513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01" name="Rectangle 383">
                <a:extLst>
                  <a:ext uri="{FF2B5EF4-FFF2-40B4-BE49-F238E27FC236}">
                    <a16:creationId xmlns:a16="http://schemas.microsoft.com/office/drawing/2014/main" id="{D8F5F1C4-2DE7-47F5-AB59-D864E4736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278563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</p:grpSp>
      </p:grp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61F1C3BF-D8C6-4368-809A-429113F5A500}"/>
              </a:ext>
            </a:extLst>
          </p:cNvPr>
          <p:cNvGrpSpPr/>
          <p:nvPr/>
        </p:nvGrpSpPr>
        <p:grpSpPr>
          <a:xfrm>
            <a:off x="3713278" y="4209415"/>
            <a:ext cx="1320768" cy="447271"/>
            <a:chOff x="3713278" y="4209415"/>
            <a:chExt cx="1320768" cy="447271"/>
          </a:xfrm>
        </p:grpSpPr>
        <p:grpSp>
          <p:nvGrpSpPr>
            <p:cNvPr id="209" name="Группа 208">
              <a:extLst>
                <a:ext uri="{FF2B5EF4-FFF2-40B4-BE49-F238E27FC236}">
                  <a16:creationId xmlns:a16="http://schemas.microsoft.com/office/drawing/2014/main" id="{5A9D4BA7-A0FA-43F4-95B8-6FD6515D0A42}"/>
                </a:ext>
              </a:extLst>
            </p:cNvPr>
            <p:cNvGrpSpPr/>
            <p:nvPr/>
          </p:nvGrpSpPr>
          <p:grpSpPr>
            <a:xfrm>
              <a:off x="3713278" y="4283453"/>
              <a:ext cx="152299" cy="373233"/>
              <a:chOff x="3676454" y="3591123"/>
              <a:chExt cx="152299" cy="373233"/>
            </a:xfrm>
          </p:grpSpPr>
          <p:grpSp>
            <p:nvGrpSpPr>
              <p:cNvPr id="223" name="Группа 222">
                <a:extLst>
                  <a:ext uri="{FF2B5EF4-FFF2-40B4-BE49-F238E27FC236}">
                    <a16:creationId xmlns:a16="http://schemas.microsoft.com/office/drawing/2014/main" id="{24E5F9D3-2296-4EFF-B470-E64CC7FFDD6C}"/>
                  </a:ext>
                </a:extLst>
              </p:cNvPr>
              <p:cNvGrpSpPr/>
              <p:nvPr/>
            </p:nvGrpSpPr>
            <p:grpSpPr>
              <a:xfrm>
                <a:off x="3676454" y="3591123"/>
                <a:ext cx="152299" cy="373233"/>
                <a:chOff x="3676454" y="3591123"/>
                <a:chExt cx="152299" cy="373233"/>
              </a:xfrm>
            </p:grpSpPr>
            <p:grpSp>
              <p:nvGrpSpPr>
                <p:cNvPr id="225" name="Группа 224">
                  <a:extLst>
                    <a:ext uri="{FF2B5EF4-FFF2-40B4-BE49-F238E27FC236}">
                      <a16:creationId xmlns:a16="http://schemas.microsoft.com/office/drawing/2014/main" id="{77264A76-B61F-453E-91B5-473D466A1B4E}"/>
                    </a:ext>
                  </a:extLst>
                </p:cNvPr>
                <p:cNvGrpSpPr/>
                <p:nvPr/>
              </p:nvGrpSpPr>
              <p:grpSpPr>
                <a:xfrm>
                  <a:off x="3676454" y="3591123"/>
                  <a:ext cx="152299" cy="297867"/>
                  <a:chOff x="6014150" y="876028"/>
                  <a:chExt cx="320662" cy="648852"/>
                </a:xfrm>
              </p:grpSpPr>
              <p:sp>
                <p:nvSpPr>
                  <p:cNvPr id="227" name="Овал 226">
                    <a:extLst>
                      <a:ext uri="{FF2B5EF4-FFF2-40B4-BE49-F238E27FC236}">
                        <a16:creationId xmlns:a16="http://schemas.microsoft.com/office/drawing/2014/main" id="{018D8A3F-D958-4BDD-A56C-CAF75C9B552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4301" y="876028"/>
                    <a:ext cx="320511" cy="3205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28" name="Равнобедренный треугольник 227">
                    <a:extLst>
                      <a:ext uri="{FF2B5EF4-FFF2-40B4-BE49-F238E27FC236}">
                        <a16:creationId xmlns:a16="http://schemas.microsoft.com/office/drawing/2014/main" id="{47EA17A5-B675-488B-B68B-6C525B010742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6014150" y="1061379"/>
                    <a:ext cx="320662" cy="4635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226" name="Овал 225">
                  <a:extLst>
                    <a:ext uri="{FF2B5EF4-FFF2-40B4-BE49-F238E27FC236}">
                      <a16:creationId xmlns:a16="http://schemas.microsoft.com/office/drawing/2014/main" id="{3D46B40C-51F0-42C1-AA64-AB7EFB31AF30}"/>
                    </a:ext>
                  </a:extLst>
                </p:cNvPr>
                <p:cNvSpPr/>
                <p:nvPr/>
              </p:nvSpPr>
              <p:spPr bwMode="auto">
                <a:xfrm>
                  <a:off x="3676454" y="3813624"/>
                  <a:ext cx="150828" cy="150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24" name="Овал 223">
                <a:extLst>
                  <a:ext uri="{FF2B5EF4-FFF2-40B4-BE49-F238E27FC236}">
                    <a16:creationId xmlns:a16="http://schemas.microsoft.com/office/drawing/2014/main" id="{E472365F-EBED-4748-939B-A5BC86F66129}"/>
                  </a:ext>
                </a:extLst>
              </p:cNvPr>
              <p:cNvSpPr/>
              <p:nvPr/>
            </p:nvSpPr>
            <p:spPr bwMode="auto">
              <a:xfrm>
                <a:off x="3712786" y="3627672"/>
                <a:ext cx="78164" cy="7816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10" name="Прямоугольник 209">
              <a:extLst>
                <a:ext uri="{FF2B5EF4-FFF2-40B4-BE49-F238E27FC236}">
                  <a16:creationId xmlns:a16="http://schemas.microsoft.com/office/drawing/2014/main" id="{B49D616A-73C2-405C-B20A-C623CD3C5CD9}"/>
                </a:ext>
              </a:extLst>
            </p:cNvPr>
            <p:cNvSpPr/>
            <p:nvPr/>
          </p:nvSpPr>
          <p:spPr>
            <a:xfrm>
              <a:off x="3827774" y="4209415"/>
              <a:ext cx="11508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00000"/>
                  </a:solidFill>
                  <a:latin typeface="+mj-lt"/>
                </a:rPr>
                <a:t>Екатеринбург</a:t>
              </a:r>
              <a:endParaRPr lang="ru-RU" sz="1200" dirty="0">
                <a:latin typeface="+mj-lt"/>
              </a:endParaRPr>
            </a:p>
          </p:txBody>
        </p:sp>
        <p:grpSp>
          <p:nvGrpSpPr>
            <p:cNvPr id="211" name="Группа 210">
              <a:extLst>
                <a:ext uri="{FF2B5EF4-FFF2-40B4-BE49-F238E27FC236}">
                  <a16:creationId xmlns:a16="http://schemas.microsoft.com/office/drawing/2014/main" id="{10D4B2D7-4E1F-4FFF-87C0-BC8017F69DD4}"/>
                </a:ext>
              </a:extLst>
            </p:cNvPr>
            <p:cNvGrpSpPr/>
            <p:nvPr/>
          </p:nvGrpSpPr>
          <p:grpSpPr>
            <a:xfrm rot="10800000">
              <a:off x="4924455" y="4268293"/>
              <a:ext cx="109591" cy="152444"/>
              <a:chOff x="7651354" y="6054726"/>
              <a:chExt cx="247650" cy="344488"/>
            </a:xfrm>
            <a:solidFill>
              <a:schemeClr val="accent6"/>
            </a:solidFill>
          </p:grpSpPr>
          <p:sp>
            <p:nvSpPr>
              <p:cNvPr id="212" name="Freeform 373">
                <a:extLst>
                  <a:ext uri="{FF2B5EF4-FFF2-40B4-BE49-F238E27FC236}">
                    <a16:creationId xmlns:a16="http://schemas.microsoft.com/office/drawing/2014/main" id="{939C7591-5AFA-4D59-B444-B8C3717A6A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354" y="6054726"/>
                <a:ext cx="247650" cy="344488"/>
              </a:xfrm>
              <a:custGeom>
                <a:avLst/>
                <a:gdLst>
                  <a:gd name="T0" fmla="*/ 58 w 68"/>
                  <a:gd name="T1" fmla="*/ 94 h 94"/>
                  <a:gd name="T2" fmla="*/ 9 w 68"/>
                  <a:gd name="T3" fmla="*/ 94 h 94"/>
                  <a:gd name="T4" fmla="*/ 0 w 68"/>
                  <a:gd name="T5" fmla="*/ 85 h 94"/>
                  <a:gd name="T6" fmla="*/ 0 w 68"/>
                  <a:gd name="T7" fmla="*/ 10 h 94"/>
                  <a:gd name="T8" fmla="*/ 9 w 68"/>
                  <a:gd name="T9" fmla="*/ 0 h 94"/>
                  <a:gd name="T10" fmla="*/ 58 w 68"/>
                  <a:gd name="T11" fmla="*/ 0 h 94"/>
                  <a:gd name="T12" fmla="*/ 68 w 68"/>
                  <a:gd name="T13" fmla="*/ 10 h 94"/>
                  <a:gd name="T14" fmla="*/ 68 w 68"/>
                  <a:gd name="T15" fmla="*/ 85 h 94"/>
                  <a:gd name="T16" fmla="*/ 58 w 68"/>
                  <a:gd name="T17" fmla="*/ 94 h 94"/>
                  <a:gd name="T18" fmla="*/ 9 w 68"/>
                  <a:gd name="T19" fmla="*/ 9 h 94"/>
                  <a:gd name="T20" fmla="*/ 8 w 68"/>
                  <a:gd name="T21" fmla="*/ 10 h 94"/>
                  <a:gd name="T22" fmla="*/ 8 w 68"/>
                  <a:gd name="T23" fmla="*/ 85 h 94"/>
                  <a:gd name="T24" fmla="*/ 9 w 68"/>
                  <a:gd name="T25" fmla="*/ 86 h 94"/>
                  <a:gd name="T26" fmla="*/ 58 w 68"/>
                  <a:gd name="T27" fmla="*/ 86 h 94"/>
                  <a:gd name="T28" fmla="*/ 59 w 68"/>
                  <a:gd name="T29" fmla="*/ 85 h 94"/>
                  <a:gd name="T30" fmla="*/ 59 w 68"/>
                  <a:gd name="T31" fmla="*/ 10 h 94"/>
                  <a:gd name="T32" fmla="*/ 58 w 68"/>
                  <a:gd name="T33" fmla="*/ 9 h 94"/>
                  <a:gd name="T34" fmla="*/ 9 w 68"/>
                  <a:gd name="T35" fmla="*/ 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94">
                    <a:moveTo>
                      <a:pt x="58" y="94"/>
                    </a:moveTo>
                    <a:cubicBezTo>
                      <a:pt x="9" y="94"/>
                      <a:pt x="9" y="94"/>
                      <a:pt x="9" y="94"/>
                    </a:cubicBezTo>
                    <a:cubicBezTo>
                      <a:pt x="4" y="94"/>
                      <a:pt x="0" y="90"/>
                      <a:pt x="0" y="8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3" y="0"/>
                      <a:pt x="68" y="5"/>
                      <a:pt x="68" y="10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68" y="90"/>
                      <a:pt x="63" y="94"/>
                      <a:pt x="58" y="94"/>
                    </a:cubicBezTo>
                    <a:close/>
                    <a:moveTo>
                      <a:pt x="9" y="9"/>
                    </a:moveTo>
                    <a:cubicBezTo>
                      <a:pt x="9" y="9"/>
                      <a:pt x="8" y="9"/>
                      <a:pt x="8" y="10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8" y="85"/>
                      <a:pt x="9" y="86"/>
                      <a:pt x="9" y="86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9" y="86"/>
                      <a:pt x="59" y="85"/>
                      <a:pt x="59" y="85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9"/>
                      <a:pt x="59" y="9"/>
                      <a:pt x="58" y="9"/>
                    </a:cubicBezTo>
                    <a:lnTo>
                      <a:pt x="9" y="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13" name="Rectangle 374">
                <a:extLst>
                  <a:ext uri="{FF2B5EF4-FFF2-40B4-BE49-F238E27FC236}">
                    <a16:creationId xmlns:a16="http://schemas.microsoft.com/office/drawing/2014/main" id="{1F8CF8AE-A980-4338-8DFE-655CFBCA9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127751"/>
                <a:ext cx="123825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14" name="Rectangle 375">
                <a:extLst>
                  <a:ext uri="{FF2B5EF4-FFF2-40B4-BE49-F238E27FC236}">
                    <a16:creationId xmlns:a16="http://schemas.microsoft.com/office/drawing/2014/main" id="{C659229E-1DC4-45ED-81FA-63BAB97CD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194426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15" name="Rectangle 376">
                <a:extLst>
                  <a:ext uri="{FF2B5EF4-FFF2-40B4-BE49-F238E27FC236}">
                    <a16:creationId xmlns:a16="http://schemas.microsoft.com/office/drawing/2014/main" id="{F052EEF8-5482-4801-AB5F-F7698A124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194426"/>
                <a:ext cx="36513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16" name="Rectangle 377">
                <a:extLst>
                  <a:ext uri="{FF2B5EF4-FFF2-40B4-BE49-F238E27FC236}">
                    <a16:creationId xmlns:a16="http://schemas.microsoft.com/office/drawing/2014/main" id="{224E9718-0FA1-4DB1-9ADD-DDE5DCC9A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194426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17" name="Rectangle 378">
                <a:extLst>
                  <a:ext uri="{FF2B5EF4-FFF2-40B4-BE49-F238E27FC236}">
                    <a16:creationId xmlns:a16="http://schemas.microsoft.com/office/drawing/2014/main" id="{DE5BAF52-C186-4382-8B2D-92E384893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237288"/>
                <a:ext cx="33338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18" name="Rectangle 379">
                <a:extLst>
                  <a:ext uri="{FF2B5EF4-FFF2-40B4-BE49-F238E27FC236}">
                    <a16:creationId xmlns:a16="http://schemas.microsoft.com/office/drawing/2014/main" id="{EE034B5A-48DF-41A3-97D5-DBF608A09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237288"/>
                <a:ext cx="36513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19" name="Rectangle 380">
                <a:extLst>
                  <a:ext uri="{FF2B5EF4-FFF2-40B4-BE49-F238E27FC236}">
                    <a16:creationId xmlns:a16="http://schemas.microsoft.com/office/drawing/2014/main" id="{489234E7-B3AA-49F5-A164-598AC9B1D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237288"/>
                <a:ext cx="33338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20" name="Rectangle 381">
                <a:extLst>
                  <a:ext uri="{FF2B5EF4-FFF2-40B4-BE49-F238E27FC236}">
                    <a16:creationId xmlns:a16="http://schemas.microsoft.com/office/drawing/2014/main" id="{AB92F509-8EE0-47E1-9484-1336ED13B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278563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21" name="Rectangle 382">
                <a:extLst>
                  <a:ext uri="{FF2B5EF4-FFF2-40B4-BE49-F238E27FC236}">
                    <a16:creationId xmlns:a16="http://schemas.microsoft.com/office/drawing/2014/main" id="{44FFBA03-89C4-4AB4-B95A-A0BB9FB7C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278563"/>
                <a:ext cx="36513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22" name="Rectangle 383">
                <a:extLst>
                  <a:ext uri="{FF2B5EF4-FFF2-40B4-BE49-F238E27FC236}">
                    <a16:creationId xmlns:a16="http://schemas.microsoft.com/office/drawing/2014/main" id="{F2AD8758-337D-4943-AF84-2D6511B1A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278563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</p:grpSp>
      </p:grpSp>
      <p:grpSp>
        <p:nvGrpSpPr>
          <p:cNvPr id="229" name="Группа 228">
            <a:extLst>
              <a:ext uri="{FF2B5EF4-FFF2-40B4-BE49-F238E27FC236}">
                <a16:creationId xmlns:a16="http://schemas.microsoft.com/office/drawing/2014/main" id="{C6E2D071-6EEF-4AF8-A575-BAF35287238E}"/>
              </a:ext>
            </a:extLst>
          </p:cNvPr>
          <p:cNvGrpSpPr/>
          <p:nvPr/>
        </p:nvGrpSpPr>
        <p:grpSpPr>
          <a:xfrm>
            <a:off x="5866328" y="4826688"/>
            <a:ext cx="1179866" cy="432955"/>
            <a:chOff x="5866328" y="4826688"/>
            <a:chExt cx="1179866" cy="432955"/>
          </a:xfrm>
        </p:grpSpPr>
        <p:grpSp>
          <p:nvGrpSpPr>
            <p:cNvPr id="230" name="Группа 229">
              <a:extLst>
                <a:ext uri="{FF2B5EF4-FFF2-40B4-BE49-F238E27FC236}">
                  <a16:creationId xmlns:a16="http://schemas.microsoft.com/office/drawing/2014/main" id="{2CFF2FE0-2E59-48D2-8A1E-D9A7DE66BC00}"/>
                </a:ext>
              </a:extLst>
            </p:cNvPr>
            <p:cNvGrpSpPr/>
            <p:nvPr/>
          </p:nvGrpSpPr>
          <p:grpSpPr>
            <a:xfrm>
              <a:off x="5866328" y="4826688"/>
              <a:ext cx="152299" cy="373233"/>
              <a:chOff x="3676454" y="3591123"/>
              <a:chExt cx="152299" cy="373233"/>
            </a:xfrm>
          </p:grpSpPr>
          <p:grpSp>
            <p:nvGrpSpPr>
              <p:cNvPr id="244" name="Группа 243">
                <a:extLst>
                  <a:ext uri="{FF2B5EF4-FFF2-40B4-BE49-F238E27FC236}">
                    <a16:creationId xmlns:a16="http://schemas.microsoft.com/office/drawing/2014/main" id="{CD783AC8-4F6D-4F1B-8E0F-5385C5326B8D}"/>
                  </a:ext>
                </a:extLst>
              </p:cNvPr>
              <p:cNvGrpSpPr/>
              <p:nvPr/>
            </p:nvGrpSpPr>
            <p:grpSpPr>
              <a:xfrm>
                <a:off x="3676454" y="3591123"/>
                <a:ext cx="152299" cy="373233"/>
                <a:chOff x="3676454" y="3591123"/>
                <a:chExt cx="152299" cy="373233"/>
              </a:xfrm>
            </p:grpSpPr>
            <p:grpSp>
              <p:nvGrpSpPr>
                <p:cNvPr id="246" name="Группа 245">
                  <a:extLst>
                    <a:ext uri="{FF2B5EF4-FFF2-40B4-BE49-F238E27FC236}">
                      <a16:creationId xmlns:a16="http://schemas.microsoft.com/office/drawing/2014/main" id="{85C9D2E7-B8C5-41CC-9FB5-BD8F9093F0C1}"/>
                    </a:ext>
                  </a:extLst>
                </p:cNvPr>
                <p:cNvGrpSpPr/>
                <p:nvPr/>
              </p:nvGrpSpPr>
              <p:grpSpPr>
                <a:xfrm>
                  <a:off x="3676454" y="3591123"/>
                  <a:ext cx="152299" cy="297867"/>
                  <a:chOff x="6014150" y="876028"/>
                  <a:chExt cx="320662" cy="648852"/>
                </a:xfrm>
              </p:grpSpPr>
              <p:sp>
                <p:nvSpPr>
                  <p:cNvPr id="248" name="Овал 247">
                    <a:extLst>
                      <a:ext uri="{FF2B5EF4-FFF2-40B4-BE49-F238E27FC236}">
                        <a16:creationId xmlns:a16="http://schemas.microsoft.com/office/drawing/2014/main" id="{AC4F9102-1F2A-4DBB-9AC3-C95E4E622C1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4301" y="876028"/>
                    <a:ext cx="320511" cy="3205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49" name="Равнобедренный треугольник 248">
                    <a:extLst>
                      <a:ext uri="{FF2B5EF4-FFF2-40B4-BE49-F238E27FC236}">
                        <a16:creationId xmlns:a16="http://schemas.microsoft.com/office/drawing/2014/main" id="{401D7328-596B-4256-95AF-B7B898B93487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6014150" y="1061379"/>
                    <a:ext cx="320662" cy="4635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0" tIns="45720" rIns="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247" name="Овал 246">
                  <a:extLst>
                    <a:ext uri="{FF2B5EF4-FFF2-40B4-BE49-F238E27FC236}">
                      <a16:creationId xmlns:a16="http://schemas.microsoft.com/office/drawing/2014/main" id="{69460BFD-A809-44D0-B1B3-9F5C19657C3A}"/>
                    </a:ext>
                  </a:extLst>
                </p:cNvPr>
                <p:cNvSpPr/>
                <p:nvPr/>
              </p:nvSpPr>
              <p:spPr bwMode="auto">
                <a:xfrm>
                  <a:off x="3676454" y="3813624"/>
                  <a:ext cx="150828" cy="150732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45" name="Овал 244">
                <a:extLst>
                  <a:ext uri="{FF2B5EF4-FFF2-40B4-BE49-F238E27FC236}">
                    <a16:creationId xmlns:a16="http://schemas.microsoft.com/office/drawing/2014/main" id="{0B1BF97F-9C8B-49B4-96DA-2C8D81030E88}"/>
                  </a:ext>
                </a:extLst>
              </p:cNvPr>
              <p:cNvSpPr/>
              <p:nvPr/>
            </p:nvSpPr>
            <p:spPr bwMode="auto">
              <a:xfrm>
                <a:off x="3712786" y="3627672"/>
                <a:ext cx="78164" cy="7816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31" name="Прямоугольник 230">
              <a:extLst>
                <a:ext uri="{FF2B5EF4-FFF2-40B4-BE49-F238E27FC236}">
                  <a16:creationId xmlns:a16="http://schemas.microsoft.com/office/drawing/2014/main" id="{4CBE5282-430C-4C50-BCE1-5F1BE9F35764}"/>
                </a:ext>
              </a:extLst>
            </p:cNvPr>
            <p:cNvSpPr/>
            <p:nvPr/>
          </p:nvSpPr>
          <p:spPr>
            <a:xfrm>
              <a:off x="5986119" y="4982644"/>
              <a:ext cx="10038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000000"/>
                  </a:solidFill>
                  <a:latin typeface="+mj-lt"/>
                </a:rPr>
                <a:t>Красноярск</a:t>
              </a:r>
              <a:endParaRPr lang="ru-RU" sz="1200" dirty="0">
                <a:latin typeface="+mj-lt"/>
              </a:endParaRPr>
            </a:p>
          </p:txBody>
        </p:sp>
        <p:grpSp>
          <p:nvGrpSpPr>
            <p:cNvPr id="232" name="Группа 231">
              <a:extLst>
                <a:ext uri="{FF2B5EF4-FFF2-40B4-BE49-F238E27FC236}">
                  <a16:creationId xmlns:a16="http://schemas.microsoft.com/office/drawing/2014/main" id="{9DC7B8B5-2E67-4DC2-92BB-89525ECCDB05}"/>
                </a:ext>
              </a:extLst>
            </p:cNvPr>
            <p:cNvGrpSpPr/>
            <p:nvPr/>
          </p:nvGrpSpPr>
          <p:grpSpPr>
            <a:xfrm rot="10800000">
              <a:off x="6936603" y="5012255"/>
              <a:ext cx="109591" cy="152444"/>
              <a:chOff x="7651354" y="6054726"/>
              <a:chExt cx="247650" cy="344488"/>
            </a:xfrm>
            <a:solidFill>
              <a:schemeClr val="accent6"/>
            </a:solidFill>
          </p:grpSpPr>
          <p:sp>
            <p:nvSpPr>
              <p:cNvPr id="233" name="Freeform 373">
                <a:extLst>
                  <a:ext uri="{FF2B5EF4-FFF2-40B4-BE49-F238E27FC236}">
                    <a16:creationId xmlns:a16="http://schemas.microsoft.com/office/drawing/2014/main" id="{1123B3D2-22B2-487D-9582-BED4A892AC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354" y="6054726"/>
                <a:ext cx="247650" cy="344488"/>
              </a:xfrm>
              <a:custGeom>
                <a:avLst/>
                <a:gdLst>
                  <a:gd name="T0" fmla="*/ 58 w 68"/>
                  <a:gd name="T1" fmla="*/ 94 h 94"/>
                  <a:gd name="T2" fmla="*/ 9 w 68"/>
                  <a:gd name="T3" fmla="*/ 94 h 94"/>
                  <a:gd name="T4" fmla="*/ 0 w 68"/>
                  <a:gd name="T5" fmla="*/ 85 h 94"/>
                  <a:gd name="T6" fmla="*/ 0 w 68"/>
                  <a:gd name="T7" fmla="*/ 10 h 94"/>
                  <a:gd name="T8" fmla="*/ 9 w 68"/>
                  <a:gd name="T9" fmla="*/ 0 h 94"/>
                  <a:gd name="T10" fmla="*/ 58 w 68"/>
                  <a:gd name="T11" fmla="*/ 0 h 94"/>
                  <a:gd name="T12" fmla="*/ 68 w 68"/>
                  <a:gd name="T13" fmla="*/ 10 h 94"/>
                  <a:gd name="T14" fmla="*/ 68 w 68"/>
                  <a:gd name="T15" fmla="*/ 85 h 94"/>
                  <a:gd name="T16" fmla="*/ 58 w 68"/>
                  <a:gd name="T17" fmla="*/ 94 h 94"/>
                  <a:gd name="T18" fmla="*/ 9 w 68"/>
                  <a:gd name="T19" fmla="*/ 9 h 94"/>
                  <a:gd name="T20" fmla="*/ 8 w 68"/>
                  <a:gd name="T21" fmla="*/ 10 h 94"/>
                  <a:gd name="T22" fmla="*/ 8 w 68"/>
                  <a:gd name="T23" fmla="*/ 85 h 94"/>
                  <a:gd name="T24" fmla="*/ 9 w 68"/>
                  <a:gd name="T25" fmla="*/ 86 h 94"/>
                  <a:gd name="T26" fmla="*/ 58 w 68"/>
                  <a:gd name="T27" fmla="*/ 86 h 94"/>
                  <a:gd name="T28" fmla="*/ 59 w 68"/>
                  <a:gd name="T29" fmla="*/ 85 h 94"/>
                  <a:gd name="T30" fmla="*/ 59 w 68"/>
                  <a:gd name="T31" fmla="*/ 10 h 94"/>
                  <a:gd name="T32" fmla="*/ 58 w 68"/>
                  <a:gd name="T33" fmla="*/ 9 h 94"/>
                  <a:gd name="T34" fmla="*/ 9 w 68"/>
                  <a:gd name="T35" fmla="*/ 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94">
                    <a:moveTo>
                      <a:pt x="58" y="94"/>
                    </a:moveTo>
                    <a:cubicBezTo>
                      <a:pt x="9" y="94"/>
                      <a:pt x="9" y="94"/>
                      <a:pt x="9" y="94"/>
                    </a:cubicBezTo>
                    <a:cubicBezTo>
                      <a:pt x="4" y="94"/>
                      <a:pt x="0" y="90"/>
                      <a:pt x="0" y="8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3" y="0"/>
                      <a:pt x="68" y="5"/>
                      <a:pt x="68" y="10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68" y="90"/>
                      <a:pt x="63" y="94"/>
                      <a:pt x="58" y="94"/>
                    </a:cubicBezTo>
                    <a:close/>
                    <a:moveTo>
                      <a:pt x="9" y="9"/>
                    </a:moveTo>
                    <a:cubicBezTo>
                      <a:pt x="9" y="9"/>
                      <a:pt x="8" y="9"/>
                      <a:pt x="8" y="10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8" y="85"/>
                      <a:pt x="9" y="86"/>
                      <a:pt x="9" y="86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9" y="86"/>
                      <a:pt x="59" y="85"/>
                      <a:pt x="59" y="85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9"/>
                      <a:pt x="59" y="9"/>
                      <a:pt x="58" y="9"/>
                    </a:cubicBezTo>
                    <a:lnTo>
                      <a:pt x="9" y="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34" name="Rectangle 374">
                <a:extLst>
                  <a:ext uri="{FF2B5EF4-FFF2-40B4-BE49-F238E27FC236}">
                    <a16:creationId xmlns:a16="http://schemas.microsoft.com/office/drawing/2014/main" id="{70F1CAE8-9DDA-49B1-AD9A-1FDF5816B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127751"/>
                <a:ext cx="123825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35" name="Rectangle 375">
                <a:extLst>
                  <a:ext uri="{FF2B5EF4-FFF2-40B4-BE49-F238E27FC236}">
                    <a16:creationId xmlns:a16="http://schemas.microsoft.com/office/drawing/2014/main" id="{299C7E8E-706E-41D6-BB64-2698EDC0D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194426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36" name="Rectangle 376">
                <a:extLst>
                  <a:ext uri="{FF2B5EF4-FFF2-40B4-BE49-F238E27FC236}">
                    <a16:creationId xmlns:a16="http://schemas.microsoft.com/office/drawing/2014/main" id="{BA34FC8E-CA5C-4943-AA5D-210B01E11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194426"/>
                <a:ext cx="36513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37" name="Rectangle 377">
                <a:extLst>
                  <a:ext uri="{FF2B5EF4-FFF2-40B4-BE49-F238E27FC236}">
                    <a16:creationId xmlns:a16="http://schemas.microsoft.com/office/drawing/2014/main" id="{5729A0EA-E6B8-4FF4-94BF-563886E2A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194426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38" name="Rectangle 378">
                <a:extLst>
                  <a:ext uri="{FF2B5EF4-FFF2-40B4-BE49-F238E27FC236}">
                    <a16:creationId xmlns:a16="http://schemas.microsoft.com/office/drawing/2014/main" id="{9A71D02E-1127-4D85-88D0-17D632E01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237288"/>
                <a:ext cx="33338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39" name="Rectangle 379">
                <a:extLst>
                  <a:ext uri="{FF2B5EF4-FFF2-40B4-BE49-F238E27FC236}">
                    <a16:creationId xmlns:a16="http://schemas.microsoft.com/office/drawing/2014/main" id="{4C52635C-4D77-447E-8DBC-B4F64B8B4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237288"/>
                <a:ext cx="36513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40" name="Rectangle 380">
                <a:extLst>
                  <a:ext uri="{FF2B5EF4-FFF2-40B4-BE49-F238E27FC236}">
                    <a16:creationId xmlns:a16="http://schemas.microsoft.com/office/drawing/2014/main" id="{ACD7CAA8-4349-47A6-9822-82A8BFF53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237288"/>
                <a:ext cx="33338" cy="3016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41" name="Rectangle 381">
                <a:extLst>
                  <a:ext uri="{FF2B5EF4-FFF2-40B4-BE49-F238E27FC236}">
                    <a16:creationId xmlns:a16="http://schemas.microsoft.com/office/drawing/2014/main" id="{750B79EA-4D08-40E2-8678-AD2B0CCC0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266" y="6278563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42" name="Rectangle 382">
                <a:extLst>
                  <a:ext uri="{FF2B5EF4-FFF2-40B4-BE49-F238E27FC236}">
                    <a16:creationId xmlns:a16="http://schemas.microsoft.com/office/drawing/2014/main" id="{BD42EB3A-E0BD-490B-95CF-3FC4C8B91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6129" y="6278563"/>
                <a:ext cx="36513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243" name="Rectangle 383">
                <a:extLst>
                  <a:ext uri="{FF2B5EF4-FFF2-40B4-BE49-F238E27FC236}">
                    <a16:creationId xmlns:a16="http://schemas.microsoft.com/office/drawing/2014/main" id="{9907664E-9415-4AB3-8AB9-7B764C236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3754" y="6278563"/>
                <a:ext cx="33338" cy="2857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</p:grpSp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D7863149-3FAF-41D9-BBC7-763AF99DBC62}"/>
              </a:ext>
            </a:extLst>
          </p:cNvPr>
          <p:cNvGrpSpPr/>
          <p:nvPr/>
        </p:nvGrpSpPr>
        <p:grpSpPr>
          <a:xfrm>
            <a:off x="2" y="1"/>
            <a:ext cx="12194117" cy="6645533"/>
            <a:chOff x="2" y="1"/>
            <a:chExt cx="12194117" cy="6645533"/>
          </a:xfrm>
        </p:grpSpPr>
        <p:grpSp>
          <p:nvGrpSpPr>
            <p:cNvPr id="251" name="Group 95">
              <a:extLst>
                <a:ext uri="{FF2B5EF4-FFF2-40B4-BE49-F238E27FC236}">
                  <a16:creationId xmlns:a16="http://schemas.microsoft.com/office/drawing/2014/main" id="{D914CB94-CAC5-406B-8B20-D01B0AC2800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350253" y="5873678"/>
              <a:ext cx="3385342" cy="771856"/>
              <a:chOff x="1281" y="2530"/>
              <a:chExt cx="5443" cy="1241"/>
            </a:xfrm>
          </p:grpSpPr>
          <p:sp>
            <p:nvSpPr>
              <p:cNvPr id="255" name="Rectangle 97">
                <a:extLst>
                  <a:ext uri="{FF2B5EF4-FFF2-40B4-BE49-F238E27FC236}">
                    <a16:creationId xmlns:a16="http://schemas.microsoft.com/office/drawing/2014/main" id="{2FCE62D9-CEFD-4891-8AD1-ED86850F39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281" y="3186"/>
                <a:ext cx="63" cy="18"/>
              </a:xfrm>
              <a:prstGeom prst="rect">
                <a:avLst/>
              </a:prstGeom>
              <a:solidFill>
                <a:srgbClr val="001F3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D85A7AD7-7526-425E-98A4-06EDD38B0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459" y="3136"/>
                <a:ext cx="195" cy="137"/>
              </a:xfrm>
              <a:custGeom>
                <a:avLst/>
                <a:gdLst>
                  <a:gd name="T0" fmla="*/ 0 w 195"/>
                  <a:gd name="T1" fmla="*/ 0 h 137"/>
                  <a:gd name="T2" fmla="*/ 20 w 195"/>
                  <a:gd name="T3" fmla="*/ 0 h 137"/>
                  <a:gd name="T4" fmla="*/ 23 w 195"/>
                  <a:gd name="T5" fmla="*/ 12 h 137"/>
                  <a:gd name="T6" fmla="*/ 27 w 195"/>
                  <a:gd name="T7" fmla="*/ 30 h 137"/>
                  <a:gd name="T8" fmla="*/ 32 w 195"/>
                  <a:gd name="T9" fmla="*/ 50 h 137"/>
                  <a:gd name="T10" fmla="*/ 37 w 195"/>
                  <a:gd name="T11" fmla="*/ 70 h 137"/>
                  <a:gd name="T12" fmla="*/ 42 w 195"/>
                  <a:gd name="T13" fmla="*/ 90 h 137"/>
                  <a:gd name="T14" fmla="*/ 45 w 195"/>
                  <a:gd name="T15" fmla="*/ 106 h 137"/>
                  <a:gd name="T16" fmla="*/ 48 w 195"/>
                  <a:gd name="T17" fmla="*/ 118 h 137"/>
                  <a:gd name="T18" fmla="*/ 48 w 195"/>
                  <a:gd name="T19" fmla="*/ 121 h 137"/>
                  <a:gd name="T20" fmla="*/ 53 w 195"/>
                  <a:gd name="T21" fmla="*/ 121 h 137"/>
                  <a:gd name="T22" fmla="*/ 53 w 195"/>
                  <a:gd name="T23" fmla="*/ 118 h 137"/>
                  <a:gd name="T24" fmla="*/ 56 w 195"/>
                  <a:gd name="T25" fmla="*/ 106 h 137"/>
                  <a:gd name="T26" fmla="*/ 61 w 195"/>
                  <a:gd name="T27" fmla="*/ 90 h 137"/>
                  <a:gd name="T28" fmla="*/ 66 w 195"/>
                  <a:gd name="T29" fmla="*/ 70 h 137"/>
                  <a:gd name="T30" fmla="*/ 71 w 195"/>
                  <a:gd name="T31" fmla="*/ 50 h 137"/>
                  <a:gd name="T32" fmla="*/ 76 w 195"/>
                  <a:gd name="T33" fmla="*/ 30 h 137"/>
                  <a:gd name="T34" fmla="*/ 81 w 195"/>
                  <a:gd name="T35" fmla="*/ 12 h 137"/>
                  <a:gd name="T36" fmla="*/ 84 w 195"/>
                  <a:gd name="T37" fmla="*/ 0 h 137"/>
                  <a:gd name="T38" fmla="*/ 114 w 195"/>
                  <a:gd name="T39" fmla="*/ 0 h 137"/>
                  <a:gd name="T40" fmla="*/ 118 w 195"/>
                  <a:gd name="T41" fmla="*/ 12 h 137"/>
                  <a:gd name="T42" fmla="*/ 122 w 195"/>
                  <a:gd name="T43" fmla="*/ 28 h 137"/>
                  <a:gd name="T44" fmla="*/ 127 w 195"/>
                  <a:gd name="T45" fmla="*/ 48 h 137"/>
                  <a:gd name="T46" fmla="*/ 132 w 195"/>
                  <a:gd name="T47" fmla="*/ 70 h 137"/>
                  <a:gd name="T48" fmla="*/ 137 w 195"/>
                  <a:gd name="T49" fmla="*/ 90 h 137"/>
                  <a:gd name="T50" fmla="*/ 142 w 195"/>
                  <a:gd name="T51" fmla="*/ 106 h 137"/>
                  <a:gd name="T52" fmla="*/ 146 w 195"/>
                  <a:gd name="T53" fmla="*/ 118 h 137"/>
                  <a:gd name="T54" fmla="*/ 146 w 195"/>
                  <a:gd name="T55" fmla="*/ 121 h 137"/>
                  <a:gd name="T56" fmla="*/ 151 w 195"/>
                  <a:gd name="T57" fmla="*/ 121 h 137"/>
                  <a:gd name="T58" fmla="*/ 152 w 195"/>
                  <a:gd name="T59" fmla="*/ 118 h 137"/>
                  <a:gd name="T60" fmla="*/ 154 w 195"/>
                  <a:gd name="T61" fmla="*/ 106 h 137"/>
                  <a:gd name="T62" fmla="*/ 157 w 195"/>
                  <a:gd name="T63" fmla="*/ 90 h 137"/>
                  <a:gd name="T64" fmla="*/ 162 w 195"/>
                  <a:gd name="T65" fmla="*/ 70 h 137"/>
                  <a:gd name="T66" fmla="*/ 167 w 195"/>
                  <a:gd name="T67" fmla="*/ 50 h 137"/>
                  <a:gd name="T68" fmla="*/ 172 w 195"/>
                  <a:gd name="T69" fmla="*/ 30 h 137"/>
                  <a:gd name="T70" fmla="*/ 175 w 195"/>
                  <a:gd name="T71" fmla="*/ 12 h 137"/>
                  <a:gd name="T72" fmla="*/ 177 w 195"/>
                  <a:gd name="T73" fmla="*/ 0 h 137"/>
                  <a:gd name="T74" fmla="*/ 195 w 195"/>
                  <a:gd name="T75" fmla="*/ 0 h 137"/>
                  <a:gd name="T76" fmla="*/ 162 w 195"/>
                  <a:gd name="T77" fmla="*/ 137 h 137"/>
                  <a:gd name="T78" fmla="*/ 132 w 195"/>
                  <a:gd name="T79" fmla="*/ 137 h 137"/>
                  <a:gd name="T80" fmla="*/ 99 w 195"/>
                  <a:gd name="T81" fmla="*/ 18 h 137"/>
                  <a:gd name="T82" fmla="*/ 96 w 195"/>
                  <a:gd name="T83" fmla="*/ 18 h 137"/>
                  <a:gd name="T84" fmla="*/ 65 w 195"/>
                  <a:gd name="T85" fmla="*/ 137 h 137"/>
                  <a:gd name="T86" fmla="*/ 33 w 195"/>
                  <a:gd name="T87" fmla="*/ 137 h 137"/>
                  <a:gd name="T88" fmla="*/ 0 w 195"/>
                  <a:gd name="T8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5" h="137">
                    <a:moveTo>
                      <a:pt x="0" y="0"/>
                    </a:moveTo>
                    <a:lnTo>
                      <a:pt x="20" y="0"/>
                    </a:lnTo>
                    <a:lnTo>
                      <a:pt x="23" y="12"/>
                    </a:lnTo>
                    <a:lnTo>
                      <a:pt x="27" y="30"/>
                    </a:lnTo>
                    <a:lnTo>
                      <a:pt x="32" y="50"/>
                    </a:lnTo>
                    <a:lnTo>
                      <a:pt x="37" y="70"/>
                    </a:lnTo>
                    <a:lnTo>
                      <a:pt x="42" y="90"/>
                    </a:lnTo>
                    <a:lnTo>
                      <a:pt x="45" y="106"/>
                    </a:lnTo>
                    <a:lnTo>
                      <a:pt x="48" y="118"/>
                    </a:lnTo>
                    <a:lnTo>
                      <a:pt x="48" y="121"/>
                    </a:lnTo>
                    <a:lnTo>
                      <a:pt x="53" y="121"/>
                    </a:lnTo>
                    <a:lnTo>
                      <a:pt x="53" y="118"/>
                    </a:lnTo>
                    <a:lnTo>
                      <a:pt x="56" y="106"/>
                    </a:lnTo>
                    <a:lnTo>
                      <a:pt x="61" y="90"/>
                    </a:lnTo>
                    <a:lnTo>
                      <a:pt x="66" y="70"/>
                    </a:lnTo>
                    <a:lnTo>
                      <a:pt x="71" y="50"/>
                    </a:lnTo>
                    <a:lnTo>
                      <a:pt x="76" y="30"/>
                    </a:lnTo>
                    <a:lnTo>
                      <a:pt x="81" y="12"/>
                    </a:lnTo>
                    <a:lnTo>
                      <a:pt x="84" y="0"/>
                    </a:lnTo>
                    <a:lnTo>
                      <a:pt x="114" y="0"/>
                    </a:lnTo>
                    <a:lnTo>
                      <a:pt x="118" y="12"/>
                    </a:lnTo>
                    <a:lnTo>
                      <a:pt x="122" y="28"/>
                    </a:lnTo>
                    <a:lnTo>
                      <a:pt x="127" y="48"/>
                    </a:lnTo>
                    <a:lnTo>
                      <a:pt x="132" y="70"/>
                    </a:lnTo>
                    <a:lnTo>
                      <a:pt x="137" y="90"/>
                    </a:lnTo>
                    <a:lnTo>
                      <a:pt x="142" y="106"/>
                    </a:lnTo>
                    <a:lnTo>
                      <a:pt x="146" y="118"/>
                    </a:lnTo>
                    <a:lnTo>
                      <a:pt x="146" y="121"/>
                    </a:lnTo>
                    <a:lnTo>
                      <a:pt x="151" y="121"/>
                    </a:lnTo>
                    <a:lnTo>
                      <a:pt x="152" y="118"/>
                    </a:lnTo>
                    <a:lnTo>
                      <a:pt x="154" y="106"/>
                    </a:lnTo>
                    <a:lnTo>
                      <a:pt x="157" y="90"/>
                    </a:lnTo>
                    <a:lnTo>
                      <a:pt x="162" y="70"/>
                    </a:lnTo>
                    <a:lnTo>
                      <a:pt x="167" y="50"/>
                    </a:lnTo>
                    <a:lnTo>
                      <a:pt x="172" y="30"/>
                    </a:lnTo>
                    <a:lnTo>
                      <a:pt x="175" y="12"/>
                    </a:lnTo>
                    <a:lnTo>
                      <a:pt x="177" y="0"/>
                    </a:lnTo>
                    <a:lnTo>
                      <a:pt x="195" y="0"/>
                    </a:lnTo>
                    <a:lnTo>
                      <a:pt x="162" y="137"/>
                    </a:lnTo>
                    <a:lnTo>
                      <a:pt x="132" y="137"/>
                    </a:lnTo>
                    <a:lnTo>
                      <a:pt x="99" y="18"/>
                    </a:lnTo>
                    <a:lnTo>
                      <a:pt x="96" y="18"/>
                    </a:lnTo>
                    <a:lnTo>
                      <a:pt x="65" y="137"/>
                    </a:lnTo>
                    <a:lnTo>
                      <a:pt x="33" y="1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3437EE03-223D-450C-8306-ABC2FE5271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1" y="3078"/>
                <a:ext cx="112" cy="195"/>
              </a:xfrm>
              <a:custGeom>
                <a:avLst/>
                <a:gdLst>
                  <a:gd name="T0" fmla="*/ 0 w 112"/>
                  <a:gd name="T1" fmla="*/ 0 h 195"/>
                  <a:gd name="T2" fmla="*/ 19 w 112"/>
                  <a:gd name="T3" fmla="*/ 0 h 195"/>
                  <a:gd name="T4" fmla="*/ 19 w 112"/>
                  <a:gd name="T5" fmla="*/ 71 h 195"/>
                  <a:gd name="T6" fmla="*/ 36 w 112"/>
                  <a:gd name="T7" fmla="*/ 65 h 195"/>
                  <a:gd name="T8" fmla="*/ 51 w 112"/>
                  <a:gd name="T9" fmla="*/ 60 h 195"/>
                  <a:gd name="T10" fmla="*/ 62 w 112"/>
                  <a:gd name="T11" fmla="*/ 57 h 195"/>
                  <a:gd name="T12" fmla="*/ 74 w 112"/>
                  <a:gd name="T13" fmla="*/ 57 h 195"/>
                  <a:gd name="T14" fmla="*/ 85 w 112"/>
                  <a:gd name="T15" fmla="*/ 57 h 195"/>
                  <a:gd name="T16" fmla="*/ 95 w 112"/>
                  <a:gd name="T17" fmla="*/ 62 h 195"/>
                  <a:gd name="T18" fmla="*/ 105 w 112"/>
                  <a:gd name="T19" fmla="*/ 70 h 195"/>
                  <a:gd name="T20" fmla="*/ 110 w 112"/>
                  <a:gd name="T21" fmla="*/ 81 h 195"/>
                  <a:gd name="T22" fmla="*/ 112 w 112"/>
                  <a:gd name="T23" fmla="*/ 98 h 195"/>
                  <a:gd name="T24" fmla="*/ 112 w 112"/>
                  <a:gd name="T25" fmla="*/ 195 h 195"/>
                  <a:gd name="T26" fmla="*/ 94 w 112"/>
                  <a:gd name="T27" fmla="*/ 195 h 195"/>
                  <a:gd name="T28" fmla="*/ 94 w 112"/>
                  <a:gd name="T29" fmla="*/ 105 h 195"/>
                  <a:gd name="T30" fmla="*/ 92 w 112"/>
                  <a:gd name="T31" fmla="*/ 95 h 195"/>
                  <a:gd name="T32" fmla="*/ 90 w 112"/>
                  <a:gd name="T33" fmla="*/ 86 h 195"/>
                  <a:gd name="T34" fmla="*/ 85 w 112"/>
                  <a:gd name="T35" fmla="*/ 80 h 195"/>
                  <a:gd name="T36" fmla="*/ 77 w 112"/>
                  <a:gd name="T37" fmla="*/ 75 h 195"/>
                  <a:gd name="T38" fmla="*/ 66 w 112"/>
                  <a:gd name="T39" fmla="*/ 73 h 195"/>
                  <a:gd name="T40" fmla="*/ 49 w 112"/>
                  <a:gd name="T41" fmla="*/ 75 h 195"/>
                  <a:gd name="T42" fmla="*/ 33 w 112"/>
                  <a:gd name="T43" fmla="*/ 81 h 195"/>
                  <a:gd name="T44" fmla="*/ 19 w 112"/>
                  <a:gd name="T45" fmla="*/ 86 h 195"/>
                  <a:gd name="T46" fmla="*/ 19 w 112"/>
                  <a:gd name="T47" fmla="*/ 195 h 195"/>
                  <a:gd name="T48" fmla="*/ 0 w 112"/>
                  <a:gd name="T49" fmla="*/ 195 h 195"/>
                  <a:gd name="T50" fmla="*/ 0 w 112"/>
                  <a:gd name="T51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2" h="195">
                    <a:moveTo>
                      <a:pt x="0" y="0"/>
                    </a:moveTo>
                    <a:lnTo>
                      <a:pt x="19" y="0"/>
                    </a:lnTo>
                    <a:lnTo>
                      <a:pt x="19" y="71"/>
                    </a:lnTo>
                    <a:lnTo>
                      <a:pt x="36" y="65"/>
                    </a:lnTo>
                    <a:lnTo>
                      <a:pt x="51" y="60"/>
                    </a:lnTo>
                    <a:lnTo>
                      <a:pt x="62" y="57"/>
                    </a:lnTo>
                    <a:lnTo>
                      <a:pt x="74" y="57"/>
                    </a:lnTo>
                    <a:lnTo>
                      <a:pt x="85" y="57"/>
                    </a:lnTo>
                    <a:lnTo>
                      <a:pt x="95" y="62"/>
                    </a:lnTo>
                    <a:lnTo>
                      <a:pt x="105" y="70"/>
                    </a:lnTo>
                    <a:lnTo>
                      <a:pt x="110" y="81"/>
                    </a:lnTo>
                    <a:lnTo>
                      <a:pt x="112" y="98"/>
                    </a:lnTo>
                    <a:lnTo>
                      <a:pt x="112" y="195"/>
                    </a:lnTo>
                    <a:lnTo>
                      <a:pt x="94" y="195"/>
                    </a:lnTo>
                    <a:lnTo>
                      <a:pt x="94" y="105"/>
                    </a:lnTo>
                    <a:lnTo>
                      <a:pt x="92" y="95"/>
                    </a:lnTo>
                    <a:lnTo>
                      <a:pt x="90" y="86"/>
                    </a:lnTo>
                    <a:lnTo>
                      <a:pt x="85" y="80"/>
                    </a:lnTo>
                    <a:lnTo>
                      <a:pt x="77" y="75"/>
                    </a:lnTo>
                    <a:lnTo>
                      <a:pt x="66" y="73"/>
                    </a:lnTo>
                    <a:lnTo>
                      <a:pt x="49" y="75"/>
                    </a:lnTo>
                    <a:lnTo>
                      <a:pt x="33" y="81"/>
                    </a:lnTo>
                    <a:lnTo>
                      <a:pt x="19" y="86"/>
                    </a:lnTo>
                    <a:lnTo>
                      <a:pt x="19" y="195"/>
                    </a:lnTo>
                    <a:lnTo>
                      <a:pt x="0" y="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2AD94B81-1411-4BB1-9D15-29E3EDD562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826" y="3135"/>
                <a:ext cx="124" cy="140"/>
              </a:xfrm>
              <a:custGeom>
                <a:avLst/>
                <a:gdLst>
                  <a:gd name="T0" fmla="*/ 61 w 124"/>
                  <a:gd name="T1" fmla="*/ 11 h 140"/>
                  <a:gd name="T2" fmla="*/ 44 w 124"/>
                  <a:gd name="T3" fmla="*/ 16 h 140"/>
                  <a:gd name="T4" fmla="*/ 31 w 124"/>
                  <a:gd name="T5" fmla="*/ 26 h 140"/>
                  <a:gd name="T6" fmla="*/ 25 w 124"/>
                  <a:gd name="T7" fmla="*/ 41 h 140"/>
                  <a:gd name="T8" fmla="*/ 23 w 124"/>
                  <a:gd name="T9" fmla="*/ 62 h 140"/>
                  <a:gd name="T10" fmla="*/ 101 w 124"/>
                  <a:gd name="T11" fmla="*/ 62 h 140"/>
                  <a:gd name="T12" fmla="*/ 99 w 124"/>
                  <a:gd name="T13" fmla="*/ 46 h 140"/>
                  <a:gd name="T14" fmla="*/ 96 w 124"/>
                  <a:gd name="T15" fmla="*/ 33 h 140"/>
                  <a:gd name="T16" fmla="*/ 89 w 124"/>
                  <a:gd name="T17" fmla="*/ 21 h 140"/>
                  <a:gd name="T18" fmla="*/ 77 w 124"/>
                  <a:gd name="T19" fmla="*/ 14 h 140"/>
                  <a:gd name="T20" fmla="*/ 61 w 124"/>
                  <a:gd name="T21" fmla="*/ 11 h 140"/>
                  <a:gd name="T22" fmla="*/ 61 w 124"/>
                  <a:gd name="T23" fmla="*/ 0 h 140"/>
                  <a:gd name="T24" fmla="*/ 84 w 124"/>
                  <a:gd name="T25" fmla="*/ 1 h 140"/>
                  <a:gd name="T26" fmla="*/ 102 w 124"/>
                  <a:gd name="T27" fmla="*/ 11 h 140"/>
                  <a:gd name="T28" fmla="*/ 115 w 124"/>
                  <a:gd name="T29" fmla="*/ 26 h 140"/>
                  <a:gd name="T30" fmla="*/ 122 w 124"/>
                  <a:gd name="T31" fmla="*/ 46 h 140"/>
                  <a:gd name="T32" fmla="*/ 124 w 124"/>
                  <a:gd name="T33" fmla="*/ 71 h 140"/>
                  <a:gd name="T34" fmla="*/ 124 w 124"/>
                  <a:gd name="T35" fmla="*/ 76 h 140"/>
                  <a:gd name="T36" fmla="*/ 21 w 124"/>
                  <a:gd name="T37" fmla="*/ 76 h 140"/>
                  <a:gd name="T38" fmla="*/ 26 w 124"/>
                  <a:gd name="T39" fmla="*/ 97 h 140"/>
                  <a:gd name="T40" fmla="*/ 34 w 124"/>
                  <a:gd name="T41" fmla="*/ 110 h 140"/>
                  <a:gd name="T42" fmla="*/ 44 w 124"/>
                  <a:gd name="T43" fmla="*/ 120 h 140"/>
                  <a:gd name="T44" fmla="*/ 56 w 124"/>
                  <a:gd name="T45" fmla="*/ 124 h 140"/>
                  <a:gd name="T46" fmla="*/ 69 w 124"/>
                  <a:gd name="T47" fmla="*/ 127 h 140"/>
                  <a:gd name="T48" fmla="*/ 79 w 124"/>
                  <a:gd name="T49" fmla="*/ 127 h 140"/>
                  <a:gd name="T50" fmla="*/ 97 w 124"/>
                  <a:gd name="T51" fmla="*/ 125 h 140"/>
                  <a:gd name="T52" fmla="*/ 114 w 124"/>
                  <a:gd name="T53" fmla="*/ 124 h 140"/>
                  <a:gd name="T54" fmla="*/ 114 w 124"/>
                  <a:gd name="T55" fmla="*/ 137 h 140"/>
                  <a:gd name="T56" fmla="*/ 92 w 124"/>
                  <a:gd name="T57" fmla="*/ 140 h 140"/>
                  <a:gd name="T58" fmla="*/ 71 w 124"/>
                  <a:gd name="T59" fmla="*/ 140 h 140"/>
                  <a:gd name="T60" fmla="*/ 46 w 124"/>
                  <a:gd name="T61" fmla="*/ 137 h 140"/>
                  <a:gd name="T62" fmla="*/ 26 w 124"/>
                  <a:gd name="T63" fmla="*/ 129 h 140"/>
                  <a:gd name="T64" fmla="*/ 11 w 124"/>
                  <a:gd name="T65" fmla="*/ 114 h 140"/>
                  <a:gd name="T66" fmla="*/ 3 w 124"/>
                  <a:gd name="T67" fmla="*/ 92 h 140"/>
                  <a:gd name="T68" fmla="*/ 0 w 124"/>
                  <a:gd name="T69" fmla="*/ 67 h 140"/>
                  <a:gd name="T70" fmla="*/ 1 w 124"/>
                  <a:gd name="T71" fmla="*/ 46 h 140"/>
                  <a:gd name="T72" fmla="*/ 8 w 124"/>
                  <a:gd name="T73" fmla="*/ 28 h 140"/>
                  <a:gd name="T74" fmla="*/ 18 w 124"/>
                  <a:gd name="T75" fmla="*/ 14 h 140"/>
                  <a:gd name="T76" fmla="*/ 31 w 124"/>
                  <a:gd name="T77" fmla="*/ 6 h 140"/>
                  <a:gd name="T78" fmla="*/ 44 w 124"/>
                  <a:gd name="T79" fmla="*/ 1 h 140"/>
                  <a:gd name="T80" fmla="*/ 61 w 124"/>
                  <a:gd name="T81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4" h="140">
                    <a:moveTo>
                      <a:pt x="61" y="11"/>
                    </a:moveTo>
                    <a:lnTo>
                      <a:pt x="44" y="16"/>
                    </a:lnTo>
                    <a:lnTo>
                      <a:pt x="31" y="26"/>
                    </a:lnTo>
                    <a:lnTo>
                      <a:pt x="25" y="41"/>
                    </a:lnTo>
                    <a:lnTo>
                      <a:pt x="23" y="62"/>
                    </a:lnTo>
                    <a:lnTo>
                      <a:pt x="101" y="62"/>
                    </a:lnTo>
                    <a:lnTo>
                      <a:pt x="99" y="46"/>
                    </a:lnTo>
                    <a:lnTo>
                      <a:pt x="96" y="33"/>
                    </a:lnTo>
                    <a:lnTo>
                      <a:pt x="89" y="21"/>
                    </a:lnTo>
                    <a:lnTo>
                      <a:pt x="77" y="14"/>
                    </a:lnTo>
                    <a:lnTo>
                      <a:pt x="61" y="11"/>
                    </a:lnTo>
                    <a:close/>
                    <a:moveTo>
                      <a:pt x="61" y="0"/>
                    </a:moveTo>
                    <a:lnTo>
                      <a:pt x="84" y="1"/>
                    </a:lnTo>
                    <a:lnTo>
                      <a:pt x="102" y="11"/>
                    </a:lnTo>
                    <a:lnTo>
                      <a:pt x="115" y="26"/>
                    </a:lnTo>
                    <a:lnTo>
                      <a:pt x="122" y="46"/>
                    </a:lnTo>
                    <a:lnTo>
                      <a:pt x="124" y="71"/>
                    </a:lnTo>
                    <a:lnTo>
                      <a:pt x="124" y="76"/>
                    </a:lnTo>
                    <a:lnTo>
                      <a:pt x="21" y="76"/>
                    </a:lnTo>
                    <a:lnTo>
                      <a:pt x="26" y="97"/>
                    </a:lnTo>
                    <a:lnTo>
                      <a:pt x="34" y="110"/>
                    </a:lnTo>
                    <a:lnTo>
                      <a:pt x="44" y="120"/>
                    </a:lnTo>
                    <a:lnTo>
                      <a:pt x="56" y="124"/>
                    </a:lnTo>
                    <a:lnTo>
                      <a:pt x="69" y="127"/>
                    </a:lnTo>
                    <a:lnTo>
                      <a:pt x="79" y="127"/>
                    </a:lnTo>
                    <a:lnTo>
                      <a:pt x="97" y="125"/>
                    </a:lnTo>
                    <a:lnTo>
                      <a:pt x="114" y="124"/>
                    </a:lnTo>
                    <a:lnTo>
                      <a:pt x="114" y="137"/>
                    </a:lnTo>
                    <a:lnTo>
                      <a:pt x="92" y="140"/>
                    </a:lnTo>
                    <a:lnTo>
                      <a:pt x="71" y="140"/>
                    </a:lnTo>
                    <a:lnTo>
                      <a:pt x="46" y="137"/>
                    </a:lnTo>
                    <a:lnTo>
                      <a:pt x="26" y="129"/>
                    </a:lnTo>
                    <a:lnTo>
                      <a:pt x="11" y="114"/>
                    </a:lnTo>
                    <a:lnTo>
                      <a:pt x="3" y="92"/>
                    </a:lnTo>
                    <a:lnTo>
                      <a:pt x="0" y="67"/>
                    </a:lnTo>
                    <a:lnTo>
                      <a:pt x="1" y="46"/>
                    </a:lnTo>
                    <a:lnTo>
                      <a:pt x="8" y="28"/>
                    </a:lnTo>
                    <a:lnTo>
                      <a:pt x="18" y="14"/>
                    </a:lnTo>
                    <a:lnTo>
                      <a:pt x="31" y="6"/>
                    </a:lnTo>
                    <a:lnTo>
                      <a:pt x="4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203C9D9D-0AB5-4BE5-928F-42E03ACFA1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9" y="3135"/>
                <a:ext cx="114" cy="138"/>
              </a:xfrm>
              <a:custGeom>
                <a:avLst/>
                <a:gdLst>
                  <a:gd name="T0" fmla="*/ 76 w 114"/>
                  <a:gd name="T1" fmla="*/ 0 h 138"/>
                  <a:gd name="T2" fmla="*/ 88 w 114"/>
                  <a:gd name="T3" fmla="*/ 0 h 138"/>
                  <a:gd name="T4" fmla="*/ 98 w 114"/>
                  <a:gd name="T5" fmla="*/ 5 h 138"/>
                  <a:gd name="T6" fmla="*/ 106 w 114"/>
                  <a:gd name="T7" fmla="*/ 13 h 138"/>
                  <a:gd name="T8" fmla="*/ 113 w 114"/>
                  <a:gd name="T9" fmla="*/ 23 h 138"/>
                  <a:gd name="T10" fmla="*/ 114 w 114"/>
                  <a:gd name="T11" fmla="*/ 39 h 138"/>
                  <a:gd name="T12" fmla="*/ 114 w 114"/>
                  <a:gd name="T13" fmla="*/ 138 h 138"/>
                  <a:gd name="T14" fmla="*/ 94 w 114"/>
                  <a:gd name="T15" fmla="*/ 138 h 138"/>
                  <a:gd name="T16" fmla="*/ 94 w 114"/>
                  <a:gd name="T17" fmla="*/ 51 h 138"/>
                  <a:gd name="T18" fmla="*/ 94 w 114"/>
                  <a:gd name="T19" fmla="*/ 41 h 138"/>
                  <a:gd name="T20" fmla="*/ 93 w 114"/>
                  <a:gd name="T21" fmla="*/ 31 h 138"/>
                  <a:gd name="T22" fmla="*/ 88 w 114"/>
                  <a:gd name="T23" fmla="*/ 24 h 138"/>
                  <a:gd name="T24" fmla="*/ 81 w 114"/>
                  <a:gd name="T25" fmla="*/ 18 h 138"/>
                  <a:gd name="T26" fmla="*/ 68 w 114"/>
                  <a:gd name="T27" fmla="*/ 16 h 138"/>
                  <a:gd name="T28" fmla="*/ 52 w 114"/>
                  <a:gd name="T29" fmla="*/ 18 h 138"/>
                  <a:gd name="T30" fmla="*/ 35 w 114"/>
                  <a:gd name="T31" fmla="*/ 24 h 138"/>
                  <a:gd name="T32" fmla="*/ 20 w 114"/>
                  <a:gd name="T33" fmla="*/ 29 h 138"/>
                  <a:gd name="T34" fmla="*/ 20 w 114"/>
                  <a:gd name="T35" fmla="*/ 138 h 138"/>
                  <a:gd name="T36" fmla="*/ 0 w 114"/>
                  <a:gd name="T37" fmla="*/ 138 h 138"/>
                  <a:gd name="T38" fmla="*/ 0 w 114"/>
                  <a:gd name="T39" fmla="*/ 1 h 138"/>
                  <a:gd name="T40" fmla="*/ 18 w 114"/>
                  <a:gd name="T41" fmla="*/ 1 h 138"/>
                  <a:gd name="T42" fmla="*/ 18 w 114"/>
                  <a:gd name="T43" fmla="*/ 16 h 138"/>
                  <a:gd name="T44" fmla="*/ 38 w 114"/>
                  <a:gd name="T45" fmla="*/ 8 h 138"/>
                  <a:gd name="T46" fmla="*/ 52 w 114"/>
                  <a:gd name="T47" fmla="*/ 3 h 138"/>
                  <a:gd name="T48" fmla="*/ 65 w 114"/>
                  <a:gd name="T49" fmla="*/ 0 h 138"/>
                  <a:gd name="T50" fmla="*/ 76 w 114"/>
                  <a:gd name="T51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4" h="138">
                    <a:moveTo>
                      <a:pt x="76" y="0"/>
                    </a:moveTo>
                    <a:lnTo>
                      <a:pt x="88" y="0"/>
                    </a:lnTo>
                    <a:lnTo>
                      <a:pt x="98" y="5"/>
                    </a:lnTo>
                    <a:lnTo>
                      <a:pt x="106" y="13"/>
                    </a:lnTo>
                    <a:lnTo>
                      <a:pt x="113" y="23"/>
                    </a:lnTo>
                    <a:lnTo>
                      <a:pt x="114" y="39"/>
                    </a:lnTo>
                    <a:lnTo>
                      <a:pt x="114" y="138"/>
                    </a:lnTo>
                    <a:lnTo>
                      <a:pt x="94" y="138"/>
                    </a:lnTo>
                    <a:lnTo>
                      <a:pt x="94" y="51"/>
                    </a:lnTo>
                    <a:lnTo>
                      <a:pt x="94" y="41"/>
                    </a:lnTo>
                    <a:lnTo>
                      <a:pt x="93" y="31"/>
                    </a:lnTo>
                    <a:lnTo>
                      <a:pt x="88" y="24"/>
                    </a:lnTo>
                    <a:lnTo>
                      <a:pt x="81" y="18"/>
                    </a:lnTo>
                    <a:lnTo>
                      <a:pt x="68" y="16"/>
                    </a:lnTo>
                    <a:lnTo>
                      <a:pt x="52" y="18"/>
                    </a:lnTo>
                    <a:lnTo>
                      <a:pt x="35" y="24"/>
                    </a:lnTo>
                    <a:lnTo>
                      <a:pt x="20" y="29"/>
                    </a:lnTo>
                    <a:lnTo>
                      <a:pt x="20" y="138"/>
                    </a:lnTo>
                    <a:lnTo>
                      <a:pt x="0" y="138"/>
                    </a:lnTo>
                    <a:lnTo>
                      <a:pt x="0" y="1"/>
                    </a:lnTo>
                    <a:lnTo>
                      <a:pt x="18" y="1"/>
                    </a:lnTo>
                    <a:lnTo>
                      <a:pt x="18" y="16"/>
                    </a:lnTo>
                    <a:lnTo>
                      <a:pt x="38" y="8"/>
                    </a:lnTo>
                    <a:lnTo>
                      <a:pt x="52" y="3"/>
                    </a:lnTo>
                    <a:lnTo>
                      <a:pt x="65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0FD52AC9-7C97-4B63-B892-06DA87ADB4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222" y="3078"/>
                <a:ext cx="23" cy="195"/>
              </a:xfrm>
              <a:custGeom>
                <a:avLst/>
                <a:gdLst>
                  <a:gd name="T0" fmla="*/ 2 w 23"/>
                  <a:gd name="T1" fmla="*/ 58 h 195"/>
                  <a:gd name="T2" fmla="*/ 21 w 23"/>
                  <a:gd name="T3" fmla="*/ 58 h 195"/>
                  <a:gd name="T4" fmla="*/ 21 w 23"/>
                  <a:gd name="T5" fmla="*/ 195 h 195"/>
                  <a:gd name="T6" fmla="*/ 2 w 23"/>
                  <a:gd name="T7" fmla="*/ 195 h 195"/>
                  <a:gd name="T8" fmla="*/ 2 w 23"/>
                  <a:gd name="T9" fmla="*/ 58 h 195"/>
                  <a:gd name="T10" fmla="*/ 0 w 23"/>
                  <a:gd name="T11" fmla="*/ 0 h 195"/>
                  <a:gd name="T12" fmla="*/ 23 w 23"/>
                  <a:gd name="T13" fmla="*/ 0 h 195"/>
                  <a:gd name="T14" fmla="*/ 23 w 23"/>
                  <a:gd name="T15" fmla="*/ 24 h 195"/>
                  <a:gd name="T16" fmla="*/ 0 w 23"/>
                  <a:gd name="T17" fmla="*/ 24 h 195"/>
                  <a:gd name="T18" fmla="*/ 0 w 23"/>
                  <a:gd name="T19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95">
                    <a:moveTo>
                      <a:pt x="2" y="58"/>
                    </a:moveTo>
                    <a:lnTo>
                      <a:pt x="21" y="58"/>
                    </a:lnTo>
                    <a:lnTo>
                      <a:pt x="21" y="195"/>
                    </a:lnTo>
                    <a:lnTo>
                      <a:pt x="2" y="195"/>
                    </a:lnTo>
                    <a:lnTo>
                      <a:pt x="2" y="58"/>
                    </a:lnTo>
                    <a:close/>
                    <a:moveTo>
                      <a:pt x="0" y="0"/>
                    </a:moveTo>
                    <a:lnTo>
                      <a:pt x="23" y="0"/>
                    </a:lnTo>
                    <a:lnTo>
                      <a:pt x="23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7FE495D1-D264-4AF9-B6B3-3B2097840B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72" y="3088"/>
                <a:ext cx="87" cy="185"/>
              </a:xfrm>
              <a:custGeom>
                <a:avLst/>
                <a:gdLst>
                  <a:gd name="T0" fmla="*/ 47 w 87"/>
                  <a:gd name="T1" fmla="*/ 0 h 185"/>
                  <a:gd name="T2" fmla="*/ 47 w 87"/>
                  <a:gd name="T3" fmla="*/ 50 h 185"/>
                  <a:gd name="T4" fmla="*/ 87 w 87"/>
                  <a:gd name="T5" fmla="*/ 50 h 185"/>
                  <a:gd name="T6" fmla="*/ 87 w 87"/>
                  <a:gd name="T7" fmla="*/ 63 h 185"/>
                  <a:gd name="T8" fmla="*/ 47 w 87"/>
                  <a:gd name="T9" fmla="*/ 63 h 185"/>
                  <a:gd name="T10" fmla="*/ 47 w 87"/>
                  <a:gd name="T11" fmla="*/ 151 h 185"/>
                  <a:gd name="T12" fmla="*/ 47 w 87"/>
                  <a:gd name="T13" fmla="*/ 157 h 185"/>
                  <a:gd name="T14" fmla="*/ 49 w 87"/>
                  <a:gd name="T15" fmla="*/ 162 h 185"/>
                  <a:gd name="T16" fmla="*/ 51 w 87"/>
                  <a:gd name="T17" fmla="*/ 166 h 185"/>
                  <a:gd name="T18" fmla="*/ 54 w 87"/>
                  <a:gd name="T19" fmla="*/ 167 h 185"/>
                  <a:gd name="T20" fmla="*/ 57 w 87"/>
                  <a:gd name="T21" fmla="*/ 169 h 185"/>
                  <a:gd name="T22" fmla="*/ 62 w 87"/>
                  <a:gd name="T23" fmla="*/ 171 h 185"/>
                  <a:gd name="T24" fmla="*/ 67 w 87"/>
                  <a:gd name="T25" fmla="*/ 171 h 185"/>
                  <a:gd name="T26" fmla="*/ 85 w 87"/>
                  <a:gd name="T27" fmla="*/ 171 h 185"/>
                  <a:gd name="T28" fmla="*/ 85 w 87"/>
                  <a:gd name="T29" fmla="*/ 185 h 185"/>
                  <a:gd name="T30" fmla="*/ 66 w 87"/>
                  <a:gd name="T31" fmla="*/ 185 h 185"/>
                  <a:gd name="T32" fmla="*/ 51 w 87"/>
                  <a:gd name="T33" fmla="*/ 184 h 185"/>
                  <a:gd name="T34" fmla="*/ 41 w 87"/>
                  <a:gd name="T35" fmla="*/ 182 h 185"/>
                  <a:gd name="T36" fmla="*/ 33 w 87"/>
                  <a:gd name="T37" fmla="*/ 177 h 185"/>
                  <a:gd name="T38" fmla="*/ 29 w 87"/>
                  <a:gd name="T39" fmla="*/ 167 h 185"/>
                  <a:gd name="T40" fmla="*/ 28 w 87"/>
                  <a:gd name="T41" fmla="*/ 152 h 185"/>
                  <a:gd name="T42" fmla="*/ 28 w 87"/>
                  <a:gd name="T43" fmla="*/ 63 h 185"/>
                  <a:gd name="T44" fmla="*/ 0 w 87"/>
                  <a:gd name="T45" fmla="*/ 63 h 185"/>
                  <a:gd name="T46" fmla="*/ 0 w 87"/>
                  <a:gd name="T47" fmla="*/ 50 h 185"/>
                  <a:gd name="T48" fmla="*/ 28 w 87"/>
                  <a:gd name="T49" fmla="*/ 50 h 185"/>
                  <a:gd name="T50" fmla="*/ 28 w 87"/>
                  <a:gd name="T51" fmla="*/ 7 h 185"/>
                  <a:gd name="T52" fmla="*/ 29 w 87"/>
                  <a:gd name="T53" fmla="*/ 7 h 185"/>
                  <a:gd name="T54" fmla="*/ 34 w 87"/>
                  <a:gd name="T55" fmla="*/ 5 h 185"/>
                  <a:gd name="T56" fmla="*/ 39 w 87"/>
                  <a:gd name="T57" fmla="*/ 4 h 185"/>
                  <a:gd name="T58" fmla="*/ 42 w 87"/>
                  <a:gd name="T59" fmla="*/ 2 h 185"/>
                  <a:gd name="T60" fmla="*/ 47 w 87"/>
                  <a:gd name="T61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85">
                    <a:moveTo>
                      <a:pt x="47" y="0"/>
                    </a:moveTo>
                    <a:lnTo>
                      <a:pt x="47" y="50"/>
                    </a:lnTo>
                    <a:lnTo>
                      <a:pt x="87" y="50"/>
                    </a:lnTo>
                    <a:lnTo>
                      <a:pt x="87" y="63"/>
                    </a:lnTo>
                    <a:lnTo>
                      <a:pt x="47" y="63"/>
                    </a:lnTo>
                    <a:lnTo>
                      <a:pt x="47" y="151"/>
                    </a:lnTo>
                    <a:lnTo>
                      <a:pt x="47" y="157"/>
                    </a:lnTo>
                    <a:lnTo>
                      <a:pt x="49" y="162"/>
                    </a:lnTo>
                    <a:lnTo>
                      <a:pt x="51" y="166"/>
                    </a:lnTo>
                    <a:lnTo>
                      <a:pt x="54" y="167"/>
                    </a:lnTo>
                    <a:lnTo>
                      <a:pt x="57" y="169"/>
                    </a:lnTo>
                    <a:lnTo>
                      <a:pt x="62" y="171"/>
                    </a:lnTo>
                    <a:lnTo>
                      <a:pt x="67" y="171"/>
                    </a:lnTo>
                    <a:lnTo>
                      <a:pt x="85" y="171"/>
                    </a:lnTo>
                    <a:lnTo>
                      <a:pt x="85" y="185"/>
                    </a:lnTo>
                    <a:lnTo>
                      <a:pt x="66" y="185"/>
                    </a:lnTo>
                    <a:lnTo>
                      <a:pt x="51" y="184"/>
                    </a:lnTo>
                    <a:lnTo>
                      <a:pt x="41" y="182"/>
                    </a:lnTo>
                    <a:lnTo>
                      <a:pt x="33" y="177"/>
                    </a:lnTo>
                    <a:lnTo>
                      <a:pt x="29" y="167"/>
                    </a:lnTo>
                    <a:lnTo>
                      <a:pt x="28" y="152"/>
                    </a:lnTo>
                    <a:lnTo>
                      <a:pt x="28" y="63"/>
                    </a:lnTo>
                    <a:lnTo>
                      <a:pt x="0" y="63"/>
                    </a:lnTo>
                    <a:lnTo>
                      <a:pt x="0" y="50"/>
                    </a:lnTo>
                    <a:lnTo>
                      <a:pt x="28" y="50"/>
                    </a:lnTo>
                    <a:lnTo>
                      <a:pt x="28" y="7"/>
                    </a:lnTo>
                    <a:lnTo>
                      <a:pt x="29" y="7"/>
                    </a:lnTo>
                    <a:lnTo>
                      <a:pt x="34" y="5"/>
                    </a:lnTo>
                    <a:lnTo>
                      <a:pt x="39" y="4"/>
                    </a:lnTo>
                    <a:lnTo>
                      <a:pt x="42" y="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A160D301-2A32-4400-9100-5CD1E73D3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75" y="3078"/>
                <a:ext cx="114" cy="195"/>
              </a:xfrm>
              <a:custGeom>
                <a:avLst/>
                <a:gdLst>
                  <a:gd name="T0" fmla="*/ 0 w 114"/>
                  <a:gd name="T1" fmla="*/ 0 h 195"/>
                  <a:gd name="T2" fmla="*/ 19 w 114"/>
                  <a:gd name="T3" fmla="*/ 0 h 195"/>
                  <a:gd name="T4" fmla="*/ 19 w 114"/>
                  <a:gd name="T5" fmla="*/ 71 h 195"/>
                  <a:gd name="T6" fmla="*/ 38 w 114"/>
                  <a:gd name="T7" fmla="*/ 65 h 195"/>
                  <a:gd name="T8" fmla="*/ 51 w 114"/>
                  <a:gd name="T9" fmla="*/ 60 h 195"/>
                  <a:gd name="T10" fmla="*/ 62 w 114"/>
                  <a:gd name="T11" fmla="*/ 57 h 195"/>
                  <a:gd name="T12" fmla="*/ 76 w 114"/>
                  <a:gd name="T13" fmla="*/ 57 h 195"/>
                  <a:gd name="T14" fmla="*/ 87 w 114"/>
                  <a:gd name="T15" fmla="*/ 57 h 195"/>
                  <a:gd name="T16" fmla="*/ 97 w 114"/>
                  <a:gd name="T17" fmla="*/ 62 h 195"/>
                  <a:gd name="T18" fmla="*/ 105 w 114"/>
                  <a:gd name="T19" fmla="*/ 70 h 195"/>
                  <a:gd name="T20" fmla="*/ 112 w 114"/>
                  <a:gd name="T21" fmla="*/ 81 h 195"/>
                  <a:gd name="T22" fmla="*/ 114 w 114"/>
                  <a:gd name="T23" fmla="*/ 98 h 195"/>
                  <a:gd name="T24" fmla="*/ 114 w 114"/>
                  <a:gd name="T25" fmla="*/ 195 h 195"/>
                  <a:gd name="T26" fmla="*/ 94 w 114"/>
                  <a:gd name="T27" fmla="*/ 195 h 195"/>
                  <a:gd name="T28" fmla="*/ 94 w 114"/>
                  <a:gd name="T29" fmla="*/ 105 h 195"/>
                  <a:gd name="T30" fmla="*/ 94 w 114"/>
                  <a:gd name="T31" fmla="*/ 95 h 195"/>
                  <a:gd name="T32" fmla="*/ 92 w 114"/>
                  <a:gd name="T33" fmla="*/ 86 h 195"/>
                  <a:gd name="T34" fmla="*/ 87 w 114"/>
                  <a:gd name="T35" fmla="*/ 80 h 195"/>
                  <a:gd name="T36" fmla="*/ 79 w 114"/>
                  <a:gd name="T37" fmla="*/ 75 h 195"/>
                  <a:gd name="T38" fmla="*/ 66 w 114"/>
                  <a:gd name="T39" fmla="*/ 73 h 195"/>
                  <a:gd name="T40" fmla="*/ 51 w 114"/>
                  <a:gd name="T41" fmla="*/ 75 h 195"/>
                  <a:gd name="T42" fmla="*/ 33 w 114"/>
                  <a:gd name="T43" fmla="*/ 81 h 195"/>
                  <a:gd name="T44" fmla="*/ 19 w 114"/>
                  <a:gd name="T45" fmla="*/ 86 h 195"/>
                  <a:gd name="T46" fmla="*/ 19 w 114"/>
                  <a:gd name="T47" fmla="*/ 195 h 195"/>
                  <a:gd name="T48" fmla="*/ 0 w 114"/>
                  <a:gd name="T49" fmla="*/ 195 h 195"/>
                  <a:gd name="T50" fmla="*/ 0 w 114"/>
                  <a:gd name="T51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4" h="195">
                    <a:moveTo>
                      <a:pt x="0" y="0"/>
                    </a:moveTo>
                    <a:lnTo>
                      <a:pt x="19" y="0"/>
                    </a:lnTo>
                    <a:lnTo>
                      <a:pt x="19" y="71"/>
                    </a:lnTo>
                    <a:lnTo>
                      <a:pt x="38" y="65"/>
                    </a:lnTo>
                    <a:lnTo>
                      <a:pt x="51" y="60"/>
                    </a:lnTo>
                    <a:lnTo>
                      <a:pt x="62" y="57"/>
                    </a:lnTo>
                    <a:lnTo>
                      <a:pt x="76" y="57"/>
                    </a:lnTo>
                    <a:lnTo>
                      <a:pt x="87" y="57"/>
                    </a:lnTo>
                    <a:lnTo>
                      <a:pt x="97" y="62"/>
                    </a:lnTo>
                    <a:lnTo>
                      <a:pt x="105" y="70"/>
                    </a:lnTo>
                    <a:lnTo>
                      <a:pt x="112" y="81"/>
                    </a:lnTo>
                    <a:lnTo>
                      <a:pt x="114" y="98"/>
                    </a:lnTo>
                    <a:lnTo>
                      <a:pt x="114" y="195"/>
                    </a:lnTo>
                    <a:lnTo>
                      <a:pt x="94" y="195"/>
                    </a:lnTo>
                    <a:lnTo>
                      <a:pt x="94" y="105"/>
                    </a:lnTo>
                    <a:lnTo>
                      <a:pt x="94" y="95"/>
                    </a:lnTo>
                    <a:lnTo>
                      <a:pt x="92" y="86"/>
                    </a:lnTo>
                    <a:lnTo>
                      <a:pt x="87" y="80"/>
                    </a:lnTo>
                    <a:lnTo>
                      <a:pt x="79" y="75"/>
                    </a:lnTo>
                    <a:lnTo>
                      <a:pt x="66" y="73"/>
                    </a:lnTo>
                    <a:lnTo>
                      <a:pt x="51" y="75"/>
                    </a:lnTo>
                    <a:lnTo>
                      <a:pt x="33" y="81"/>
                    </a:lnTo>
                    <a:lnTo>
                      <a:pt x="19" y="86"/>
                    </a:lnTo>
                    <a:lnTo>
                      <a:pt x="19" y="195"/>
                    </a:lnTo>
                    <a:lnTo>
                      <a:pt x="0" y="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" name="Freeform 105">
                <a:extLst>
                  <a:ext uri="{FF2B5EF4-FFF2-40B4-BE49-F238E27FC236}">
                    <a16:creationId xmlns:a16="http://schemas.microsoft.com/office/drawing/2014/main" id="{5F9E2726-7F57-48AD-AAFA-2A9B0E809E8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618" y="3135"/>
                <a:ext cx="112" cy="140"/>
              </a:xfrm>
              <a:custGeom>
                <a:avLst/>
                <a:gdLst>
                  <a:gd name="T0" fmla="*/ 68 w 112"/>
                  <a:gd name="T1" fmla="*/ 69 h 140"/>
                  <a:gd name="T2" fmla="*/ 51 w 112"/>
                  <a:gd name="T3" fmla="*/ 71 h 140"/>
                  <a:gd name="T4" fmla="*/ 40 w 112"/>
                  <a:gd name="T5" fmla="*/ 72 h 140"/>
                  <a:gd name="T6" fmla="*/ 28 w 112"/>
                  <a:gd name="T7" fmla="*/ 77 h 140"/>
                  <a:gd name="T8" fmla="*/ 23 w 112"/>
                  <a:gd name="T9" fmla="*/ 86 h 140"/>
                  <a:gd name="T10" fmla="*/ 20 w 112"/>
                  <a:gd name="T11" fmla="*/ 99 h 140"/>
                  <a:gd name="T12" fmla="*/ 23 w 112"/>
                  <a:gd name="T13" fmla="*/ 112 h 140"/>
                  <a:gd name="T14" fmla="*/ 30 w 112"/>
                  <a:gd name="T15" fmla="*/ 120 h 140"/>
                  <a:gd name="T16" fmla="*/ 40 w 112"/>
                  <a:gd name="T17" fmla="*/ 125 h 140"/>
                  <a:gd name="T18" fmla="*/ 53 w 112"/>
                  <a:gd name="T19" fmla="*/ 127 h 140"/>
                  <a:gd name="T20" fmla="*/ 65 w 112"/>
                  <a:gd name="T21" fmla="*/ 127 h 140"/>
                  <a:gd name="T22" fmla="*/ 73 w 112"/>
                  <a:gd name="T23" fmla="*/ 127 h 140"/>
                  <a:gd name="T24" fmla="*/ 81 w 112"/>
                  <a:gd name="T25" fmla="*/ 127 h 140"/>
                  <a:gd name="T26" fmla="*/ 93 w 112"/>
                  <a:gd name="T27" fmla="*/ 125 h 140"/>
                  <a:gd name="T28" fmla="*/ 93 w 112"/>
                  <a:gd name="T29" fmla="*/ 71 h 140"/>
                  <a:gd name="T30" fmla="*/ 84 w 112"/>
                  <a:gd name="T31" fmla="*/ 71 h 140"/>
                  <a:gd name="T32" fmla="*/ 76 w 112"/>
                  <a:gd name="T33" fmla="*/ 71 h 140"/>
                  <a:gd name="T34" fmla="*/ 71 w 112"/>
                  <a:gd name="T35" fmla="*/ 71 h 140"/>
                  <a:gd name="T36" fmla="*/ 68 w 112"/>
                  <a:gd name="T37" fmla="*/ 69 h 140"/>
                  <a:gd name="T38" fmla="*/ 53 w 112"/>
                  <a:gd name="T39" fmla="*/ 0 h 140"/>
                  <a:gd name="T40" fmla="*/ 75 w 112"/>
                  <a:gd name="T41" fmla="*/ 0 h 140"/>
                  <a:gd name="T42" fmla="*/ 91 w 112"/>
                  <a:gd name="T43" fmla="*/ 3 h 140"/>
                  <a:gd name="T44" fmla="*/ 103 w 112"/>
                  <a:gd name="T45" fmla="*/ 10 h 140"/>
                  <a:gd name="T46" fmla="*/ 111 w 112"/>
                  <a:gd name="T47" fmla="*/ 23 h 140"/>
                  <a:gd name="T48" fmla="*/ 112 w 112"/>
                  <a:gd name="T49" fmla="*/ 43 h 140"/>
                  <a:gd name="T50" fmla="*/ 112 w 112"/>
                  <a:gd name="T51" fmla="*/ 138 h 140"/>
                  <a:gd name="T52" fmla="*/ 84 w 112"/>
                  <a:gd name="T53" fmla="*/ 140 h 140"/>
                  <a:gd name="T54" fmla="*/ 56 w 112"/>
                  <a:gd name="T55" fmla="*/ 140 h 140"/>
                  <a:gd name="T56" fmla="*/ 37 w 112"/>
                  <a:gd name="T57" fmla="*/ 140 h 140"/>
                  <a:gd name="T58" fmla="*/ 22 w 112"/>
                  <a:gd name="T59" fmla="*/ 135 h 140"/>
                  <a:gd name="T60" fmla="*/ 10 w 112"/>
                  <a:gd name="T61" fmla="*/ 129 h 140"/>
                  <a:gd name="T62" fmla="*/ 2 w 112"/>
                  <a:gd name="T63" fmla="*/ 115 h 140"/>
                  <a:gd name="T64" fmla="*/ 0 w 112"/>
                  <a:gd name="T65" fmla="*/ 97 h 140"/>
                  <a:gd name="T66" fmla="*/ 2 w 112"/>
                  <a:gd name="T67" fmla="*/ 81 h 140"/>
                  <a:gd name="T68" fmla="*/ 10 w 112"/>
                  <a:gd name="T69" fmla="*/ 69 h 140"/>
                  <a:gd name="T70" fmla="*/ 23 w 112"/>
                  <a:gd name="T71" fmla="*/ 61 h 140"/>
                  <a:gd name="T72" fmla="*/ 37 w 112"/>
                  <a:gd name="T73" fmla="*/ 57 h 140"/>
                  <a:gd name="T74" fmla="*/ 53 w 112"/>
                  <a:gd name="T75" fmla="*/ 56 h 140"/>
                  <a:gd name="T76" fmla="*/ 68 w 112"/>
                  <a:gd name="T77" fmla="*/ 56 h 140"/>
                  <a:gd name="T78" fmla="*/ 75 w 112"/>
                  <a:gd name="T79" fmla="*/ 56 h 140"/>
                  <a:gd name="T80" fmla="*/ 83 w 112"/>
                  <a:gd name="T81" fmla="*/ 56 h 140"/>
                  <a:gd name="T82" fmla="*/ 93 w 112"/>
                  <a:gd name="T83" fmla="*/ 56 h 140"/>
                  <a:gd name="T84" fmla="*/ 93 w 112"/>
                  <a:gd name="T85" fmla="*/ 39 h 140"/>
                  <a:gd name="T86" fmla="*/ 89 w 112"/>
                  <a:gd name="T87" fmla="*/ 26 h 140"/>
                  <a:gd name="T88" fmla="*/ 84 w 112"/>
                  <a:gd name="T89" fmla="*/ 19 h 140"/>
                  <a:gd name="T90" fmla="*/ 71 w 112"/>
                  <a:gd name="T91" fmla="*/ 14 h 140"/>
                  <a:gd name="T92" fmla="*/ 51 w 112"/>
                  <a:gd name="T93" fmla="*/ 13 h 140"/>
                  <a:gd name="T94" fmla="*/ 28 w 112"/>
                  <a:gd name="T95" fmla="*/ 14 h 140"/>
                  <a:gd name="T96" fmla="*/ 8 w 112"/>
                  <a:gd name="T97" fmla="*/ 18 h 140"/>
                  <a:gd name="T98" fmla="*/ 8 w 112"/>
                  <a:gd name="T99" fmla="*/ 3 h 140"/>
                  <a:gd name="T100" fmla="*/ 30 w 112"/>
                  <a:gd name="T101" fmla="*/ 0 h 140"/>
                  <a:gd name="T102" fmla="*/ 53 w 112"/>
                  <a:gd name="T103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2" h="140">
                    <a:moveTo>
                      <a:pt x="68" y="69"/>
                    </a:moveTo>
                    <a:lnTo>
                      <a:pt x="51" y="71"/>
                    </a:lnTo>
                    <a:lnTo>
                      <a:pt x="40" y="72"/>
                    </a:lnTo>
                    <a:lnTo>
                      <a:pt x="28" y="77"/>
                    </a:lnTo>
                    <a:lnTo>
                      <a:pt x="23" y="86"/>
                    </a:lnTo>
                    <a:lnTo>
                      <a:pt x="20" y="99"/>
                    </a:lnTo>
                    <a:lnTo>
                      <a:pt x="23" y="112"/>
                    </a:lnTo>
                    <a:lnTo>
                      <a:pt x="30" y="120"/>
                    </a:lnTo>
                    <a:lnTo>
                      <a:pt x="40" y="125"/>
                    </a:lnTo>
                    <a:lnTo>
                      <a:pt x="53" y="127"/>
                    </a:lnTo>
                    <a:lnTo>
                      <a:pt x="65" y="127"/>
                    </a:lnTo>
                    <a:lnTo>
                      <a:pt x="73" y="127"/>
                    </a:lnTo>
                    <a:lnTo>
                      <a:pt x="81" y="127"/>
                    </a:lnTo>
                    <a:lnTo>
                      <a:pt x="93" y="125"/>
                    </a:lnTo>
                    <a:lnTo>
                      <a:pt x="93" y="71"/>
                    </a:lnTo>
                    <a:lnTo>
                      <a:pt x="84" y="71"/>
                    </a:lnTo>
                    <a:lnTo>
                      <a:pt x="76" y="71"/>
                    </a:lnTo>
                    <a:lnTo>
                      <a:pt x="71" y="71"/>
                    </a:lnTo>
                    <a:lnTo>
                      <a:pt x="68" y="69"/>
                    </a:lnTo>
                    <a:close/>
                    <a:moveTo>
                      <a:pt x="53" y="0"/>
                    </a:moveTo>
                    <a:lnTo>
                      <a:pt x="75" y="0"/>
                    </a:lnTo>
                    <a:lnTo>
                      <a:pt x="91" y="3"/>
                    </a:lnTo>
                    <a:lnTo>
                      <a:pt x="103" y="10"/>
                    </a:lnTo>
                    <a:lnTo>
                      <a:pt x="111" y="23"/>
                    </a:lnTo>
                    <a:lnTo>
                      <a:pt x="112" y="43"/>
                    </a:lnTo>
                    <a:lnTo>
                      <a:pt x="112" y="138"/>
                    </a:lnTo>
                    <a:lnTo>
                      <a:pt x="84" y="140"/>
                    </a:lnTo>
                    <a:lnTo>
                      <a:pt x="56" y="140"/>
                    </a:lnTo>
                    <a:lnTo>
                      <a:pt x="37" y="140"/>
                    </a:lnTo>
                    <a:lnTo>
                      <a:pt x="22" y="135"/>
                    </a:lnTo>
                    <a:lnTo>
                      <a:pt x="10" y="129"/>
                    </a:lnTo>
                    <a:lnTo>
                      <a:pt x="2" y="115"/>
                    </a:lnTo>
                    <a:lnTo>
                      <a:pt x="0" y="97"/>
                    </a:lnTo>
                    <a:lnTo>
                      <a:pt x="2" y="81"/>
                    </a:lnTo>
                    <a:lnTo>
                      <a:pt x="10" y="69"/>
                    </a:lnTo>
                    <a:lnTo>
                      <a:pt x="23" y="61"/>
                    </a:lnTo>
                    <a:lnTo>
                      <a:pt x="37" y="57"/>
                    </a:lnTo>
                    <a:lnTo>
                      <a:pt x="53" y="56"/>
                    </a:lnTo>
                    <a:lnTo>
                      <a:pt x="68" y="56"/>
                    </a:lnTo>
                    <a:lnTo>
                      <a:pt x="75" y="56"/>
                    </a:lnTo>
                    <a:lnTo>
                      <a:pt x="83" y="56"/>
                    </a:lnTo>
                    <a:lnTo>
                      <a:pt x="93" y="56"/>
                    </a:lnTo>
                    <a:lnTo>
                      <a:pt x="93" y="39"/>
                    </a:lnTo>
                    <a:lnTo>
                      <a:pt x="89" y="26"/>
                    </a:lnTo>
                    <a:lnTo>
                      <a:pt x="84" y="19"/>
                    </a:lnTo>
                    <a:lnTo>
                      <a:pt x="71" y="14"/>
                    </a:lnTo>
                    <a:lnTo>
                      <a:pt x="51" y="13"/>
                    </a:lnTo>
                    <a:lnTo>
                      <a:pt x="28" y="14"/>
                    </a:lnTo>
                    <a:lnTo>
                      <a:pt x="8" y="18"/>
                    </a:lnTo>
                    <a:lnTo>
                      <a:pt x="8" y="3"/>
                    </a:lnTo>
                    <a:lnTo>
                      <a:pt x="3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" name="Freeform 106">
                <a:extLst>
                  <a:ext uri="{FF2B5EF4-FFF2-40B4-BE49-F238E27FC236}">
                    <a16:creationId xmlns:a16="http://schemas.microsoft.com/office/drawing/2014/main" id="{B2CACFE9-8D40-4860-A7E0-9AE8F0F26A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62" y="3135"/>
                <a:ext cx="102" cy="140"/>
              </a:xfrm>
              <a:custGeom>
                <a:avLst/>
                <a:gdLst>
                  <a:gd name="T0" fmla="*/ 53 w 102"/>
                  <a:gd name="T1" fmla="*/ 0 h 140"/>
                  <a:gd name="T2" fmla="*/ 77 w 102"/>
                  <a:gd name="T3" fmla="*/ 0 h 140"/>
                  <a:gd name="T4" fmla="*/ 92 w 102"/>
                  <a:gd name="T5" fmla="*/ 3 h 140"/>
                  <a:gd name="T6" fmla="*/ 92 w 102"/>
                  <a:gd name="T7" fmla="*/ 18 h 140"/>
                  <a:gd name="T8" fmla="*/ 76 w 102"/>
                  <a:gd name="T9" fmla="*/ 14 h 140"/>
                  <a:gd name="T10" fmla="*/ 56 w 102"/>
                  <a:gd name="T11" fmla="*/ 14 h 140"/>
                  <a:gd name="T12" fmla="*/ 48 w 102"/>
                  <a:gd name="T13" fmla="*/ 14 h 140"/>
                  <a:gd name="T14" fmla="*/ 38 w 102"/>
                  <a:gd name="T15" fmla="*/ 16 h 140"/>
                  <a:gd name="T16" fmla="*/ 28 w 102"/>
                  <a:gd name="T17" fmla="*/ 19 h 140"/>
                  <a:gd name="T18" fmla="*/ 21 w 102"/>
                  <a:gd name="T19" fmla="*/ 26 h 140"/>
                  <a:gd name="T20" fmla="*/ 20 w 102"/>
                  <a:gd name="T21" fmla="*/ 36 h 140"/>
                  <a:gd name="T22" fmla="*/ 21 w 102"/>
                  <a:gd name="T23" fmla="*/ 44 h 140"/>
                  <a:gd name="T24" fmla="*/ 28 w 102"/>
                  <a:gd name="T25" fmla="*/ 51 h 140"/>
                  <a:gd name="T26" fmla="*/ 36 w 102"/>
                  <a:gd name="T27" fmla="*/ 54 h 140"/>
                  <a:gd name="T28" fmla="*/ 46 w 102"/>
                  <a:gd name="T29" fmla="*/ 57 h 140"/>
                  <a:gd name="T30" fmla="*/ 54 w 102"/>
                  <a:gd name="T31" fmla="*/ 59 h 140"/>
                  <a:gd name="T32" fmla="*/ 68 w 102"/>
                  <a:gd name="T33" fmla="*/ 62 h 140"/>
                  <a:gd name="T34" fmla="*/ 79 w 102"/>
                  <a:gd name="T35" fmla="*/ 66 h 140"/>
                  <a:gd name="T36" fmla="*/ 91 w 102"/>
                  <a:gd name="T37" fmla="*/ 74 h 140"/>
                  <a:gd name="T38" fmla="*/ 99 w 102"/>
                  <a:gd name="T39" fmla="*/ 84 h 140"/>
                  <a:gd name="T40" fmla="*/ 102 w 102"/>
                  <a:gd name="T41" fmla="*/ 99 h 140"/>
                  <a:gd name="T42" fmla="*/ 99 w 102"/>
                  <a:gd name="T43" fmla="*/ 112 h 140"/>
                  <a:gd name="T44" fmla="*/ 92 w 102"/>
                  <a:gd name="T45" fmla="*/ 124 h 140"/>
                  <a:gd name="T46" fmla="*/ 81 w 102"/>
                  <a:gd name="T47" fmla="*/ 133 h 140"/>
                  <a:gd name="T48" fmla="*/ 64 w 102"/>
                  <a:gd name="T49" fmla="*/ 138 h 140"/>
                  <a:gd name="T50" fmla="*/ 43 w 102"/>
                  <a:gd name="T51" fmla="*/ 140 h 140"/>
                  <a:gd name="T52" fmla="*/ 20 w 102"/>
                  <a:gd name="T53" fmla="*/ 138 h 140"/>
                  <a:gd name="T54" fmla="*/ 0 w 102"/>
                  <a:gd name="T55" fmla="*/ 135 h 140"/>
                  <a:gd name="T56" fmla="*/ 0 w 102"/>
                  <a:gd name="T57" fmla="*/ 120 h 140"/>
                  <a:gd name="T58" fmla="*/ 20 w 102"/>
                  <a:gd name="T59" fmla="*/ 124 h 140"/>
                  <a:gd name="T60" fmla="*/ 39 w 102"/>
                  <a:gd name="T61" fmla="*/ 125 h 140"/>
                  <a:gd name="T62" fmla="*/ 51 w 102"/>
                  <a:gd name="T63" fmla="*/ 125 h 140"/>
                  <a:gd name="T64" fmla="*/ 63 w 102"/>
                  <a:gd name="T65" fmla="*/ 122 h 140"/>
                  <a:gd name="T66" fmla="*/ 71 w 102"/>
                  <a:gd name="T67" fmla="*/ 119 h 140"/>
                  <a:gd name="T68" fmla="*/ 79 w 102"/>
                  <a:gd name="T69" fmla="*/ 112 h 140"/>
                  <a:gd name="T70" fmla="*/ 81 w 102"/>
                  <a:gd name="T71" fmla="*/ 102 h 140"/>
                  <a:gd name="T72" fmla="*/ 77 w 102"/>
                  <a:gd name="T73" fmla="*/ 91 h 140"/>
                  <a:gd name="T74" fmla="*/ 71 w 102"/>
                  <a:gd name="T75" fmla="*/ 84 h 140"/>
                  <a:gd name="T76" fmla="*/ 59 w 102"/>
                  <a:gd name="T77" fmla="*/ 81 h 140"/>
                  <a:gd name="T78" fmla="*/ 48 w 102"/>
                  <a:gd name="T79" fmla="*/ 77 h 140"/>
                  <a:gd name="T80" fmla="*/ 38 w 102"/>
                  <a:gd name="T81" fmla="*/ 74 h 140"/>
                  <a:gd name="T82" fmla="*/ 26 w 102"/>
                  <a:gd name="T83" fmla="*/ 71 h 140"/>
                  <a:gd name="T84" fmla="*/ 16 w 102"/>
                  <a:gd name="T85" fmla="*/ 67 h 140"/>
                  <a:gd name="T86" fmla="*/ 6 w 102"/>
                  <a:gd name="T87" fmla="*/ 61 h 140"/>
                  <a:gd name="T88" fmla="*/ 2 w 102"/>
                  <a:gd name="T89" fmla="*/ 51 h 140"/>
                  <a:gd name="T90" fmla="*/ 0 w 102"/>
                  <a:gd name="T91" fmla="*/ 38 h 140"/>
                  <a:gd name="T92" fmla="*/ 2 w 102"/>
                  <a:gd name="T93" fmla="*/ 23 h 140"/>
                  <a:gd name="T94" fmla="*/ 10 w 102"/>
                  <a:gd name="T95" fmla="*/ 10 h 140"/>
                  <a:gd name="T96" fmla="*/ 21 w 102"/>
                  <a:gd name="T97" fmla="*/ 5 h 140"/>
                  <a:gd name="T98" fmla="*/ 36 w 102"/>
                  <a:gd name="T99" fmla="*/ 0 h 140"/>
                  <a:gd name="T100" fmla="*/ 53 w 102"/>
                  <a:gd name="T101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2" h="140">
                    <a:moveTo>
                      <a:pt x="53" y="0"/>
                    </a:moveTo>
                    <a:lnTo>
                      <a:pt x="77" y="0"/>
                    </a:lnTo>
                    <a:lnTo>
                      <a:pt x="92" y="3"/>
                    </a:lnTo>
                    <a:lnTo>
                      <a:pt x="92" y="18"/>
                    </a:lnTo>
                    <a:lnTo>
                      <a:pt x="76" y="14"/>
                    </a:lnTo>
                    <a:lnTo>
                      <a:pt x="56" y="14"/>
                    </a:lnTo>
                    <a:lnTo>
                      <a:pt x="48" y="14"/>
                    </a:lnTo>
                    <a:lnTo>
                      <a:pt x="38" y="16"/>
                    </a:lnTo>
                    <a:lnTo>
                      <a:pt x="28" y="19"/>
                    </a:lnTo>
                    <a:lnTo>
                      <a:pt x="21" y="26"/>
                    </a:lnTo>
                    <a:lnTo>
                      <a:pt x="20" y="36"/>
                    </a:lnTo>
                    <a:lnTo>
                      <a:pt x="21" y="44"/>
                    </a:lnTo>
                    <a:lnTo>
                      <a:pt x="28" y="51"/>
                    </a:lnTo>
                    <a:lnTo>
                      <a:pt x="36" y="54"/>
                    </a:lnTo>
                    <a:lnTo>
                      <a:pt x="46" y="57"/>
                    </a:lnTo>
                    <a:lnTo>
                      <a:pt x="54" y="59"/>
                    </a:lnTo>
                    <a:lnTo>
                      <a:pt x="68" y="62"/>
                    </a:lnTo>
                    <a:lnTo>
                      <a:pt x="79" y="66"/>
                    </a:lnTo>
                    <a:lnTo>
                      <a:pt x="91" y="74"/>
                    </a:lnTo>
                    <a:lnTo>
                      <a:pt x="99" y="84"/>
                    </a:lnTo>
                    <a:lnTo>
                      <a:pt x="102" y="99"/>
                    </a:lnTo>
                    <a:lnTo>
                      <a:pt x="99" y="112"/>
                    </a:lnTo>
                    <a:lnTo>
                      <a:pt x="92" y="124"/>
                    </a:lnTo>
                    <a:lnTo>
                      <a:pt x="81" y="133"/>
                    </a:lnTo>
                    <a:lnTo>
                      <a:pt x="64" y="138"/>
                    </a:lnTo>
                    <a:lnTo>
                      <a:pt x="43" y="140"/>
                    </a:lnTo>
                    <a:lnTo>
                      <a:pt x="20" y="138"/>
                    </a:lnTo>
                    <a:lnTo>
                      <a:pt x="0" y="135"/>
                    </a:lnTo>
                    <a:lnTo>
                      <a:pt x="0" y="120"/>
                    </a:lnTo>
                    <a:lnTo>
                      <a:pt x="20" y="124"/>
                    </a:lnTo>
                    <a:lnTo>
                      <a:pt x="39" y="125"/>
                    </a:lnTo>
                    <a:lnTo>
                      <a:pt x="51" y="125"/>
                    </a:lnTo>
                    <a:lnTo>
                      <a:pt x="63" y="122"/>
                    </a:lnTo>
                    <a:lnTo>
                      <a:pt x="71" y="119"/>
                    </a:lnTo>
                    <a:lnTo>
                      <a:pt x="79" y="112"/>
                    </a:lnTo>
                    <a:lnTo>
                      <a:pt x="81" y="102"/>
                    </a:lnTo>
                    <a:lnTo>
                      <a:pt x="77" y="91"/>
                    </a:lnTo>
                    <a:lnTo>
                      <a:pt x="71" y="84"/>
                    </a:lnTo>
                    <a:lnTo>
                      <a:pt x="59" y="81"/>
                    </a:lnTo>
                    <a:lnTo>
                      <a:pt x="48" y="77"/>
                    </a:lnTo>
                    <a:lnTo>
                      <a:pt x="38" y="74"/>
                    </a:lnTo>
                    <a:lnTo>
                      <a:pt x="26" y="71"/>
                    </a:lnTo>
                    <a:lnTo>
                      <a:pt x="16" y="67"/>
                    </a:lnTo>
                    <a:lnTo>
                      <a:pt x="6" y="61"/>
                    </a:lnTo>
                    <a:lnTo>
                      <a:pt x="2" y="51"/>
                    </a:lnTo>
                    <a:lnTo>
                      <a:pt x="0" y="38"/>
                    </a:lnTo>
                    <a:lnTo>
                      <a:pt x="2" y="23"/>
                    </a:lnTo>
                    <a:lnTo>
                      <a:pt x="10" y="10"/>
                    </a:lnTo>
                    <a:lnTo>
                      <a:pt x="21" y="5"/>
                    </a:lnTo>
                    <a:lnTo>
                      <a:pt x="36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" name="Freeform 107">
                <a:extLst>
                  <a:ext uri="{FF2B5EF4-FFF2-40B4-BE49-F238E27FC236}">
                    <a16:creationId xmlns:a16="http://schemas.microsoft.com/office/drawing/2014/main" id="{5AB2129A-4ED6-43D7-81B9-8041F79DE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70" y="3088"/>
                <a:ext cx="87" cy="185"/>
              </a:xfrm>
              <a:custGeom>
                <a:avLst/>
                <a:gdLst>
                  <a:gd name="T0" fmla="*/ 48 w 87"/>
                  <a:gd name="T1" fmla="*/ 0 h 185"/>
                  <a:gd name="T2" fmla="*/ 48 w 87"/>
                  <a:gd name="T3" fmla="*/ 50 h 185"/>
                  <a:gd name="T4" fmla="*/ 87 w 87"/>
                  <a:gd name="T5" fmla="*/ 50 h 185"/>
                  <a:gd name="T6" fmla="*/ 87 w 87"/>
                  <a:gd name="T7" fmla="*/ 63 h 185"/>
                  <a:gd name="T8" fmla="*/ 48 w 87"/>
                  <a:gd name="T9" fmla="*/ 63 h 185"/>
                  <a:gd name="T10" fmla="*/ 48 w 87"/>
                  <a:gd name="T11" fmla="*/ 151 h 185"/>
                  <a:gd name="T12" fmla="*/ 48 w 87"/>
                  <a:gd name="T13" fmla="*/ 157 h 185"/>
                  <a:gd name="T14" fmla="*/ 49 w 87"/>
                  <a:gd name="T15" fmla="*/ 162 h 185"/>
                  <a:gd name="T16" fmla="*/ 51 w 87"/>
                  <a:gd name="T17" fmla="*/ 166 h 185"/>
                  <a:gd name="T18" fmla="*/ 54 w 87"/>
                  <a:gd name="T19" fmla="*/ 167 h 185"/>
                  <a:gd name="T20" fmla="*/ 58 w 87"/>
                  <a:gd name="T21" fmla="*/ 169 h 185"/>
                  <a:gd name="T22" fmla="*/ 63 w 87"/>
                  <a:gd name="T23" fmla="*/ 171 h 185"/>
                  <a:gd name="T24" fmla="*/ 68 w 87"/>
                  <a:gd name="T25" fmla="*/ 171 h 185"/>
                  <a:gd name="T26" fmla="*/ 86 w 87"/>
                  <a:gd name="T27" fmla="*/ 171 h 185"/>
                  <a:gd name="T28" fmla="*/ 86 w 87"/>
                  <a:gd name="T29" fmla="*/ 185 h 185"/>
                  <a:gd name="T30" fmla="*/ 66 w 87"/>
                  <a:gd name="T31" fmla="*/ 185 h 185"/>
                  <a:gd name="T32" fmla="*/ 51 w 87"/>
                  <a:gd name="T33" fmla="*/ 184 h 185"/>
                  <a:gd name="T34" fmla="*/ 41 w 87"/>
                  <a:gd name="T35" fmla="*/ 182 h 185"/>
                  <a:gd name="T36" fmla="*/ 33 w 87"/>
                  <a:gd name="T37" fmla="*/ 177 h 185"/>
                  <a:gd name="T38" fmla="*/ 30 w 87"/>
                  <a:gd name="T39" fmla="*/ 167 h 185"/>
                  <a:gd name="T40" fmla="*/ 28 w 87"/>
                  <a:gd name="T41" fmla="*/ 152 h 185"/>
                  <a:gd name="T42" fmla="*/ 28 w 87"/>
                  <a:gd name="T43" fmla="*/ 63 h 185"/>
                  <a:gd name="T44" fmla="*/ 0 w 87"/>
                  <a:gd name="T45" fmla="*/ 63 h 185"/>
                  <a:gd name="T46" fmla="*/ 0 w 87"/>
                  <a:gd name="T47" fmla="*/ 50 h 185"/>
                  <a:gd name="T48" fmla="*/ 28 w 87"/>
                  <a:gd name="T49" fmla="*/ 50 h 185"/>
                  <a:gd name="T50" fmla="*/ 28 w 87"/>
                  <a:gd name="T51" fmla="*/ 7 h 185"/>
                  <a:gd name="T52" fmla="*/ 30 w 87"/>
                  <a:gd name="T53" fmla="*/ 7 h 185"/>
                  <a:gd name="T54" fmla="*/ 35 w 87"/>
                  <a:gd name="T55" fmla="*/ 5 h 185"/>
                  <a:gd name="T56" fmla="*/ 40 w 87"/>
                  <a:gd name="T57" fmla="*/ 4 h 185"/>
                  <a:gd name="T58" fmla="*/ 44 w 87"/>
                  <a:gd name="T59" fmla="*/ 2 h 185"/>
                  <a:gd name="T60" fmla="*/ 48 w 87"/>
                  <a:gd name="T61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85">
                    <a:moveTo>
                      <a:pt x="48" y="0"/>
                    </a:moveTo>
                    <a:lnTo>
                      <a:pt x="48" y="50"/>
                    </a:lnTo>
                    <a:lnTo>
                      <a:pt x="87" y="50"/>
                    </a:lnTo>
                    <a:lnTo>
                      <a:pt x="87" y="63"/>
                    </a:lnTo>
                    <a:lnTo>
                      <a:pt x="48" y="63"/>
                    </a:lnTo>
                    <a:lnTo>
                      <a:pt x="48" y="151"/>
                    </a:lnTo>
                    <a:lnTo>
                      <a:pt x="48" y="157"/>
                    </a:lnTo>
                    <a:lnTo>
                      <a:pt x="49" y="162"/>
                    </a:lnTo>
                    <a:lnTo>
                      <a:pt x="51" y="166"/>
                    </a:lnTo>
                    <a:lnTo>
                      <a:pt x="54" y="167"/>
                    </a:lnTo>
                    <a:lnTo>
                      <a:pt x="58" y="169"/>
                    </a:lnTo>
                    <a:lnTo>
                      <a:pt x="63" y="171"/>
                    </a:lnTo>
                    <a:lnTo>
                      <a:pt x="68" y="171"/>
                    </a:lnTo>
                    <a:lnTo>
                      <a:pt x="86" y="171"/>
                    </a:lnTo>
                    <a:lnTo>
                      <a:pt x="86" y="185"/>
                    </a:lnTo>
                    <a:lnTo>
                      <a:pt x="66" y="185"/>
                    </a:lnTo>
                    <a:lnTo>
                      <a:pt x="51" y="184"/>
                    </a:lnTo>
                    <a:lnTo>
                      <a:pt x="41" y="182"/>
                    </a:lnTo>
                    <a:lnTo>
                      <a:pt x="33" y="177"/>
                    </a:lnTo>
                    <a:lnTo>
                      <a:pt x="30" y="167"/>
                    </a:lnTo>
                    <a:lnTo>
                      <a:pt x="28" y="152"/>
                    </a:lnTo>
                    <a:lnTo>
                      <a:pt x="28" y="63"/>
                    </a:lnTo>
                    <a:lnTo>
                      <a:pt x="0" y="63"/>
                    </a:lnTo>
                    <a:lnTo>
                      <a:pt x="0" y="50"/>
                    </a:lnTo>
                    <a:lnTo>
                      <a:pt x="28" y="50"/>
                    </a:lnTo>
                    <a:lnTo>
                      <a:pt x="28" y="7"/>
                    </a:lnTo>
                    <a:lnTo>
                      <a:pt x="30" y="7"/>
                    </a:lnTo>
                    <a:lnTo>
                      <a:pt x="35" y="5"/>
                    </a:lnTo>
                    <a:lnTo>
                      <a:pt x="40" y="4"/>
                    </a:lnTo>
                    <a:lnTo>
                      <a:pt x="44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" name="Freeform 108">
                <a:extLst>
                  <a:ext uri="{FF2B5EF4-FFF2-40B4-BE49-F238E27FC236}">
                    <a16:creationId xmlns:a16="http://schemas.microsoft.com/office/drawing/2014/main" id="{F63EC905-047D-47A0-B27C-CF038384089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071" y="3133"/>
                <a:ext cx="130" cy="144"/>
              </a:xfrm>
              <a:custGeom>
                <a:avLst/>
                <a:gdLst>
                  <a:gd name="T0" fmla="*/ 66 w 130"/>
                  <a:gd name="T1" fmla="*/ 15 h 144"/>
                  <a:gd name="T2" fmla="*/ 49 w 130"/>
                  <a:gd name="T3" fmla="*/ 16 h 144"/>
                  <a:gd name="T4" fmla="*/ 38 w 130"/>
                  <a:gd name="T5" fmla="*/ 25 h 144"/>
                  <a:gd name="T6" fmla="*/ 28 w 130"/>
                  <a:gd name="T7" fmla="*/ 36 h 144"/>
                  <a:gd name="T8" fmla="*/ 23 w 130"/>
                  <a:gd name="T9" fmla="*/ 51 h 144"/>
                  <a:gd name="T10" fmla="*/ 21 w 130"/>
                  <a:gd name="T11" fmla="*/ 71 h 144"/>
                  <a:gd name="T12" fmla="*/ 23 w 130"/>
                  <a:gd name="T13" fmla="*/ 89 h 144"/>
                  <a:gd name="T14" fmla="*/ 28 w 130"/>
                  <a:gd name="T15" fmla="*/ 106 h 144"/>
                  <a:gd name="T16" fmla="*/ 36 w 130"/>
                  <a:gd name="T17" fmla="*/ 119 h 144"/>
                  <a:gd name="T18" fmla="*/ 49 w 130"/>
                  <a:gd name="T19" fmla="*/ 126 h 144"/>
                  <a:gd name="T20" fmla="*/ 66 w 130"/>
                  <a:gd name="T21" fmla="*/ 129 h 144"/>
                  <a:gd name="T22" fmla="*/ 80 w 130"/>
                  <a:gd name="T23" fmla="*/ 126 h 144"/>
                  <a:gd name="T24" fmla="*/ 94 w 130"/>
                  <a:gd name="T25" fmla="*/ 119 h 144"/>
                  <a:gd name="T26" fmla="*/ 102 w 130"/>
                  <a:gd name="T27" fmla="*/ 106 h 144"/>
                  <a:gd name="T28" fmla="*/ 107 w 130"/>
                  <a:gd name="T29" fmla="*/ 89 h 144"/>
                  <a:gd name="T30" fmla="*/ 109 w 130"/>
                  <a:gd name="T31" fmla="*/ 71 h 144"/>
                  <a:gd name="T32" fmla="*/ 107 w 130"/>
                  <a:gd name="T33" fmla="*/ 51 h 144"/>
                  <a:gd name="T34" fmla="*/ 102 w 130"/>
                  <a:gd name="T35" fmla="*/ 36 h 144"/>
                  <a:gd name="T36" fmla="*/ 92 w 130"/>
                  <a:gd name="T37" fmla="*/ 25 h 144"/>
                  <a:gd name="T38" fmla="*/ 80 w 130"/>
                  <a:gd name="T39" fmla="*/ 16 h 144"/>
                  <a:gd name="T40" fmla="*/ 66 w 130"/>
                  <a:gd name="T41" fmla="*/ 15 h 144"/>
                  <a:gd name="T42" fmla="*/ 66 w 130"/>
                  <a:gd name="T43" fmla="*/ 0 h 144"/>
                  <a:gd name="T44" fmla="*/ 87 w 130"/>
                  <a:gd name="T45" fmla="*/ 3 h 144"/>
                  <a:gd name="T46" fmla="*/ 105 w 130"/>
                  <a:gd name="T47" fmla="*/ 12 h 144"/>
                  <a:gd name="T48" fmla="*/ 118 w 130"/>
                  <a:gd name="T49" fmla="*/ 26 h 144"/>
                  <a:gd name="T50" fmla="*/ 127 w 130"/>
                  <a:gd name="T51" fmla="*/ 46 h 144"/>
                  <a:gd name="T52" fmla="*/ 130 w 130"/>
                  <a:gd name="T53" fmla="*/ 71 h 144"/>
                  <a:gd name="T54" fmla="*/ 127 w 130"/>
                  <a:gd name="T55" fmla="*/ 94 h 144"/>
                  <a:gd name="T56" fmla="*/ 118 w 130"/>
                  <a:gd name="T57" fmla="*/ 114 h 144"/>
                  <a:gd name="T58" fmla="*/ 104 w 130"/>
                  <a:gd name="T59" fmla="*/ 131 h 144"/>
                  <a:gd name="T60" fmla="*/ 87 w 130"/>
                  <a:gd name="T61" fmla="*/ 139 h 144"/>
                  <a:gd name="T62" fmla="*/ 66 w 130"/>
                  <a:gd name="T63" fmla="*/ 144 h 144"/>
                  <a:gd name="T64" fmla="*/ 43 w 130"/>
                  <a:gd name="T65" fmla="*/ 140 h 144"/>
                  <a:gd name="T66" fmla="*/ 24 w 130"/>
                  <a:gd name="T67" fmla="*/ 131 h 144"/>
                  <a:gd name="T68" fmla="*/ 9 w 130"/>
                  <a:gd name="T69" fmla="*/ 114 h 144"/>
                  <a:gd name="T70" fmla="*/ 1 w 130"/>
                  <a:gd name="T71" fmla="*/ 94 h 144"/>
                  <a:gd name="T72" fmla="*/ 0 w 130"/>
                  <a:gd name="T73" fmla="*/ 71 h 144"/>
                  <a:gd name="T74" fmla="*/ 1 w 130"/>
                  <a:gd name="T75" fmla="*/ 46 h 144"/>
                  <a:gd name="T76" fmla="*/ 9 w 130"/>
                  <a:gd name="T77" fmla="*/ 26 h 144"/>
                  <a:gd name="T78" fmla="*/ 24 w 130"/>
                  <a:gd name="T79" fmla="*/ 12 h 144"/>
                  <a:gd name="T80" fmla="*/ 43 w 130"/>
                  <a:gd name="T81" fmla="*/ 3 h 144"/>
                  <a:gd name="T82" fmla="*/ 66 w 130"/>
                  <a:gd name="T8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0" h="144">
                    <a:moveTo>
                      <a:pt x="66" y="15"/>
                    </a:moveTo>
                    <a:lnTo>
                      <a:pt x="49" y="16"/>
                    </a:lnTo>
                    <a:lnTo>
                      <a:pt x="38" y="25"/>
                    </a:lnTo>
                    <a:lnTo>
                      <a:pt x="28" y="36"/>
                    </a:lnTo>
                    <a:lnTo>
                      <a:pt x="23" y="51"/>
                    </a:lnTo>
                    <a:lnTo>
                      <a:pt x="21" y="71"/>
                    </a:lnTo>
                    <a:lnTo>
                      <a:pt x="23" y="89"/>
                    </a:lnTo>
                    <a:lnTo>
                      <a:pt x="28" y="106"/>
                    </a:lnTo>
                    <a:lnTo>
                      <a:pt x="36" y="119"/>
                    </a:lnTo>
                    <a:lnTo>
                      <a:pt x="49" y="126"/>
                    </a:lnTo>
                    <a:lnTo>
                      <a:pt x="66" y="129"/>
                    </a:lnTo>
                    <a:lnTo>
                      <a:pt x="80" y="126"/>
                    </a:lnTo>
                    <a:lnTo>
                      <a:pt x="94" y="119"/>
                    </a:lnTo>
                    <a:lnTo>
                      <a:pt x="102" y="106"/>
                    </a:lnTo>
                    <a:lnTo>
                      <a:pt x="107" y="89"/>
                    </a:lnTo>
                    <a:lnTo>
                      <a:pt x="109" y="71"/>
                    </a:lnTo>
                    <a:lnTo>
                      <a:pt x="107" y="51"/>
                    </a:lnTo>
                    <a:lnTo>
                      <a:pt x="102" y="36"/>
                    </a:lnTo>
                    <a:lnTo>
                      <a:pt x="92" y="25"/>
                    </a:lnTo>
                    <a:lnTo>
                      <a:pt x="80" y="16"/>
                    </a:lnTo>
                    <a:lnTo>
                      <a:pt x="66" y="15"/>
                    </a:lnTo>
                    <a:close/>
                    <a:moveTo>
                      <a:pt x="66" y="0"/>
                    </a:moveTo>
                    <a:lnTo>
                      <a:pt x="87" y="3"/>
                    </a:lnTo>
                    <a:lnTo>
                      <a:pt x="105" y="12"/>
                    </a:lnTo>
                    <a:lnTo>
                      <a:pt x="118" y="26"/>
                    </a:lnTo>
                    <a:lnTo>
                      <a:pt x="127" y="46"/>
                    </a:lnTo>
                    <a:lnTo>
                      <a:pt x="130" y="71"/>
                    </a:lnTo>
                    <a:lnTo>
                      <a:pt x="127" y="94"/>
                    </a:lnTo>
                    <a:lnTo>
                      <a:pt x="118" y="114"/>
                    </a:lnTo>
                    <a:lnTo>
                      <a:pt x="104" y="131"/>
                    </a:lnTo>
                    <a:lnTo>
                      <a:pt x="87" y="139"/>
                    </a:lnTo>
                    <a:lnTo>
                      <a:pt x="66" y="144"/>
                    </a:lnTo>
                    <a:lnTo>
                      <a:pt x="43" y="140"/>
                    </a:lnTo>
                    <a:lnTo>
                      <a:pt x="24" y="131"/>
                    </a:lnTo>
                    <a:lnTo>
                      <a:pt x="9" y="114"/>
                    </a:lnTo>
                    <a:lnTo>
                      <a:pt x="1" y="94"/>
                    </a:lnTo>
                    <a:lnTo>
                      <a:pt x="0" y="71"/>
                    </a:lnTo>
                    <a:lnTo>
                      <a:pt x="1" y="46"/>
                    </a:lnTo>
                    <a:lnTo>
                      <a:pt x="9" y="26"/>
                    </a:lnTo>
                    <a:lnTo>
                      <a:pt x="24" y="12"/>
                    </a:lnTo>
                    <a:lnTo>
                      <a:pt x="43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" name="Freeform 109">
                <a:extLst>
                  <a:ext uri="{FF2B5EF4-FFF2-40B4-BE49-F238E27FC236}">
                    <a16:creationId xmlns:a16="http://schemas.microsoft.com/office/drawing/2014/main" id="{192A4487-D00D-45E5-9A85-D6AC7F6EC3E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323" y="3078"/>
                <a:ext cx="117" cy="197"/>
              </a:xfrm>
              <a:custGeom>
                <a:avLst/>
                <a:gdLst>
                  <a:gd name="T0" fmla="*/ 46 w 117"/>
                  <a:gd name="T1" fmla="*/ 71 h 197"/>
                  <a:gd name="T2" fmla="*/ 38 w 117"/>
                  <a:gd name="T3" fmla="*/ 71 h 197"/>
                  <a:gd name="T4" fmla="*/ 30 w 117"/>
                  <a:gd name="T5" fmla="*/ 71 h 197"/>
                  <a:gd name="T6" fmla="*/ 20 w 117"/>
                  <a:gd name="T7" fmla="*/ 73 h 197"/>
                  <a:gd name="T8" fmla="*/ 20 w 117"/>
                  <a:gd name="T9" fmla="*/ 181 h 197"/>
                  <a:gd name="T10" fmla="*/ 28 w 117"/>
                  <a:gd name="T11" fmla="*/ 182 h 197"/>
                  <a:gd name="T12" fmla="*/ 35 w 117"/>
                  <a:gd name="T13" fmla="*/ 182 h 197"/>
                  <a:gd name="T14" fmla="*/ 41 w 117"/>
                  <a:gd name="T15" fmla="*/ 184 h 197"/>
                  <a:gd name="T16" fmla="*/ 46 w 117"/>
                  <a:gd name="T17" fmla="*/ 184 h 197"/>
                  <a:gd name="T18" fmla="*/ 65 w 117"/>
                  <a:gd name="T19" fmla="*/ 181 h 197"/>
                  <a:gd name="T20" fmla="*/ 78 w 117"/>
                  <a:gd name="T21" fmla="*/ 174 h 197"/>
                  <a:gd name="T22" fmla="*/ 88 w 117"/>
                  <a:gd name="T23" fmla="*/ 161 h 197"/>
                  <a:gd name="T24" fmla="*/ 94 w 117"/>
                  <a:gd name="T25" fmla="*/ 146 h 197"/>
                  <a:gd name="T26" fmla="*/ 96 w 117"/>
                  <a:gd name="T27" fmla="*/ 128 h 197"/>
                  <a:gd name="T28" fmla="*/ 94 w 117"/>
                  <a:gd name="T29" fmla="*/ 108 h 197"/>
                  <a:gd name="T30" fmla="*/ 89 w 117"/>
                  <a:gd name="T31" fmla="*/ 93 h 197"/>
                  <a:gd name="T32" fmla="*/ 79 w 117"/>
                  <a:gd name="T33" fmla="*/ 80 h 197"/>
                  <a:gd name="T34" fmla="*/ 65 w 117"/>
                  <a:gd name="T35" fmla="*/ 73 h 197"/>
                  <a:gd name="T36" fmla="*/ 46 w 117"/>
                  <a:gd name="T37" fmla="*/ 71 h 197"/>
                  <a:gd name="T38" fmla="*/ 0 w 117"/>
                  <a:gd name="T39" fmla="*/ 0 h 197"/>
                  <a:gd name="T40" fmla="*/ 20 w 117"/>
                  <a:gd name="T41" fmla="*/ 0 h 197"/>
                  <a:gd name="T42" fmla="*/ 20 w 117"/>
                  <a:gd name="T43" fmla="*/ 60 h 197"/>
                  <a:gd name="T44" fmla="*/ 35 w 117"/>
                  <a:gd name="T45" fmla="*/ 57 h 197"/>
                  <a:gd name="T46" fmla="*/ 46 w 117"/>
                  <a:gd name="T47" fmla="*/ 57 h 197"/>
                  <a:gd name="T48" fmla="*/ 53 w 117"/>
                  <a:gd name="T49" fmla="*/ 57 h 197"/>
                  <a:gd name="T50" fmla="*/ 74 w 117"/>
                  <a:gd name="T51" fmla="*/ 60 h 197"/>
                  <a:gd name="T52" fmla="*/ 93 w 117"/>
                  <a:gd name="T53" fmla="*/ 68 h 197"/>
                  <a:gd name="T54" fmla="*/ 106 w 117"/>
                  <a:gd name="T55" fmla="*/ 83 h 197"/>
                  <a:gd name="T56" fmla="*/ 114 w 117"/>
                  <a:gd name="T57" fmla="*/ 103 h 197"/>
                  <a:gd name="T58" fmla="*/ 117 w 117"/>
                  <a:gd name="T59" fmla="*/ 128 h 197"/>
                  <a:gd name="T60" fmla="*/ 114 w 117"/>
                  <a:gd name="T61" fmla="*/ 152 h 197"/>
                  <a:gd name="T62" fmla="*/ 104 w 117"/>
                  <a:gd name="T63" fmla="*/ 171 h 197"/>
                  <a:gd name="T64" fmla="*/ 89 w 117"/>
                  <a:gd name="T65" fmla="*/ 186 h 197"/>
                  <a:gd name="T66" fmla="*/ 70 w 117"/>
                  <a:gd name="T67" fmla="*/ 194 h 197"/>
                  <a:gd name="T68" fmla="*/ 46 w 117"/>
                  <a:gd name="T69" fmla="*/ 197 h 197"/>
                  <a:gd name="T70" fmla="*/ 33 w 117"/>
                  <a:gd name="T71" fmla="*/ 197 h 197"/>
                  <a:gd name="T72" fmla="*/ 17 w 117"/>
                  <a:gd name="T73" fmla="*/ 195 h 197"/>
                  <a:gd name="T74" fmla="*/ 0 w 117"/>
                  <a:gd name="T75" fmla="*/ 194 h 197"/>
                  <a:gd name="T76" fmla="*/ 0 w 117"/>
                  <a:gd name="T77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7" h="197">
                    <a:moveTo>
                      <a:pt x="46" y="71"/>
                    </a:moveTo>
                    <a:lnTo>
                      <a:pt x="38" y="71"/>
                    </a:lnTo>
                    <a:lnTo>
                      <a:pt x="30" y="71"/>
                    </a:lnTo>
                    <a:lnTo>
                      <a:pt x="20" y="73"/>
                    </a:lnTo>
                    <a:lnTo>
                      <a:pt x="20" y="181"/>
                    </a:lnTo>
                    <a:lnTo>
                      <a:pt x="28" y="182"/>
                    </a:lnTo>
                    <a:lnTo>
                      <a:pt x="35" y="182"/>
                    </a:lnTo>
                    <a:lnTo>
                      <a:pt x="41" y="184"/>
                    </a:lnTo>
                    <a:lnTo>
                      <a:pt x="46" y="184"/>
                    </a:lnTo>
                    <a:lnTo>
                      <a:pt x="65" y="181"/>
                    </a:lnTo>
                    <a:lnTo>
                      <a:pt x="78" y="174"/>
                    </a:lnTo>
                    <a:lnTo>
                      <a:pt x="88" y="161"/>
                    </a:lnTo>
                    <a:lnTo>
                      <a:pt x="94" y="146"/>
                    </a:lnTo>
                    <a:lnTo>
                      <a:pt x="96" y="128"/>
                    </a:lnTo>
                    <a:lnTo>
                      <a:pt x="94" y="108"/>
                    </a:lnTo>
                    <a:lnTo>
                      <a:pt x="89" y="93"/>
                    </a:lnTo>
                    <a:lnTo>
                      <a:pt x="79" y="80"/>
                    </a:lnTo>
                    <a:lnTo>
                      <a:pt x="65" y="73"/>
                    </a:lnTo>
                    <a:lnTo>
                      <a:pt x="46" y="71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60"/>
                    </a:lnTo>
                    <a:lnTo>
                      <a:pt x="35" y="57"/>
                    </a:lnTo>
                    <a:lnTo>
                      <a:pt x="46" y="57"/>
                    </a:lnTo>
                    <a:lnTo>
                      <a:pt x="53" y="57"/>
                    </a:lnTo>
                    <a:lnTo>
                      <a:pt x="74" y="60"/>
                    </a:lnTo>
                    <a:lnTo>
                      <a:pt x="93" y="68"/>
                    </a:lnTo>
                    <a:lnTo>
                      <a:pt x="106" y="83"/>
                    </a:lnTo>
                    <a:lnTo>
                      <a:pt x="114" y="103"/>
                    </a:lnTo>
                    <a:lnTo>
                      <a:pt x="117" y="128"/>
                    </a:lnTo>
                    <a:lnTo>
                      <a:pt x="114" y="152"/>
                    </a:lnTo>
                    <a:lnTo>
                      <a:pt x="104" y="171"/>
                    </a:lnTo>
                    <a:lnTo>
                      <a:pt x="89" y="186"/>
                    </a:lnTo>
                    <a:lnTo>
                      <a:pt x="70" y="194"/>
                    </a:lnTo>
                    <a:lnTo>
                      <a:pt x="46" y="197"/>
                    </a:lnTo>
                    <a:lnTo>
                      <a:pt x="33" y="197"/>
                    </a:lnTo>
                    <a:lnTo>
                      <a:pt x="17" y="195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" name="Freeform 110">
                <a:extLst>
                  <a:ext uri="{FF2B5EF4-FFF2-40B4-BE49-F238E27FC236}">
                    <a16:creationId xmlns:a16="http://schemas.microsoft.com/office/drawing/2014/main" id="{6B313FA6-A78B-4CBC-837D-6E9E0691C43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470" y="3135"/>
                <a:ext cx="124" cy="140"/>
              </a:xfrm>
              <a:custGeom>
                <a:avLst/>
                <a:gdLst>
                  <a:gd name="T0" fmla="*/ 61 w 124"/>
                  <a:gd name="T1" fmla="*/ 11 h 140"/>
                  <a:gd name="T2" fmla="*/ 43 w 124"/>
                  <a:gd name="T3" fmla="*/ 16 h 140"/>
                  <a:gd name="T4" fmla="*/ 31 w 124"/>
                  <a:gd name="T5" fmla="*/ 26 h 140"/>
                  <a:gd name="T6" fmla="*/ 25 w 124"/>
                  <a:gd name="T7" fmla="*/ 41 h 140"/>
                  <a:gd name="T8" fmla="*/ 22 w 124"/>
                  <a:gd name="T9" fmla="*/ 62 h 140"/>
                  <a:gd name="T10" fmla="*/ 101 w 124"/>
                  <a:gd name="T11" fmla="*/ 62 h 140"/>
                  <a:gd name="T12" fmla="*/ 99 w 124"/>
                  <a:gd name="T13" fmla="*/ 46 h 140"/>
                  <a:gd name="T14" fmla="*/ 96 w 124"/>
                  <a:gd name="T15" fmla="*/ 33 h 140"/>
                  <a:gd name="T16" fmla="*/ 88 w 124"/>
                  <a:gd name="T17" fmla="*/ 21 h 140"/>
                  <a:gd name="T18" fmla="*/ 76 w 124"/>
                  <a:gd name="T19" fmla="*/ 14 h 140"/>
                  <a:gd name="T20" fmla="*/ 61 w 124"/>
                  <a:gd name="T21" fmla="*/ 11 h 140"/>
                  <a:gd name="T22" fmla="*/ 61 w 124"/>
                  <a:gd name="T23" fmla="*/ 0 h 140"/>
                  <a:gd name="T24" fmla="*/ 84 w 124"/>
                  <a:gd name="T25" fmla="*/ 1 h 140"/>
                  <a:gd name="T26" fmla="*/ 102 w 124"/>
                  <a:gd name="T27" fmla="*/ 11 h 140"/>
                  <a:gd name="T28" fmla="*/ 114 w 124"/>
                  <a:gd name="T29" fmla="*/ 26 h 140"/>
                  <a:gd name="T30" fmla="*/ 121 w 124"/>
                  <a:gd name="T31" fmla="*/ 46 h 140"/>
                  <a:gd name="T32" fmla="*/ 124 w 124"/>
                  <a:gd name="T33" fmla="*/ 71 h 140"/>
                  <a:gd name="T34" fmla="*/ 124 w 124"/>
                  <a:gd name="T35" fmla="*/ 76 h 140"/>
                  <a:gd name="T36" fmla="*/ 22 w 124"/>
                  <a:gd name="T37" fmla="*/ 76 h 140"/>
                  <a:gd name="T38" fmla="*/ 25 w 124"/>
                  <a:gd name="T39" fmla="*/ 97 h 140"/>
                  <a:gd name="T40" fmla="*/ 33 w 124"/>
                  <a:gd name="T41" fmla="*/ 110 h 140"/>
                  <a:gd name="T42" fmla="*/ 43 w 124"/>
                  <a:gd name="T43" fmla="*/ 120 h 140"/>
                  <a:gd name="T44" fmla="*/ 56 w 124"/>
                  <a:gd name="T45" fmla="*/ 124 h 140"/>
                  <a:gd name="T46" fmla="*/ 68 w 124"/>
                  <a:gd name="T47" fmla="*/ 127 h 140"/>
                  <a:gd name="T48" fmla="*/ 79 w 124"/>
                  <a:gd name="T49" fmla="*/ 127 h 140"/>
                  <a:gd name="T50" fmla="*/ 98 w 124"/>
                  <a:gd name="T51" fmla="*/ 125 h 140"/>
                  <a:gd name="T52" fmla="*/ 112 w 124"/>
                  <a:gd name="T53" fmla="*/ 124 h 140"/>
                  <a:gd name="T54" fmla="*/ 112 w 124"/>
                  <a:gd name="T55" fmla="*/ 137 h 140"/>
                  <a:gd name="T56" fmla="*/ 93 w 124"/>
                  <a:gd name="T57" fmla="*/ 140 h 140"/>
                  <a:gd name="T58" fmla="*/ 71 w 124"/>
                  <a:gd name="T59" fmla="*/ 140 h 140"/>
                  <a:gd name="T60" fmla="*/ 45 w 124"/>
                  <a:gd name="T61" fmla="*/ 137 h 140"/>
                  <a:gd name="T62" fmla="*/ 25 w 124"/>
                  <a:gd name="T63" fmla="*/ 129 h 140"/>
                  <a:gd name="T64" fmla="*/ 12 w 124"/>
                  <a:gd name="T65" fmla="*/ 114 h 140"/>
                  <a:gd name="T66" fmla="*/ 2 w 124"/>
                  <a:gd name="T67" fmla="*/ 92 h 140"/>
                  <a:gd name="T68" fmla="*/ 0 w 124"/>
                  <a:gd name="T69" fmla="*/ 67 h 140"/>
                  <a:gd name="T70" fmla="*/ 2 w 124"/>
                  <a:gd name="T71" fmla="*/ 46 h 140"/>
                  <a:gd name="T72" fmla="*/ 8 w 124"/>
                  <a:gd name="T73" fmla="*/ 28 h 140"/>
                  <a:gd name="T74" fmla="*/ 18 w 124"/>
                  <a:gd name="T75" fmla="*/ 14 h 140"/>
                  <a:gd name="T76" fmla="*/ 30 w 124"/>
                  <a:gd name="T77" fmla="*/ 6 h 140"/>
                  <a:gd name="T78" fmla="*/ 45 w 124"/>
                  <a:gd name="T79" fmla="*/ 1 h 140"/>
                  <a:gd name="T80" fmla="*/ 61 w 124"/>
                  <a:gd name="T81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4" h="140">
                    <a:moveTo>
                      <a:pt x="61" y="11"/>
                    </a:moveTo>
                    <a:lnTo>
                      <a:pt x="43" y="16"/>
                    </a:lnTo>
                    <a:lnTo>
                      <a:pt x="31" y="26"/>
                    </a:lnTo>
                    <a:lnTo>
                      <a:pt x="25" y="41"/>
                    </a:lnTo>
                    <a:lnTo>
                      <a:pt x="22" y="62"/>
                    </a:lnTo>
                    <a:lnTo>
                      <a:pt x="101" y="62"/>
                    </a:lnTo>
                    <a:lnTo>
                      <a:pt x="99" y="46"/>
                    </a:lnTo>
                    <a:lnTo>
                      <a:pt x="96" y="33"/>
                    </a:lnTo>
                    <a:lnTo>
                      <a:pt x="88" y="21"/>
                    </a:lnTo>
                    <a:lnTo>
                      <a:pt x="76" y="14"/>
                    </a:lnTo>
                    <a:lnTo>
                      <a:pt x="61" y="11"/>
                    </a:lnTo>
                    <a:close/>
                    <a:moveTo>
                      <a:pt x="61" y="0"/>
                    </a:moveTo>
                    <a:lnTo>
                      <a:pt x="84" y="1"/>
                    </a:lnTo>
                    <a:lnTo>
                      <a:pt x="102" y="11"/>
                    </a:lnTo>
                    <a:lnTo>
                      <a:pt x="114" y="26"/>
                    </a:lnTo>
                    <a:lnTo>
                      <a:pt x="121" y="46"/>
                    </a:lnTo>
                    <a:lnTo>
                      <a:pt x="124" y="71"/>
                    </a:lnTo>
                    <a:lnTo>
                      <a:pt x="124" y="76"/>
                    </a:lnTo>
                    <a:lnTo>
                      <a:pt x="22" y="76"/>
                    </a:lnTo>
                    <a:lnTo>
                      <a:pt x="25" y="97"/>
                    </a:lnTo>
                    <a:lnTo>
                      <a:pt x="33" y="110"/>
                    </a:lnTo>
                    <a:lnTo>
                      <a:pt x="43" y="120"/>
                    </a:lnTo>
                    <a:lnTo>
                      <a:pt x="56" y="124"/>
                    </a:lnTo>
                    <a:lnTo>
                      <a:pt x="68" y="127"/>
                    </a:lnTo>
                    <a:lnTo>
                      <a:pt x="79" y="127"/>
                    </a:lnTo>
                    <a:lnTo>
                      <a:pt x="98" y="125"/>
                    </a:lnTo>
                    <a:lnTo>
                      <a:pt x="112" y="124"/>
                    </a:lnTo>
                    <a:lnTo>
                      <a:pt x="112" y="137"/>
                    </a:lnTo>
                    <a:lnTo>
                      <a:pt x="93" y="140"/>
                    </a:lnTo>
                    <a:lnTo>
                      <a:pt x="71" y="140"/>
                    </a:lnTo>
                    <a:lnTo>
                      <a:pt x="45" y="137"/>
                    </a:lnTo>
                    <a:lnTo>
                      <a:pt x="25" y="129"/>
                    </a:lnTo>
                    <a:lnTo>
                      <a:pt x="12" y="114"/>
                    </a:lnTo>
                    <a:lnTo>
                      <a:pt x="2" y="92"/>
                    </a:lnTo>
                    <a:lnTo>
                      <a:pt x="0" y="67"/>
                    </a:lnTo>
                    <a:lnTo>
                      <a:pt x="2" y="46"/>
                    </a:lnTo>
                    <a:lnTo>
                      <a:pt x="8" y="28"/>
                    </a:lnTo>
                    <a:lnTo>
                      <a:pt x="18" y="14"/>
                    </a:lnTo>
                    <a:lnTo>
                      <a:pt x="30" y="6"/>
                    </a:lnTo>
                    <a:lnTo>
                      <a:pt x="45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1F3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" name="Freeform 111">
                <a:extLst>
                  <a:ext uri="{FF2B5EF4-FFF2-40B4-BE49-F238E27FC236}">
                    <a16:creationId xmlns:a16="http://schemas.microsoft.com/office/drawing/2014/main" id="{B945653D-64AD-42EF-9F24-F600BBB8B4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11" y="3136"/>
                <a:ext cx="86" cy="137"/>
              </a:xfrm>
              <a:custGeom>
                <a:avLst/>
                <a:gdLst>
                  <a:gd name="T0" fmla="*/ 86 w 86"/>
                  <a:gd name="T1" fmla="*/ 0 h 137"/>
                  <a:gd name="T2" fmla="*/ 86 w 86"/>
                  <a:gd name="T3" fmla="*/ 30 h 137"/>
                  <a:gd name="T4" fmla="*/ 71 w 86"/>
                  <a:gd name="T5" fmla="*/ 30 h 137"/>
                  <a:gd name="T6" fmla="*/ 53 w 86"/>
                  <a:gd name="T7" fmla="*/ 32 h 137"/>
                  <a:gd name="T8" fmla="*/ 38 w 86"/>
                  <a:gd name="T9" fmla="*/ 38 h 137"/>
                  <a:gd name="T10" fmla="*/ 38 w 86"/>
                  <a:gd name="T11" fmla="*/ 137 h 137"/>
                  <a:gd name="T12" fmla="*/ 0 w 86"/>
                  <a:gd name="T13" fmla="*/ 137 h 137"/>
                  <a:gd name="T14" fmla="*/ 0 w 86"/>
                  <a:gd name="T15" fmla="*/ 0 h 137"/>
                  <a:gd name="T16" fmla="*/ 33 w 86"/>
                  <a:gd name="T17" fmla="*/ 0 h 137"/>
                  <a:gd name="T18" fmla="*/ 33 w 86"/>
                  <a:gd name="T19" fmla="*/ 2 h 137"/>
                  <a:gd name="T20" fmla="*/ 33 w 86"/>
                  <a:gd name="T21" fmla="*/ 5 h 137"/>
                  <a:gd name="T22" fmla="*/ 33 w 86"/>
                  <a:gd name="T23" fmla="*/ 9 h 137"/>
                  <a:gd name="T24" fmla="*/ 33 w 86"/>
                  <a:gd name="T25" fmla="*/ 12 h 137"/>
                  <a:gd name="T26" fmla="*/ 33 w 86"/>
                  <a:gd name="T27" fmla="*/ 13 h 137"/>
                  <a:gd name="T28" fmla="*/ 50 w 86"/>
                  <a:gd name="T29" fmla="*/ 5 h 137"/>
                  <a:gd name="T30" fmla="*/ 65 w 86"/>
                  <a:gd name="T31" fmla="*/ 0 h 137"/>
                  <a:gd name="T32" fmla="*/ 76 w 86"/>
                  <a:gd name="T33" fmla="*/ 0 h 137"/>
                  <a:gd name="T34" fmla="*/ 86 w 86"/>
                  <a:gd name="T35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" h="137">
                    <a:moveTo>
                      <a:pt x="86" y="0"/>
                    </a:moveTo>
                    <a:lnTo>
                      <a:pt x="86" y="30"/>
                    </a:lnTo>
                    <a:lnTo>
                      <a:pt x="71" y="30"/>
                    </a:lnTo>
                    <a:lnTo>
                      <a:pt x="53" y="32"/>
                    </a:lnTo>
                    <a:lnTo>
                      <a:pt x="38" y="38"/>
                    </a:lnTo>
                    <a:lnTo>
                      <a:pt x="38" y="137"/>
                    </a:lnTo>
                    <a:lnTo>
                      <a:pt x="0" y="137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5"/>
                    </a:lnTo>
                    <a:lnTo>
                      <a:pt x="33" y="9"/>
                    </a:lnTo>
                    <a:lnTo>
                      <a:pt x="33" y="12"/>
                    </a:lnTo>
                    <a:lnTo>
                      <a:pt x="33" y="13"/>
                    </a:lnTo>
                    <a:lnTo>
                      <a:pt x="50" y="5"/>
                    </a:lnTo>
                    <a:lnTo>
                      <a:pt x="65" y="0"/>
                    </a:lnTo>
                    <a:lnTo>
                      <a:pt x="7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" name="Freeform 112">
                <a:extLst>
                  <a:ext uri="{FF2B5EF4-FFF2-40B4-BE49-F238E27FC236}">
                    <a16:creationId xmlns:a16="http://schemas.microsoft.com/office/drawing/2014/main" id="{1AFB2716-7F6B-4F61-9DC0-394621D7A4F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822" y="3078"/>
                <a:ext cx="36" cy="195"/>
              </a:xfrm>
              <a:custGeom>
                <a:avLst/>
                <a:gdLst>
                  <a:gd name="T0" fmla="*/ 0 w 36"/>
                  <a:gd name="T1" fmla="*/ 58 h 195"/>
                  <a:gd name="T2" fmla="*/ 36 w 36"/>
                  <a:gd name="T3" fmla="*/ 58 h 195"/>
                  <a:gd name="T4" fmla="*/ 36 w 36"/>
                  <a:gd name="T5" fmla="*/ 195 h 195"/>
                  <a:gd name="T6" fmla="*/ 0 w 36"/>
                  <a:gd name="T7" fmla="*/ 195 h 195"/>
                  <a:gd name="T8" fmla="*/ 0 w 36"/>
                  <a:gd name="T9" fmla="*/ 58 h 195"/>
                  <a:gd name="T10" fmla="*/ 0 w 36"/>
                  <a:gd name="T11" fmla="*/ 0 h 195"/>
                  <a:gd name="T12" fmla="*/ 36 w 36"/>
                  <a:gd name="T13" fmla="*/ 0 h 195"/>
                  <a:gd name="T14" fmla="*/ 36 w 36"/>
                  <a:gd name="T15" fmla="*/ 33 h 195"/>
                  <a:gd name="T16" fmla="*/ 0 w 36"/>
                  <a:gd name="T17" fmla="*/ 33 h 195"/>
                  <a:gd name="T18" fmla="*/ 0 w 36"/>
                  <a:gd name="T19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95">
                    <a:moveTo>
                      <a:pt x="0" y="58"/>
                    </a:moveTo>
                    <a:lnTo>
                      <a:pt x="36" y="58"/>
                    </a:lnTo>
                    <a:lnTo>
                      <a:pt x="36" y="195"/>
                    </a:lnTo>
                    <a:lnTo>
                      <a:pt x="0" y="195"/>
                    </a:lnTo>
                    <a:lnTo>
                      <a:pt x="0" y="58"/>
                    </a:lnTo>
                    <a:close/>
                    <a:moveTo>
                      <a:pt x="0" y="0"/>
                    </a:moveTo>
                    <a:lnTo>
                      <a:pt x="36" y="0"/>
                    </a:lnTo>
                    <a:lnTo>
                      <a:pt x="36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" name="Freeform 113">
                <a:extLst>
                  <a:ext uri="{FF2B5EF4-FFF2-40B4-BE49-F238E27FC236}">
                    <a16:creationId xmlns:a16="http://schemas.microsoft.com/office/drawing/2014/main" id="{5211264E-6BC1-4705-9818-F21881713BF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893" y="3135"/>
                <a:ext cx="133" cy="195"/>
              </a:xfrm>
              <a:custGeom>
                <a:avLst/>
                <a:gdLst>
                  <a:gd name="T0" fmla="*/ 53 w 133"/>
                  <a:gd name="T1" fmla="*/ 23 h 195"/>
                  <a:gd name="T2" fmla="*/ 44 w 133"/>
                  <a:gd name="T3" fmla="*/ 26 h 195"/>
                  <a:gd name="T4" fmla="*/ 38 w 133"/>
                  <a:gd name="T5" fmla="*/ 34 h 195"/>
                  <a:gd name="T6" fmla="*/ 36 w 133"/>
                  <a:gd name="T7" fmla="*/ 48 h 195"/>
                  <a:gd name="T8" fmla="*/ 38 w 133"/>
                  <a:gd name="T9" fmla="*/ 59 h 195"/>
                  <a:gd name="T10" fmla="*/ 44 w 133"/>
                  <a:gd name="T11" fmla="*/ 67 h 195"/>
                  <a:gd name="T12" fmla="*/ 53 w 133"/>
                  <a:gd name="T13" fmla="*/ 71 h 195"/>
                  <a:gd name="T14" fmla="*/ 64 w 133"/>
                  <a:gd name="T15" fmla="*/ 71 h 195"/>
                  <a:gd name="T16" fmla="*/ 74 w 133"/>
                  <a:gd name="T17" fmla="*/ 67 h 195"/>
                  <a:gd name="T18" fmla="*/ 79 w 133"/>
                  <a:gd name="T19" fmla="*/ 59 h 195"/>
                  <a:gd name="T20" fmla="*/ 81 w 133"/>
                  <a:gd name="T21" fmla="*/ 48 h 195"/>
                  <a:gd name="T22" fmla="*/ 79 w 133"/>
                  <a:gd name="T23" fmla="*/ 34 h 195"/>
                  <a:gd name="T24" fmla="*/ 74 w 133"/>
                  <a:gd name="T25" fmla="*/ 26 h 195"/>
                  <a:gd name="T26" fmla="*/ 64 w 133"/>
                  <a:gd name="T27" fmla="*/ 23 h 195"/>
                  <a:gd name="T28" fmla="*/ 58 w 133"/>
                  <a:gd name="T29" fmla="*/ 0 h 195"/>
                  <a:gd name="T30" fmla="*/ 71 w 133"/>
                  <a:gd name="T31" fmla="*/ 0 h 195"/>
                  <a:gd name="T32" fmla="*/ 77 w 133"/>
                  <a:gd name="T33" fmla="*/ 1 h 195"/>
                  <a:gd name="T34" fmla="*/ 133 w 133"/>
                  <a:gd name="T35" fmla="*/ 23 h 195"/>
                  <a:gd name="T36" fmla="*/ 105 w 133"/>
                  <a:gd name="T37" fmla="*/ 21 h 195"/>
                  <a:gd name="T38" fmla="*/ 114 w 133"/>
                  <a:gd name="T39" fmla="*/ 34 h 195"/>
                  <a:gd name="T40" fmla="*/ 115 w 133"/>
                  <a:gd name="T41" fmla="*/ 59 h 195"/>
                  <a:gd name="T42" fmla="*/ 104 w 133"/>
                  <a:gd name="T43" fmla="*/ 79 h 195"/>
                  <a:gd name="T44" fmla="*/ 77 w 133"/>
                  <a:gd name="T45" fmla="*/ 92 h 195"/>
                  <a:gd name="T46" fmla="*/ 51 w 133"/>
                  <a:gd name="T47" fmla="*/ 94 h 195"/>
                  <a:gd name="T48" fmla="*/ 46 w 133"/>
                  <a:gd name="T49" fmla="*/ 94 h 195"/>
                  <a:gd name="T50" fmla="*/ 43 w 133"/>
                  <a:gd name="T51" fmla="*/ 95 h 195"/>
                  <a:gd name="T52" fmla="*/ 36 w 133"/>
                  <a:gd name="T53" fmla="*/ 102 h 195"/>
                  <a:gd name="T54" fmla="*/ 38 w 133"/>
                  <a:gd name="T55" fmla="*/ 112 h 195"/>
                  <a:gd name="T56" fmla="*/ 56 w 133"/>
                  <a:gd name="T57" fmla="*/ 115 h 195"/>
                  <a:gd name="T58" fmla="*/ 84 w 133"/>
                  <a:gd name="T59" fmla="*/ 115 h 195"/>
                  <a:gd name="T60" fmla="*/ 110 w 133"/>
                  <a:gd name="T61" fmla="*/ 120 h 195"/>
                  <a:gd name="T62" fmla="*/ 129 w 133"/>
                  <a:gd name="T63" fmla="*/ 135 h 195"/>
                  <a:gd name="T64" fmla="*/ 127 w 133"/>
                  <a:gd name="T65" fmla="*/ 167 h 195"/>
                  <a:gd name="T66" fmla="*/ 102 w 133"/>
                  <a:gd name="T67" fmla="*/ 188 h 195"/>
                  <a:gd name="T68" fmla="*/ 61 w 133"/>
                  <a:gd name="T69" fmla="*/ 195 h 195"/>
                  <a:gd name="T70" fmla="*/ 23 w 133"/>
                  <a:gd name="T71" fmla="*/ 193 h 195"/>
                  <a:gd name="T72" fmla="*/ 8 w 133"/>
                  <a:gd name="T73" fmla="*/ 190 h 195"/>
                  <a:gd name="T74" fmla="*/ 11 w 133"/>
                  <a:gd name="T75" fmla="*/ 167 h 195"/>
                  <a:gd name="T76" fmla="*/ 39 w 133"/>
                  <a:gd name="T77" fmla="*/ 170 h 195"/>
                  <a:gd name="T78" fmla="*/ 69 w 133"/>
                  <a:gd name="T79" fmla="*/ 170 h 195"/>
                  <a:gd name="T80" fmla="*/ 91 w 133"/>
                  <a:gd name="T81" fmla="*/ 163 h 195"/>
                  <a:gd name="T82" fmla="*/ 91 w 133"/>
                  <a:gd name="T83" fmla="*/ 148 h 195"/>
                  <a:gd name="T84" fmla="*/ 69 w 133"/>
                  <a:gd name="T85" fmla="*/ 145 h 195"/>
                  <a:gd name="T86" fmla="*/ 39 w 133"/>
                  <a:gd name="T87" fmla="*/ 143 h 195"/>
                  <a:gd name="T88" fmla="*/ 13 w 133"/>
                  <a:gd name="T89" fmla="*/ 137 h 195"/>
                  <a:gd name="T90" fmla="*/ 1 w 133"/>
                  <a:gd name="T91" fmla="*/ 115 h 195"/>
                  <a:gd name="T92" fmla="*/ 10 w 133"/>
                  <a:gd name="T93" fmla="*/ 95 h 195"/>
                  <a:gd name="T94" fmla="*/ 21 w 133"/>
                  <a:gd name="T95" fmla="*/ 84 h 195"/>
                  <a:gd name="T96" fmla="*/ 13 w 133"/>
                  <a:gd name="T97" fmla="*/ 77 h 195"/>
                  <a:gd name="T98" fmla="*/ 1 w 133"/>
                  <a:gd name="T99" fmla="*/ 59 h 195"/>
                  <a:gd name="T100" fmla="*/ 3 w 133"/>
                  <a:gd name="T101" fmla="*/ 28 h 195"/>
                  <a:gd name="T102" fmla="*/ 25 w 133"/>
                  <a:gd name="T103" fmla="*/ 6 h 195"/>
                  <a:gd name="T104" fmla="*/ 58 w 133"/>
                  <a:gd name="T105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3" h="195">
                    <a:moveTo>
                      <a:pt x="59" y="23"/>
                    </a:moveTo>
                    <a:lnTo>
                      <a:pt x="53" y="23"/>
                    </a:lnTo>
                    <a:lnTo>
                      <a:pt x="48" y="24"/>
                    </a:lnTo>
                    <a:lnTo>
                      <a:pt x="44" y="26"/>
                    </a:lnTo>
                    <a:lnTo>
                      <a:pt x="41" y="29"/>
                    </a:lnTo>
                    <a:lnTo>
                      <a:pt x="38" y="34"/>
                    </a:lnTo>
                    <a:lnTo>
                      <a:pt x="38" y="39"/>
                    </a:lnTo>
                    <a:lnTo>
                      <a:pt x="36" y="48"/>
                    </a:lnTo>
                    <a:lnTo>
                      <a:pt x="38" y="54"/>
                    </a:lnTo>
                    <a:lnTo>
                      <a:pt x="38" y="59"/>
                    </a:lnTo>
                    <a:lnTo>
                      <a:pt x="41" y="64"/>
                    </a:lnTo>
                    <a:lnTo>
                      <a:pt x="44" y="67"/>
                    </a:lnTo>
                    <a:lnTo>
                      <a:pt x="48" y="69"/>
                    </a:lnTo>
                    <a:lnTo>
                      <a:pt x="53" y="71"/>
                    </a:lnTo>
                    <a:lnTo>
                      <a:pt x="59" y="71"/>
                    </a:lnTo>
                    <a:lnTo>
                      <a:pt x="64" y="71"/>
                    </a:lnTo>
                    <a:lnTo>
                      <a:pt x="69" y="69"/>
                    </a:lnTo>
                    <a:lnTo>
                      <a:pt x="74" y="67"/>
                    </a:lnTo>
                    <a:lnTo>
                      <a:pt x="77" y="64"/>
                    </a:lnTo>
                    <a:lnTo>
                      <a:pt x="79" y="59"/>
                    </a:lnTo>
                    <a:lnTo>
                      <a:pt x="81" y="54"/>
                    </a:lnTo>
                    <a:lnTo>
                      <a:pt x="81" y="48"/>
                    </a:lnTo>
                    <a:lnTo>
                      <a:pt x="81" y="39"/>
                    </a:lnTo>
                    <a:lnTo>
                      <a:pt x="79" y="34"/>
                    </a:lnTo>
                    <a:lnTo>
                      <a:pt x="77" y="29"/>
                    </a:lnTo>
                    <a:lnTo>
                      <a:pt x="74" y="26"/>
                    </a:lnTo>
                    <a:lnTo>
                      <a:pt x="69" y="24"/>
                    </a:lnTo>
                    <a:lnTo>
                      <a:pt x="64" y="23"/>
                    </a:lnTo>
                    <a:lnTo>
                      <a:pt x="59" y="23"/>
                    </a:lnTo>
                    <a:close/>
                    <a:moveTo>
                      <a:pt x="58" y="0"/>
                    </a:moveTo>
                    <a:lnTo>
                      <a:pt x="64" y="0"/>
                    </a:lnTo>
                    <a:lnTo>
                      <a:pt x="71" y="0"/>
                    </a:lnTo>
                    <a:lnTo>
                      <a:pt x="74" y="1"/>
                    </a:lnTo>
                    <a:lnTo>
                      <a:pt x="77" y="1"/>
                    </a:lnTo>
                    <a:lnTo>
                      <a:pt x="133" y="0"/>
                    </a:lnTo>
                    <a:lnTo>
                      <a:pt x="133" y="23"/>
                    </a:lnTo>
                    <a:lnTo>
                      <a:pt x="120" y="21"/>
                    </a:lnTo>
                    <a:lnTo>
                      <a:pt x="105" y="21"/>
                    </a:lnTo>
                    <a:lnTo>
                      <a:pt x="109" y="26"/>
                    </a:lnTo>
                    <a:lnTo>
                      <a:pt x="114" y="34"/>
                    </a:lnTo>
                    <a:lnTo>
                      <a:pt x="115" y="49"/>
                    </a:lnTo>
                    <a:lnTo>
                      <a:pt x="115" y="59"/>
                    </a:lnTo>
                    <a:lnTo>
                      <a:pt x="110" y="69"/>
                    </a:lnTo>
                    <a:lnTo>
                      <a:pt x="104" y="79"/>
                    </a:lnTo>
                    <a:lnTo>
                      <a:pt x="94" y="87"/>
                    </a:lnTo>
                    <a:lnTo>
                      <a:pt x="77" y="92"/>
                    </a:lnTo>
                    <a:lnTo>
                      <a:pt x="58" y="94"/>
                    </a:lnTo>
                    <a:lnTo>
                      <a:pt x="51" y="94"/>
                    </a:lnTo>
                    <a:lnTo>
                      <a:pt x="48" y="94"/>
                    </a:lnTo>
                    <a:lnTo>
                      <a:pt x="46" y="94"/>
                    </a:lnTo>
                    <a:lnTo>
                      <a:pt x="46" y="94"/>
                    </a:lnTo>
                    <a:lnTo>
                      <a:pt x="43" y="95"/>
                    </a:lnTo>
                    <a:lnTo>
                      <a:pt x="39" y="99"/>
                    </a:lnTo>
                    <a:lnTo>
                      <a:pt x="36" y="102"/>
                    </a:lnTo>
                    <a:lnTo>
                      <a:pt x="36" y="107"/>
                    </a:lnTo>
                    <a:lnTo>
                      <a:pt x="38" y="112"/>
                    </a:lnTo>
                    <a:lnTo>
                      <a:pt x="46" y="114"/>
                    </a:lnTo>
                    <a:lnTo>
                      <a:pt x="56" y="115"/>
                    </a:lnTo>
                    <a:lnTo>
                      <a:pt x="69" y="115"/>
                    </a:lnTo>
                    <a:lnTo>
                      <a:pt x="84" y="115"/>
                    </a:lnTo>
                    <a:lnTo>
                      <a:pt x="97" y="117"/>
                    </a:lnTo>
                    <a:lnTo>
                      <a:pt x="110" y="120"/>
                    </a:lnTo>
                    <a:lnTo>
                      <a:pt x="120" y="125"/>
                    </a:lnTo>
                    <a:lnTo>
                      <a:pt x="129" y="135"/>
                    </a:lnTo>
                    <a:lnTo>
                      <a:pt x="132" y="150"/>
                    </a:lnTo>
                    <a:lnTo>
                      <a:pt x="127" y="167"/>
                    </a:lnTo>
                    <a:lnTo>
                      <a:pt x="117" y="180"/>
                    </a:lnTo>
                    <a:lnTo>
                      <a:pt x="102" y="188"/>
                    </a:lnTo>
                    <a:lnTo>
                      <a:pt x="82" y="193"/>
                    </a:lnTo>
                    <a:lnTo>
                      <a:pt x="61" y="195"/>
                    </a:lnTo>
                    <a:lnTo>
                      <a:pt x="38" y="195"/>
                    </a:lnTo>
                    <a:lnTo>
                      <a:pt x="23" y="193"/>
                    </a:lnTo>
                    <a:lnTo>
                      <a:pt x="13" y="191"/>
                    </a:lnTo>
                    <a:lnTo>
                      <a:pt x="8" y="190"/>
                    </a:lnTo>
                    <a:lnTo>
                      <a:pt x="8" y="165"/>
                    </a:lnTo>
                    <a:lnTo>
                      <a:pt x="11" y="167"/>
                    </a:lnTo>
                    <a:lnTo>
                      <a:pt x="23" y="168"/>
                    </a:lnTo>
                    <a:lnTo>
                      <a:pt x="39" y="170"/>
                    </a:lnTo>
                    <a:lnTo>
                      <a:pt x="54" y="172"/>
                    </a:lnTo>
                    <a:lnTo>
                      <a:pt x="69" y="170"/>
                    </a:lnTo>
                    <a:lnTo>
                      <a:pt x="82" y="168"/>
                    </a:lnTo>
                    <a:lnTo>
                      <a:pt x="91" y="163"/>
                    </a:lnTo>
                    <a:lnTo>
                      <a:pt x="94" y="155"/>
                    </a:lnTo>
                    <a:lnTo>
                      <a:pt x="91" y="148"/>
                    </a:lnTo>
                    <a:lnTo>
                      <a:pt x="82" y="145"/>
                    </a:lnTo>
                    <a:lnTo>
                      <a:pt x="69" y="145"/>
                    </a:lnTo>
                    <a:lnTo>
                      <a:pt x="56" y="143"/>
                    </a:lnTo>
                    <a:lnTo>
                      <a:pt x="39" y="143"/>
                    </a:lnTo>
                    <a:lnTo>
                      <a:pt x="26" y="142"/>
                    </a:lnTo>
                    <a:lnTo>
                      <a:pt x="13" y="137"/>
                    </a:lnTo>
                    <a:lnTo>
                      <a:pt x="5" y="129"/>
                    </a:lnTo>
                    <a:lnTo>
                      <a:pt x="1" y="115"/>
                    </a:lnTo>
                    <a:lnTo>
                      <a:pt x="5" y="104"/>
                    </a:lnTo>
                    <a:lnTo>
                      <a:pt x="10" y="95"/>
                    </a:lnTo>
                    <a:lnTo>
                      <a:pt x="16" y="89"/>
                    </a:lnTo>
                    <a:lnTo>
                      <a:pt x="21" y="84"/>
                    </a:lnTo>
                    <a:lnTo>
                      <a:pt x="18" y="82"/>
                    </a:lnTo>
                    <a:lnTo>
                      <a:pt x="13" y="77"/>
                    </a:lnTo>
                    <a:lnTo>
                      <a:pt x="6" y="71"/>
                    </a:lnTo>
                    <a:lnTo>
                      <a:pt x="1" y="59"/>
                    </a:lnTo>
                    <a:lnTo>
                      <a:pt x="0" y="44"/>
                    </a:lnTo>
                    <a:lnTo>
                      <a:pt x="3" y="28"/>
                    </a:lnTo>
                    <a:lnTo>
                      <a:pt x="11" y="16"/>
                    </a:lnTo>
                    <a:lnTo>
                      <a:pt x="25" y="6"/>
                    </a:lnTo>
                    <a:lnTo>
                      <a:pt x="39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" name="Freeform 114">
                <a:extLst>
                  <a:ext uri="{FF2B5EF4-FFF2-40B4-BE49-F238E27FC236}">
                    <a16:creationId xmlns:a16="http://schemas.microsoft.com/office/drawing/2014/main" id="{1BF867C7-E78A-4828-B934-E1907FC1A5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48" y="3078"/>
                <a:ext cx="129" cy="195"/>
              </a:xfrm>
              <a:custGeom>
                <a:avLst/>
                <a:gdLst>
                  <a:gd name="T0" fmla="*/ 0 w 129"/>
                  <a:gd name="T1" fmla="*/ 0 h 195"/>
                  <a:gd name="T2" fmla="*/ 36 w 129"/>
                  <a:gd name="T3" fmla="*/ 0 h 195"/>
                  <a:gd name="T4" fmla="*/ 36 w 129"/>
                  <a:gd name="T5" fmla="*/ 70 h 195"/>
                  <a:gd name="T6" fmla="*/ 51 w 129"/>
                  <a:gd name="T7" fmla="*/ 63 h 195"/>
                  <a:gd name="T8" fmla="*/ 68 w 129"/>
                  <a:gd name="T9" fmla="*/ 58 h 195"/>
                  <a:gd name="T10" fmla="*/ 82 w 129"/>
                  <a:gd name="T11" fmla="*/ 57 h 195"/>
                  <a:gd name="T12" fmla="*/ 96 w 129"/>
                  <a:gd name="T13" fmla="*/ 58 h 195"/>
                  <a:gd name="T14" fmla="*/ 107 w 129"/>
                  <a:gd name="T15" fmla="*/ 62 h 195"/>
                  <a:gd name="T16" fmla="*/ 119 w 129"/>
                  <a:gd name="T17" fmla="*/ 70 h 195"/>
                  <a:gd name="T18" fmla="*/ 125 w 129"/>
                  <a:gd name="T19" fmla="*/ 81 h 195"/>
                  <a:gd name="T20" fmla="*/ 129 w 129"/>
                  <a:gd name="T21" fmla="*/ 100 h 195"/>
                  <a:gd name="T22" fmla="*/ 129 w 129"/>
                  <a:gd name="T23" fmla="*/ 195 h 195"/>
                  <a:gd name="T24" fmla="*/ 91 w 129"/>
                  <a:gd name="T25" fmla="*/ 195 h 195"/>
                  <a:gd name="T26" fmla="*/ 91 w 129"/>
                  <a:gd name="T27" fmla="*/ 108 h 195"/>
                  <a:gd name="T28" fmla="*/ 91 w 129"/>
                  <a:gd name="T29" fmla="*/ 103 h 195"/>
                  <a:gd name="T30" fmla="*/ 91 w 129"/>
                  <a:gd name="T31" fmla="*/ 100 h 195"/>
                  <a:gd name="T32" fmla="*/ 89 w 129"/>
                  <a:gd name="T33" fmla="*/ 95 h 195"/>
                  <a:gd name="T34" fmla="*/ 86 w 129"/>
                  <a:gd name="T35" fmla="*/ 91 h 195"/>
                  <a:gd name="T36" fmla="*/ 82 w 129"/>
                  <a:gd name="T37" fmla="*/ 88 h 195"/>
                  <a:gd name="T38" fmla="*/ 78 w 129"/>
                  <a:gd name="T39" fmla="*/ 86 h 195"/>
                  <a:gd name="T40" fmla="*/ 73 w 129"/>
                  <a:gd name="T41" fmla="*/ 86 h 195"/>
                  <a:gd name="T42" fmla="*/ 58 w 129"/>
                  <a:gd name="T43" fmla="*/ 88 h 195"/>
                  <a:gd name="T44" fmla="*/ 44 w 129"/>
                  <a:gd name="T45" fmla="*/ 91 h 195"/>
                  <a:gd name="T46" fmla="*/ 36 w 129"/>
                  <a:gd name="T47" fmla="*/ 95 h 195"/>
                  <a:gd name="T48" fmla="*/ 36 w 129"/>
                  <a:gd name="T49" fmla="*/ 195 h 195"/>
                  <a:gd name="T50" fmla="*/ 0 w 129"/>
                  <a:gd name="T51" fmla="*/ 195 h 195"/>
                  <a:gd name="T52" fmla="*/ 0 w 129"/>
                  <a:gd name="T53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9" h="195">
                    <a:moveTo>
                      <a:pt x="0" y="0"/>
                    </a:moveTo>
                    <a:lnTo>
                      <a:pt x="36" y="0"/>
                    </a:lnTo>
                    <a:lnTo>
                      <a:pt x="36" y="70"/>
                    </a:lnTo>
                    <a:lnTo>
                      <a:pt x="51" y="63"/>
                    </a:lnTo>
                    <a:lnTo>
                      <a:pt x="68" y="58"/>
                    </a:lnTo>
                    <a:lnTo>
                      <a:pt x="82" y="57"/>
                    </a:lnTo>
                    <a:lnTo>
                      <a:pt x="96" y="58"/>
                    </a:lnTo>
                    <a:lnTo>
                      <a:pt x="107" y="62"/>
                    </a:lnTo>
                    <a:lnTo>
                      <a:pt x="119" y="70"/>
                    </a:lnTo>
                    <a:lnTo>
                      <a:pt x="125" y="81"/>
                    </a:lnTo>
                    <a:lnTo>
                      <a:pt x="129" y="100"/>
                    </a:lnTo>
                    <a:lnTo>
                      <a:pt x="129" y="195"/>
                    </a:lnTo>
                    <a:lnTo>
                      <a:pt x="91" y="195"/>
                    </a:lnTo>
                    <a:lnTo>
                      <a:pt x="91" y="108"/>
                    </a:lnTo>
                    <a:lnTo>
                      <a:pt x="91" y="103"/>
                    </a:lnTo>
                    <a:lnTo>
                      <a:pt x="91" y="100"/>
                    </a:lnTo>
                    <a:lnTo>
                      <a:pt x="89" y="95"/>
                    </a:lnTo>
                    <a:lnTo>
                      <a:pt x="86" y="91"/>
                    </a:lnTo>
                    <a:lnTo>
                      <a:pt x="82" y="88"/>
                    </a:lnTo>
                    <a:lnTo>
                      <a:pt x="78" y="86"/>
                    </a:lnTo>
                    <a:lnTo>
                      <a:pt x="73" y="86"/>
                    </a:lnTo>
                    <a:lnTo>
                      <a:pt x="58" y="88"/>
                    </a:lnTo>
                    <a:lnTo>
                      <a:pt x="44" y="91"/>
                    </a:lnTo>
                    <a:lnTo>
                      <a:pt x="36" y="95"/>
                    </a:lnTo>
                    <a:lnTo>
                      <a:pt x="36" y="195"/>
                    </a:lnTo>
                    <a:lnTo>
                      <a:pt x="0" y="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" name="Freeform 115">
                <a:extLst>
                  <a:ext uri="{FF2B5EF4-FFF2-40B4-BE49-F238E27FC236}">
                    <a16:creationId xmlns:a16="http://schemas.microsoft.com/office/drawing/2014/main" id="{56E632F8-A5B6-4CD9-BFCB-F1E0FABDF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97" y="3088"/>
                <a:ext cx="104" cy="185"/>
              </a:xfrm>
              <a:custGeom>
                <a:avLst/>
                <a:gdLst>
                  <a:gd name="T0" fmla="*/ 62 w 104"/>
                  <a:gd name="T1" fmla="*/ 0 h 185"/>
                  <a:gd name="T2" fmla="*/ 62 w 104"/>
                  <a:gd name="T3" fmla="*/ 48 h 185"/>
                  <a:gd name="T4" fmla="*/ 104 w 104"/>
                  <a:gd name="T5" fmla="*/ 48 h 185"/>
                  <a:gd name="T6" fmla="*/ 104 w 104"/>
                  <a:gd name="T7" fmla="*/ 75 h 185"/>
                  <a:gd name="T8" fmla="*/ 62 w 104"/>
                  <a:gd name="T9" fmla="*/ 75 h 185"/>
                  <a:gd name="T10" fmla="*/ 62 w 104"/>
                  <a:gd name="T11" fmla="*/ 146 h 185"/>
                  <a:gd name="T12" fmla="*/ 64 w 104"/>
                  <a:gd name="T13" fmla="*/ 151 h 185"/>
                  <a:gd name="T14" fmla="*/ 66 w 104"/>
                  <a:gd name="T15" fmla="*/ 154 h 185"/>
                  <a:gd name="T16" fmla="*/ 67 w 104"/>
                  <a:gd name="T17" fmla="*/ 156 h 185"/>
                  <a:gd name="T18" fmla="*/ 70 w 104"/>
                  <a:gd name="T19" fmla="*/ 157 h 185"/>
                  <a:gd name="T20" fmla="*/ 74 w 104"/>
                  <a:gd name="T21" fmla="*/ 159 h 185"/>
                  <a:gd name="T22" fmla="*/ 77 w 104"/>
                  <a:gd name="T23" fmla="*/ 159 h 185"/>
                  <a:gd name="T24" fmla="*/ 102 w 104"/>
                  <a:gd name="T25" fmla="*/ 159 h 185"/>
                  <a:gd name="T26" fmla="*/ 102 w 104"/>
                  <a:gd name="T27" fmla="*/ 185 h 185"/>
                  <a:gd name="T28" fmla="*/ 72 w 104"/>
                  <a:gd name="T29" fmla="*/ 185 h 185"/>
                  <a:gd name="T30" fmla="*/ 61 w 104"/>
                  <a:gd name="T31" fmla="*/ 184 h 185"/>
                  <a:gd name="T32" fmla="*/ 51 w 104"/>
                  <a:gd name="T33" fmla="*/ 184 h 185"/>
                  <a:gd name="T34" fmla="*/ 41 w 104"/>
                  <a:gd name="T35" fmla="*/ 180 h 185"/>
                  <a:gd name="T36" fmla="*/ 34 w 104"/>
                  <a:gd name="T37" fmla="*/ 174 h 185"/>
                  <a:gd name="T38" fmla="*/ 29 w 104"/>
                  <a:gd name="T39" fmla="*/ 164 h 185"/>
                  <a:gd name="T40" fmla="*/ 28 w 104"/>
                  <a:gd name="T41" fmla="*/ 147 h 185"/>
                  <a:gd name="T42" fmla="*/ 28 w 104"/>
                  <a:gd name="T43" fmla="*/ 75 h 185"/>
                  <a:gd name="T44" fmla="*/ 0 w 104"/>
                  <a:gd name="T45" fmla="*/ 75 h 185"/>
                  <a:gd name="T46" fmla="*/ 0 w 104"/>
                  <a:gd name="T47" fmla="*/ 48 h 185"/>
                  <a:gd name="T48" fmla="*/ 28 w 104"/>
                  <a:gd name="T49" fmla="*/ 48 h 185"/>
                  <a:gd name="T50" fmla="*/ 28 w 104"/>
                  <a:gd name="T51" fmla="*/ 14 h 185"/>
                  <a:gd name="T52" fmla="*/ 31 w 104"/>
                  <a:gd name="T53" fmla="*/ 12 h 185"/>
                  <a:gd name="T54" fmla="*/ 37 w 104"/>
                  <a:gd name="T55" fmla="*/ 9 h 185"/>
                  <a:gd name="T56" fmla="*/ 47 w 104"/>
                  <a:gd name="T57" fmla="*/ 5 h 185"/>
                  <a:gd name="T58" fmla="*/ 57 w 104"/>
                  <a:gd name="T59" fmla="*/ 4 h 185"/>
                  <a:gd name="T60" fmla="*/ 62 w 104"/>
                  <a:gd name="T61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4" h="185">
                    <a:moveTo>
                      <a:pt x="62" y="0"/>
                    </a:moveTo>
                    <a:lnTo>
                      <a:pt x="62" y="48"/>
                    </a:lnTo>
                    <a:lnTo>
                      <a:pt x="104" y="48"/>
                    </a:lnTo>
                    <a:lnTo>
                      <a:pt x="104" y="75"/>
                    </a:lnTo>
                    <a:lnTo>
                      <a:pt x="62" y="75"/>
                    </a:lnTo>
                    <a:lnTo>
                      <a:pt x="62" y="146"/>
                    </a:lnTo>
                    <a:lnTo>
                      <a:pt x="64" y="151"/>
                    </a:lnTo>
                    <a:lnTo>
                      <a:pt x="66" y="154"/>
                    </a:lnTo>
                    <a:lnTo>
                      <a:pt x="67" y="156"/>
                    </a:lnTo>
                    <a:lnTo>
                      <a:pt x="70" y="157"/>
                    </a:lnTo>
                    <a:lnTo>
                      <a:pt x="74" y="159"/>
                    </a:lnTo>
                    <a:lnTo>
                      <a:pt x="77" y="159"/>
                    </a:lnTo>
                    <a:lnTo>
                      <a:pt x="102" y="159"/>
                    </a:lnTo>
                    <a:lnTo>
                      <a:pt x="102" y="185"/>
                    </a:lnTo>
                    <a:lnTo>
                      <a:pt x="72" y="185"/>
                    </a:lnTo>
                    <a:lnTo>
                      <a:pt x="61" y="184"/>
                    </a:lnTo>
                    <a:lnTo>
                      <a:pt x="51" y="184"/>
                    </a:lnTo>
                    <a:lnTo>
                      <a:pt x="41" y="180"/>
                    </a:lnTo>
                    <a:lnTo>
                      <a:pt x="34" y="174"/>
                    </a:lnTo>
                    <a:lnTo>
                      <a:pt x="29" y="164"/>
                    </a:lnTo>
                    <a:lnTo>
                      <a:pt x="28" y="147"/>
                    </a:lnTo>
                    <a:lnTo>
                      <a:pt x="28" y="75"/>
                    </a:lnTo>
                    <a:lnTo>
                      <a:pt x="0" y="75"/>
                    </a:lnTo>
                    <a:lnTo>
                      <a:pt x="0" y="48"/>
                    </a:lnTo>
                    <a:lnTo>
                      <a:pt x="28" y="48"/>
                    </a:lnTo>
                    <a:lnTo>
                      <a:pt x="28" y="14"/>
                    </a:lnTo>
                    <a:lnTo>
                      <a:pt x="31" y="12"/>
                    </a:lnTo>
                    <a:lnTo>
                      <a:pt x="37" y="9"/>
                    </a:lnTo>
                    <a:lnTo>
                      <a:pt x="47" y="5"/>
                    </a:lnTo>
                    <a:lnTo>
                      <a:pt x="57" y="4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" name="Freeform 116">
                <a:extLst>
                  <a:ext uri="{FF2B5EF4-FFF2-40B4-BE49-F238E27FC236}">
                    <a16:creationId xmlns:a16="http://schemas.microsoft.com/office/drawing/2014/main" id="{4132BAC9-1233-4093-BA87-61847D3E31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3" y="2741"/>
                <a:ext cx="150" cy="113"/>
              </a:xfrm>
              <a:custGeom>
                <a:avLst/>
                <a:gdLst>
                  <a:gd name="T0" fmla="*/ 63 w 150"/>
                  <a:gd name="T1" fmla="*/ 0 h 113"/>
                  <a:gd name="T2" fmla="*/ 86 w 150"/>
                  <a:gd name="T3" fmla="*/ 0 h 113"/>
                  <a:gd name="T4" fmla="*/ 102 w 150"/>
                  <a:gd name="T5" fmla="*/ 5 h 113"/>
                  <a:gd name="T6" fmla="*/ 117 w 150"/>
                  <a:gd name="T7" fmla="*/ 10 h 113"/>
                  <a:gd name="T8" fmla="*/ 132 w 150"/>
                  <a:gd name="T9" fmla="*/ 18 h 113"/>
                  <a:gd name="T10" fmla="*/ 144 w 150"/>
                  <a:gd name="T11" fmla="*/ 30 h 113"/>
                  <a:gd name="T12" fmla="*/ 150 w 150"/>
                  <a:gd name="T13" fmla="*/ 46 h 113"/>
                  <a:gd name="T14" fmla="*/ 150 w 150"/>
                  <a:gd name="T15" fmla="*/ 63 h 113"/>
                  <a:gd name="T16" fmla="*/ 145 w 150"/>
                  <a:gd name="T17" fmla="*/ 78 h 113"/>
                  <a:gd name="T18" fmla="*/ 134 w 150"/>
                  <a:gd name="T19" fmla="*/ 93 h 113"/>
                  <a:gd name="T20" fmla="*/ 119 w 150"/>
                  <a:gd name="T21" fmla="*/ 103 h 113"/>
                  <a:gd name="T22" fmla="*/ 101 w 150"/>
                  <a:gd name="T23" fmla="*/ 109 h 113"/>
                  <a:gd name="T24" fmla="*/ 81 w 150"/>
                  <a:gd name="T25" fmla="*/ 113 h 113"/>
                  <a:gd name="T26" fmla="*/ 63 w 150"/>
                  <a:gd name="T27" fmla="*/ 113 h 113"/>
                  <a:gd name="T28" fmla="*/ 41 w 150"/>
                  <a:gd name="T29" fmla="*/ 108 h 113"/>
                  <a:gd name="T30" fmla="*/ 21 w 150"/>
                  <a:gd name="T31" fmla="*/ 99 h 113"/>
                  <a:gd name="T32" fmla="*/ 7 w 150"/>
                  <a:gd name="T33" fmla="*/ 84 h 113"/>
                  <a:gd name="T34" fmla="*/ 0 w 150"/>
                  <a:gd name="T35" fmla="*/ 71 h 113"/>
                  <a:gd name="T36" fmla="*/ 0 w 150"/>
                  <a:gd name="T37" fmla="*/ 56 h 113"/>
                  <a:gd name="T38" fmla="*/ 2 w 150"/>
                  <a:gd name="T39" fmla="*/ 42 h 113"/>
                  <a:gd name="T40" fmla="*/ 8 w 150"/>
                  <a:gd name="T41" fmla="*/ 30 h 113"/>
                  <a:gd name="T42" fmla="*/ 23 w 150"/>
                  <a:gd name="T43" fmla="*/ 15 h 113"/>
                  <a:gd name="T44" fmla="*/ 41 w 150"/>
                  <a:gd name="T45" fmla="*/ 5 h 113"/>
                  <a:gd name="T46" fmla="*/ 63 w 150"/>
                  <a:gd name="T4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113">
                    <a:moveTo>
                      <a:pt x="63" y="0"/>
                    </a:moveTo>
                    <a:lnTo>
                      <a:pt x="86" y="0"/>
                    </a:lnTo>
                    <a:lnTo>
                      <a:pt x="102" y="5"/>
                    </a:lnTo>
                    <a:lnTo>
                      <a:pt x="117" y="10"/>
                    </a:lnTo>
                    <a:lnTo>
                      <a:pt x="132" y="18"/>
                    </a:lnTo>
                    <a:lnTo>
                      <a:pt x="144" y="30"/>
                    </a:lnTo>
                    <a:lnTo>
                      <a:pt x="150" y="46"/>
                    </a:lnTo>
                    <a:lnTo>
                      <a:pt x="150" y="63"/>
                    </a:lnTo>
                    <a:lnTo>
                      <a:pt x="145" y="78"/>
                    </a:lnTo>
                    <a:lnTo>
                      <a:pt x="134" y="93"/>
                    </a:lnTo>
                    <a:lnTo>
                      <a:pt x="119" y="103"/>
                    </a:lnTo>
                    <a:lnTo>
                      <a:pt x="101" y="109"/>
                    </a:lnTo>
                    <a:lnTo>
                      <a:pt x="81" y="113"/>
                    </a:lnTo>
                    <a:lnTo>
                      <a:pt x="63" y="113"/>
                    </a:lnTo>
                    <a:lnTo>
                      <a:pt x="41" y="108"/>
                    </a:lnTo>
                    <a:lnTo>
                      <a:pt x="21" y="99"/>
                    </a:lnTo>
                    <a:lnTo>
                      <a:pt x="7" y="84"/>
                    </a:lnTo>
                    <a:lnTo>
                      <a:pt x="0" y="71"/>
                    </a:lnTo>
                    <a:lnTo>
                      <a:pt x="0" y="56"/>
                    </a:lnTo>
                    <a:lnTo>
                      <a:pt x="2" y="42"/>
                    </a:lnTo>
                    <a:lnTo>
                      <a:pt x="8" y="30"/>
                    </a:lnTo>
                    <a:lnTo>
                      <a:pt x="23" y="15"/>
                    </a:lnTo>
                    <a:lnTo>
                      <a:pt x="41" y="5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" name="Freeform 117">
                <a:extLst>
                  <a:ext uri="{FF2B5EF4-FFF2-40B4-BE49-F238E27FC236}">
                    <a16:creationId xmlns:a16="http://schemas.microsoft.com/office/drawing/2014/main" id="{E5F1E687-D508-4F02-89FC-F7E09DFA438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11" y="2898"/>
                <a:ext cx="1385" cy="313"/>
              </a:xfrm>
              <a:custGeom>
                <a:avLst/>
                <a:gdLst>
                  <a:gd name="T0" fmla="*/ 1098 w 1385"/>
                  <a:gd name="T1" fmla="*/ 104 h 313"/>
                  <a:gd name="T2" fmla="*/ 1073 w 1385"/>
                  <a:gd name="T3" fmla="*/ 205 h 313"/>
                  <a:gd name="T4" fmla="*/ 1114 w 1385"/>
                  <a:gd name="T5" fmla="*/ 247 h 313"/>
                  <a:gd name="T6" fmla="*/ 1170 w 1385"/>
                  <a:gd name="T7" fmla="*/ 195 h 313"/>
                  <a:gd name="T8" fmla="*/ 1197 w 1385"/>
                  <a:gd name="T9" fmla="*/ 99 h 313"/>
                  <a:gd name="T10" fmla="*/ 1151 w 1385"/>
                  <a:gd name="T11" fmla="*/ 55 h 313"/>
                  <a:gd name="T12" fmla="*/ 186 w 1385"/>
                  <a:gd name="T13" fmla="*/ 61 h 313"/>
                  <a:gd name="T14" fmla="*/ 148 w 1385"/>
                  <a:gd name="T15" fmla="*/ 144 h 313"/>
                  <a:gd name="T16" fmla="*/ 243 w 1385"/>
                  <a:gd name="T17" fmla="*/ 114 h 313"/>
                  <a:gd name="T18" fmla="*/ 251 w 1385"/>
                  <a:gd name="T19" fmla="*/ 45 h 313"/>
                  <a:gd name="T20" fmla="*/ 248 w 1385"/>
                  <a:gd name="T21" fmla="*/ 0 h 313"/>
                  <a:gd name="T22" fmla="*/ 348 w 1385"/>
                  <a:gd name="T23" fmla="*/ 53 h 313"/>
                  <a:gd name="T24" fmla="*/ 337 w 1385"/>
                  <a:gd name="T25" fmla="*/ 128 h 313"/>
                  <a:gd name="T26" fmla="*/ 214 w 1385"/>
                  <a:gd name="T27" fmla="*/ 184 h 313"/>
                  <a:gd name="T28" fmla="*/ 143 w 1385"/>
                  <a:gd name="T29" fmla="*/ 213 h 313"/>
                  <a:gd name="T30" fmla="*/ 226 w 1385"/>
                  <a:gd name="T31" fmla="*/ 243 h 313"/>
                  <a:gd name="T32" fmla="*/ 361 w 1385"/>
                  <a:gd name="T33" fmla="*/ 204 h 313"/>
                  <a:gd name="T34" fmla="*/ 584 w 1385"/>
                  <a:gd name="T35" fmla="*/ 10 h 313"/>
                  <a:gd name="T36" fmla="*/ 536 w 1385"/>
                  <a:gd name="T37" fmla="*/ 225 h 313"/>
                  <a:gd name="T38" fmla="*/ 589 w 1385"/>
                  <a:gd name="T39" fmla="*/ 225 h 313"/>
                  <a:gd name="T40" fmla="*/ 637 w 1385"/>
                  <a:gd name="T41" fmla="*/ 161 h 313"/>
                  <a:gd name="T42" fmla="*/ 708 w 1385"/>
                  <a:gd name="T43" fmla="*/ 51 h 313"/>
                  <a:gd name="T44" fmla="*/ 832 w 1385"/>
                  <a:gd name="T45" fmla="*/ 4 h 313"/>
                  <a:gd name="T46" fmla="*/ 923 w 1385"/>
                  <a:gd name="T47" fmla="*/ 55 h 313"/>
                  <a:gd name="T48" fmla="*/ 862 w 1385"/>
                  <a:gd name="T49" fmla="*/ 56 h 313"/>
                  <a:gd name="T50" fmla="*/ 797 w 1385"/>
                  <a:gd name="T51" fmla="*/ 104 h 313"/>
                  <a:gd name="T52" fmla="*/ 777 w 1385"/>
                  <a:gd name="T53" fmla="*/ 180 h 313"/>
                  <a:gd name="T54" fmla="*/ 799 w 1385"/>
                  <a:gd name="T55" fmla="*/ 238 h 313"/>
                  <a:gd name="T56" fmla="*/ 893 w 1385"/>
                  <a:gd name="T57" fmla="*/ 222 h 313"/>
                  <a:gd name="T58" fmla="*/ 949 w 1385"/>
                  <a:gd name="T59" fmla="*/ 119 h 313"/>
                  <a:gd name="T60" fmla="*/ 1053 w 1385"/>
                  <a:gd name="T61" fmla="*/ 20 h 313"/>
                  <a:gd name="T62" fmla="*/ 1152 w 1385"/>
                  <a:gd name="T63" fmla="*/ 4 h 313"/>
                  <a:gd name="T64" fmla="*/ 1213 w 1385"/>
                  <a:gd name="T65" fmla="*/ 37 h 313"/>
                  <a:gd name="T66" fmla="*/ 1350 w 1385"/>
                  <a:gd name="T67" fmla="*/ 13 h 313"/>
                  <a:gd name="T68" fmla="*/ 1299 w 1385"/>
                  <a:gd name="T69" fmla="*/ 227 h 313"/>
                  <a:gd name="T70" fmla="*/ 1347 w 1385"/>
                  <a:gd name="T71" fmla="*/ 235 h 313"/>
                  <a:gd name="T72" fmla="*/ 1385 w 1385"/>
                  <a:gd name="T73" fmla="*/ 263 h 313"/>
                  <a:gd name="T74" fmla="*/ 1268 w 1385"/>
                  <a:gd name="T75" fmla="*/ 313 h 313"/>
                  <a:gd name="T76" fmla="*/ 1180 w 1385"/>
                  <a:gd name="T77" fmla="*/ 280 h 313"/>
                  <a:gd name="T78" fmla="*/ 1081 w 1385"/>
                  <a:gd name="T79" fmla="*/ 311 h 313"/>
                  <a:gd name="T80" fmla="*/ 974 w 1385"/>
                  <a:gd name="T81" fmla="*/ 280 h 313"/>
                  <a:gd name="T82" fmla="*/ 881 w 1385"/>
                  <a:gd name="T83" fmla="*/ 283 h 313"/>
                  <a:gd name="T84" fmla="*/ 771 w 1385"/>
                  <a:gd name="T85" fmla="*/ 311 h 313"/>
                  <a:gd name="T86" fmla="*/ 668 w 1385"/>
                  <a:gd name="T87" fmla="*/ 266 h 313"/>
                  <a:gd name="T88" fmla="*/ 541 w 1385"/>
                  <a:gd name="T89" fmla="*/ 303 h 313"/>
                  <a:gd name="T90" fmla="*/ 418 w 1385"/>
                  <a:gd name="T91" fmla="*/ 285 h 313"/>
                  <a:gd name="T92" fmla="*/ 394 w 1385"/>
                  <a:gd name="T93" fmla="*/ 242 h 313"/>
                  <a:gd name="T94" fmla="*/ 272 w 1385"/>
                  <a:gd name="T95" fmla="*/ 291 h 313"/>
                  <a:gd name="T96" fmla="*/ 99 w 1385"/>
                  <a:gd name="T97" fmla="*/ 298 h 313"/>
                  <a:gd name="T98" fmla="*/ 5 w 1385"/>
                  <a:gd name="T99" fmla="*/ 212 h 313"/>
                  <a:gd name="T100" fmla="*/ 35 w 1385"/>
                  <a:gd name="T101" fmla="*/ 85 h 313"/>
                  <a:gd name="T102" fmla="*/ 147 w 1385"/>
                  <a:gd name="T103" fmla="*/ 12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5" h="313">
                    <a:moveTo>
                      <a:pt x="1151" y="55"/>
                    </a:moveTo>
                    <a:lnTo>
                      <a:pt x="1129" y="66"/>
                    </a:lnTo>
                    <a:lnTo>
                      <a:pt x="1113" y="83"/>
                    </a:lnTo>
                    <a:lnTo>
                      <a:pt x="1098" y="104"/>
                    </a:lnTo>
                    <a:lnTo>
                      <a:pt x="1089" y="129"/>
                    </a:lnTo>
                    <a:lnTo>
                      <a:pt x="1081" y="154"/>
                    </a:lnTo>
                    <a:lnTo>
                      <a:pt x="1075" y="179"/>
                    </a:lnTo>
                    <a:lnTo>
                      <a:pt x="1073" y="205"/>
                    </a:lnTo>
                    <a:lnTo>
                      <a:pt x="1080" y="232"/>
                    </a:lnTo>
                    <a:lnTo>
                      <a:pt x="1088" y="242"/>
                    </a:lnTo>
                    <a:lnTo>
                      <a:pt x="1101" y="247"/>
                    </a:lnTo>
                    <a:lnTo>
                      <a:pt x="1114" y="247"/>
                    </a:lnTo>
                    <a:lnTo>
                      <a:pt x="1134" y="240"/>
                    </a:lnTo>
                    <a:lnTo>
                      <a:pt x="1149" y="227"/>
                    </a:lnTo>
                    <a:lnTo>
                      <a:pt x="1162" y="212"/>
                    </a:lnTo>
                    <a:lnTo>
                      <a:pt x="1170" y="195"/>
                    </a:lnTo>
                    <a:lnTo>
                      <a:pt x="1179" y="172"/>
                    </a:lnTo>
                    <a:lnTo>
                      <a:pt x="1187" y="147"/>
                    </a:lnTo>
                    <a:lnTo>
                      <a:pt x="1193" y="124"/>
                    </a:lnTo>
                    <a:lnTo>
                      <a:pt x="1197" y="99"/>
                    </a:lnTo>
                    <a:lnTo>
                      <a:pt x="1192" y="73"/>
                    </a:lnTo>
                    <a:lnTo>
                      <a:pt x="1182" y="63"/>
                    </a:lnTo>
                    <a:lnTo>
                      <a:pt x="1167" y="56"/>
                    </a:lnTo>
                    <a:lnTo>
                      <a:pt x="1151" y="55"/>
                    </a:lnTo>
                    <a:close/>
                    <a:moveTo>
                      <a:pt x="228" y="40"/>
                    </a:moveTo>
                    <a:lnTo>
                      <a:pt x="214" y="42"/>
                    </a:lnTo>
                    <a:lnTo>
                      <a:pt x="203" y="45"/>
                    </a:lnTo>
                    <a:lnTo>
                      <a:pt x="186" y="61"/>
                    </a:lnTo>
                    <a:lnTo>
                      <a:pt x="173" y="80"/>
                    </a:lnTo>
                    <a:lnTo>
                      <a:pt x="163" y="101"/>
                    </a:lnTo>
                    <a:lnTo>
                      <a:pt x="155" y="123"/>
                    </a:lnTo>
                    <a:lnTo>
                      <a:pt x="148" y="144"/>
                    </a:lnTo>
                    <a:lnTo>
                      <a:pt x="177" y="146"/>
                    </a:lnTo>
                    <a:lnTo>
                      <a:pt x="203" y="141"/>
                    </a:lnTo>
                    <a:lnTo>
                      <a:pt x="228" y="129"/>
                    </a:lnTo>
                    <a:lnTo>
                      <a:pt x="243" y="114"/>
                    </a:lnTo>
                    <a:lnTo>
                      <a:pt x="254" y="96"/>
                    </a:lnTo>
                    <a:lnTo>
                      <a:pt x="259" y="76"/>
                    </a:lnTo>
                    <a:lnTo>
                      <a:pt x="259" y="55"/>
                    </a:lnTo>
                    <a:lnTo>
                      <a:pt x="251" y="45"/>
                    </a:lnTo>
                    <a:lnTo>
                      <a:pt x="239" y="40"/>
                    </a:lnTo>
                    <a:lnTo>
                      <a:pt x="228" y="40"/>
                    </a:lnTo>
                    <a:close/>
                    <a:moveTo>
                      <a:pt x="214" y="0"/>
                    </a:moveTo>
                    <a:lnTo>
                      <a:pt x="248" y="0"/>
                    </a:lnTo>
                    <a:lnTo>
                      <a:pt x="282" y="7"/>
                    </a:lnTo>
                    <a:lnTo>
                      <a:pt x="312" y="18"/>
                    </a:lnTo>
                    <a:lnTo>
                      <a:pt x="338" y="37"/>
                    </a:lnTo>
                    <a:lnTo>
                      <a:pt x="348" y="53"/>
                    </a:lnTo>
                    <a:lnTo>
                      <a:pt x="353" y="73"/>
                    </a:lnTo>
                    <a:lnTo>
                      <a:pt x="352" y="93"/>
                    </a:lnTo>
                    <a:lnTo>
                      <a:pt x="347" y="111"/>
                    </a:lnTo>
                    <a:lnTo>
                      <a:pt x="337" y="128"/>
                    </a:lnTo>
                    <a:lnTo>
                      <a:pt x="312" y="151"/>
                    </a:lnTo>
                    <a:lnTo>
                      <a:pt x="282" y="167"/>
                    </a:lnTo>
                    <a:lnTo>
                      <a:pt x="249" y="179"/>
                    </a:lnTo>
                    <a:lnTo>
                      <a:pt x="214" y="184"/>
                    </a:lnTo>
                    <a:lnTo>
                      <a:pt x="177" y="185"/>
                    </a:lnTo>
                    <a:lnTo>
                      <a:pt x="140" y="184"/>
                    </a:lnTo>
                    <a:lnTo>
                      <a:pt x="140" y="199"/>
                    </a:lnTo>
                    <a:lnTo>
                      <a:pt x="143" y="213"/>
                    </a:lnTo>
                    <a:lnTo>
                      <a:pt x="150" y="225"/>
                    </a:lnTo>
                    <a:lnTo>
                      <a:pt x="173" y="238"/>
                    </a:lnTo>
                    <a:lnTo>
                      <a:pt x="198" y="243"/>
                    </a:lnTo>
                    <a:lnTo>
                      <a:pt x="226" y="243"/>
                    </a:lnTo>
                    <a:lnTo>
                      <a:pt x="252" y="240"/>
                    </a:lnTo>
                    <a:lnTo>
                      <a:pt x="279" y="235"/>
                    </a:lnTo>
                    <a:lnTo>
                      <a:pt x="320" y="222"/>
                    </a:lnTo>
                    <a:lnTo>
                      <a:pt x="361" y="204"/>
                    </a:lnTo>
                    <a:lnTo>
                      <a:pt x="399" y="182"/>
                    </a:lnTo>
                    <a:lnTo>
                      <a:pt x="449" y="12"/>
                    </a:lnTo>
                    <a:lnTo>
                      <a:pt x="515" y="10"/>
                    </a:lnTo>
                    <a:lnTo>
                      <a:pt x="584" y="10"/>
                    </a:lnTo>
                    <a:lnTo>
                      <a:pt x="531" y="202"/>
                    </a:lnTo>
                    <a:lnTo>
                      <a:pt x="531" y="210"/>
                    </a:lnTo>
                    <a:lnTo>
                      <a:pt x="533" y="218"/>
                    </a:lnTo>
                    <a:lnTo>
                      <a:pt x="536" y="225"/>
                    </a:lnTo>
                    <a:lnTo>
                      <a:pt x="550" y="232"/>
                    </a:lnTo>
                    <a:lnTo>
                      <a:pt x="563" y="233"/>
                    </a:lnTo>
                    <a:lnTo>
                      <a:pt x="576" y="230"/>
                    </a:lnTo>
                    <a:lnTo>
                      <a:pt x="589" y="225"/>
                    </a:lnTo>
                    <a:lnTo>
                      <a:pt x="602" y="220"/>
                    </a:lnTo>
                    <a:lnTo>
                      <a:pt x="619" y="209"/>
                    </a:lnTo>
                    <a:lnTo>
                      <a:pt x="635" y="195"/>
                    </a:lnTo>
                    <a:lnTo>
                      <a:pt x="637" y="161"/>
                    </a:lnTo>
                    <a:lnTo>
                      <a:pt x="647" y="129"/>
                    </a:lnTo>
                    <a:lnTo>
                      <a:pt x="662" y="99"/>
                    </a:lnTo>
                    <a:lnTo>
                      <a:pt x="683" y="75"/>
                    </a:lnTo>
                    <a:lnTo>
                      <a:pt x="708" y="51"/>
                    </a:lnTo>
                    <a:lnTo>
                      <a:pt x="735" y="33"/>
                    </a:lnTo>
                    <a:lnTo>
                      <a:pt x="764" y="18"/>
                    </a:lnTo>
                    <a:lnTo>
                      <a:pt x="797" y="8"/>
                    </a:lnTo>
                    <a:lnTo>
                      <a:pt x="832" y="4"/>
                    </a:lnTo>
                    <a:lnTo>
                      <a:pt x="867" y="5"/>
                    </a:lnTo>
                    <a:lnTo>
                      <a:pt x="900" y="12"/>
                    </a:lnTo>
                    <a:lnTo>
                      <a:pt x="929" y="27"/>
                    </a:lnTo>
                    <a:lnTo>
                      <a:pt x="923" y="55"/>
                    </a:lnTo>
                    <a:lnTo>
                      <a:pt x="914" y="83"/>
                    </a:lnTo>
                    <a:lnTo>
                      <a:pt x="898" y="70"/>
                    </a:lnTo>
                    <a:lnTo>
                      <a:pt x="880" y="60"/>
                    </a:lnTo>
                    <a:lnTo>
                      <a:pt x="862" y="56"/>
                    </a:lnTo>
                    <a:lnTo>
                      <a:pt x="842" y="60"/>
                    </a:lnTo>
                    <a:lnTo>
                      <a:pt x="824" y="71"/>
                    </a:lnTo>
                    <a:lnTo>
                      <a:pt x="809" y="86"/>
                    </a:lnTo>
                    <a:lnTo>
                      <a:pt x="797" y="104"/>
                    </a:lnTo>
                    <a:lnTo>
                      <a:pt x="791" y="123"/>
                    </a:lnTo>
                    <a:lnTo>
                      <a:pt x="784" y="144"/>
                    </a:lnTo>
                    <a:lnTo>
                      <a:pt x="779" y="164"/>
                    </a:lnTo>
                    <a:lnTo>
                      <a:pt x="777" y="180"/>
                    </a:lnTo>
                    <a:lnTo>
                      <a:pt x="777" y="197"/>
                    </a:lnTo>
                    <a:lnTo>
                      <a:pt x="781" y="213"/>
                    </a:lnTo>
                    <a:lnTo>
                      <a:pt x="787" y="227"/>
                    </a:lnTo>
                    <a:lnTo>
                      <a:pt x="799" y="238"/>
                    </a:lnTo>
                    <a:lnTo>
                      <a:pt x="824" y="243"/>
                    </a:lnTo>
                    <a:lnTo>
                      <a:pt x="848" y="242"/>
                    </a:lnTo>
                    <a:lnTo>
                      <a:pt x="872" y="235"/>
                    </a:lnTo>
                    <a:lnTo>
                      <a:pt x="893" y="222"/>
                    </a:lnTo>
                    <a:lnTo>
                      <a:pt x="913" y="207"/>
                    </a:lnTo>
                    <a:lnTo>
                      <a:pt x="933" y="192"/>
                    </a:lnTo>
                    <a:lnTo>
                      <a:pt x="936" y="154"/>
                    </a:lnTo>
                    <a:lnTo>
                      <a:pt x="949" y="119"/>
                    </a:lnTo>
                    <a:lnTo>
                      <a:pt x="967" y="88"/>
                    </a:lnTo>
                    <a:lnTo>
                      <a:pt x="992" y="61"/>
                    </a:lnTo>
                    <a:lnTo>
                      <a:pt x="1020" y="38"/>
                    </a:lnTo>
                    <a:lnTo>
                      <a:pt x="1053" y="20"/>
                    </a:lnTo>
                    <a:lnTo>
                      <a:pt x="1076" y="12"/>
                    </a:lnTo>
                    <a:lnTo>
                      <a:pt x="1101" y="5"/>
                    </a:lnTo>
                    <a:lnTo>
                      <a:pt x="1127" y="2"/>
                    </a:lnTo>
                    <a:lnTo>
                      <a:pt x="1152" y="4"/>
                    </a:lnTo>
                    <a:lnTo>
                      <a:pt x="1177" y="10"/>
                    </a:lnTo>
                    <a:lnTo>
                      <a:pt x="1200" y="22"/>
                    </a:lnTo>
                    <a:lnTo>
                      <a:pt x="1207" y="28"/>
                    </a:lnTo>
                    <a:lnTo>
                      <a:pt x="1213" y="37"/>
                    </a:lnTo>
                    <a:lnTo>
                      <a:pt x="1220" y="43"/>
                    </a:lnTo>
                    <a:lnTo>
                      <a:pt x="1230" y="13"/>
                    </a:lnTo>
                    <a:lnTo>
                      <a:pt x="1291" y="13"/>
                    </a:lnTo>
                    <a:lnTo>
                      <a:pt x="1350" y="13"/>
                    </a:lnTo>
                    <a:lnTo>
                      <a:pt x="1296" y="210"/>
                    </a:lnTo>
                    <a:lnTo>
                      <a:pt x="1296" y="217"/>
                    </a:lnTo>
                    <a:lnTo>
                      <a:pt x="1297" y="222"/>
                    </a:lnTo>
                    <a:lnTo>
                      <a:pt x="1299" y="227"/>
                    </a:lnTo>
                    <a:lnTo>
                      <a:pt x="1302" y="232"/>
                    </a:lnTo>
                    <a:lnTo>
                      <a:pt x="1317" y="238"/>
                    </a:lnTo>
                    <a:lnTo>
                      <a:pt x="1332" y="238"/>
                    </a:lnTo>
                    <a:lnTo>
                      <a:pt x="1347" y="235"/>
                    </a:lnTo>
                    <a:lnTo>
                      <a:pt x="1360" y="228"/>
                    </a:lnTo>
                    <a:lnTo>
                      <a:pt x="1373" y="222"/>
                    </a:lnTo>
                    <a:lnTo>
                      <a:pt x="1380" y="242"/>
                    </a:lnTo>
                    <a:lnTo>
                      <a:pt x="1385" y="263"/>
                    </a:lnTo>
                    <a:lnTo>
                      <a:pt x="1359" y="280"/>
                    </a:lnTo>
                    <a:lnTo>
                      <a:pt x="1331" y="294"/>
                    </a:lnTo>
                    <a:lnTo>
                      <a:pt x="1301" y="306"/>
                    </a:lnTo>
                    <a:lnTo>
                      <a:pt x="1268" y="313"/>
                    </a:lnTo>
                    <a:lnTo>
                      <a:pt x="1236" y="313"/>
                    </a:lnTo>
                    <a:lnTo>
                      <a:pt x="1203" y="303"/>
                    </a:lnTo>
                    <a:lnTo>
                      <a:pt x="1192" y="293"/>
                    </a:lnTo>
                    <a:lnTo>
                      <a:pt x="1180" y="280"/>
                    </a:lnTo>
                    <a:lnTo>
                      <a:pt x="1172" y="265"/>
                    </a:lnTo>
                    <a:lnTo>
                      <a:pt x="1144" y="286"/>
                    </a:lnTo>
                    <a:lnTo>
                      <a:pt x="1114" y="301"/>
                    </a:lnTo>
                    <a:lnTo>
                      <a:pt x="1081" y="311"/>
                    </a:lnTo>
                    <a:lnTo>
                      <a:pt x="1048" y="311"/>
                    </a:lnTo>
                    <a:lnTo>
                      <a:pt x="1014" y="304"/>
                    </a:lnTo>
                    <a:lnTo>
                      <a:pt x="994" y="294"/>
                    </a:lnTo>
                    <a:lnTo>
                      <a:pt x="974" y="280"/>
                    </a:lnTo>
                    <a:lnTo>
                      <a:pt x="957" y="261"/>
                    </a:lnTo>
                    <a:lnTo>
                      <a:pt x="944" y="240"/>
                    </a:lnTo>
                    <a:lnTo>
                      <a:pt x="914" y="263"/>
                    </a:lnTo>
                    <a:lnTo>
                      <a:pt x="881" y="283"/>
                    </a:lnTo>
                    <a:lnTo>
                      <a:pt x="848" y="298"/>
                    </a:lnTo>
                    <a:lnTo>
                      <a:pt x="810" y="308"/>
                    </a:lnTo>
                    <a:lnTo>
                      <a:pt x="772" y="311"/>
                    </a:lnTo>
                    <a:lnTo>
                      <a:pt x="771" y="311"/>
                    </a:lnTo>
                    <a:lnTo>
                      <a:pt x="743" y="306"/>
                    </a:lnTo>
                    <a:lnTo>
                      <a:pt x="715" y="298"/>
                    </a:lnTo>
                    <a:lnTo>
                      <a:pt x="690" y="285"/>
                    </a:lnTo>
                    <a:lnTo>
                      <a:pt x="668" y="266"/>
                    </a:lnTo>
                    <a:lnTo>
                      <a:pt x="652" y="243"/>
                    </a:lnTo>
                    <a:lnTo>
                      <a:pt x="617" y="268"/>
                    </a:lnTo>
                    <a:lnTo>
                      <a:pt x="581" y="288"/>
                    </a:lnTo>
                    <a:lnTo>
                      <a:pt x="541" y="303"/>
                    </a:lnTo>
                    <a:lnTo>
                      <a:pt x="500" y="309"/>
                    </a:lnTo>
                    <a:lnTo>
                      <a:pt x="457" y="308"/>
                    </a:lnTo>
                    <a:lnTo>
                      <a:pt x="436" y="299"/>
                    </a:lnTo>
                    <a:lnTo>
                      <a:pt x="418" y="285"/>
                    </a:lnTo>
                    <a:lnTo>
                      <a:pt x="403" y="265"/>
                    </a:lnTo>
                    <a:lnTo>
                      <a:pt x="396" y="243"/>
                    </a:lnTo>
                    <a:lnTo>
                      <a:pt x="396" y="242"/>
                    </a:lnTo>
                    <a:lnTo>
                      <a:pt x="394" y="242"/>
                    </a:lnTo>
                    <a:lnTo>
                      <a:pt x="393" y="240"/>
                    </a:lnTo>
                    <a:lnTo>
                      <a:pt x="356" y="260"/>
                    </a:lnTo>
                    <a:lnTo>
                      <a:pt x="315" y="276"/>
                    </a:lnTo>
                    <a:lnTo>
                      <a:pt x="272" y="291"/>
                    </a:lnTo>
                    <a:lnTo>
                      <a:pt x="229" y="303"/>
                    </a:lnTo>
                    <a:lnTo>
                      <a:pt x="185" y="308"/>
                    </a:lnTo>
                    <a:lnTo>
                      <a:pt x="142" y="306"/>
                    </a:lnTo>
                    <a:lnTo>
                      <a:pt x="99" y="298"/>
                    </a:lnTo>
                    <a:lnTo>
                      <a:pt x="58" y="280"/>
                    </a:lnTo>
                    <a:lnTo>
                      <a:pt x="35" y="261"/>
                    </a:lnTo>
                    <a:lnTo>
                      <a:pt x="16" y="238"/>
                    </a:lnTo>
                    <a:lnTo>
                      <a:pt x="5" y="212"/>
                    </a:lnTo>
                    <a:lnTo>
                      <a:pt x="0" y="182"/>
                    </a:lnTo>
                    <a:lnTo>
                      <a:pt x="3" y="147"/>
                    </a:lnTo>
                    <a:lnTo>
                      <a:pt x="16" y="114"/>
                    </a:lnTo>
                    <a:lnTo>
                      <a:pt x="35" y="85"/>
                    </a:lnTo>
                    <a:lnTo>
                      <a:pt x="59" y="58"/>
                    </a:lnTo>
                    <a:lnTo>
                      <a:pt x="86" y="37"/>
                    </a:lnTo>
                    <a:lnTo>
                      <a:pt x="117" y="20"/>
                    </a:lnTo>
                    <a:lnTo>
                      <a:pt x="147" y="12"/>
                    </a:lnTo>
                    <a:lnTo>
                      <a:pt x="180" y="4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" name="Freeform 118">
                <a:extLst>
                  <a:ext uri="{FF2B5EF4-FFF2-40B4-BE49-F238E27FC236}">
                    <a16:creationId xmlns:a16="http://schemas.microsoft.com/office/drawing/2014/main" id="{E52AA528-F21C-4FB3-9460-AE7EE25488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791" y="2530"/>
                <a:ext cx="1933" cy="869"/>
              </a:xfrm>
              <a:custGeom>
                <a:avLst/>
                <a:gdLst>
                  <a:gd name="T0" fmla="*/ 74 w 1933"/>
                  <a:gd name="T1" fmla="*/ 672 h 869"/>
                  <a:gd name="T2" fmla="*/ 61 w 1933"/>
                  <a:gd name="T3" fmla="*/ 691 h 869"/>
                  <a:gd name="T4" fmla="*/ 63 w 1933"/>
                  <a:gd name="T5" fmla="*/ 709 h 869"/>
                  <a:gd name="T6" fmla="*/ 76 w 1933"/>
                  <a:gd name="T7" fmla="*/ 720 h 869"/>
                  <a:gd name="T8" fmla="*/ 140 w 1933"/>
                  <a:gd name="T9" fmla="*/ 730 h 869"/>
                  <a:gd name="T10" fmla="*/ 218 w 1933"/>
                  <a:gd name="T11" fmla="*/ 689 h 869"/>
                  <a:gd name="T12" fmla="*/ 157 w 1933"/>
                  <a:gd name="T13" fmla="*/ 669 h 869"/>
                  <a:gd name="T14" fmla="*/ 617 w 1933"/>
                  <a:gd name="T15" fmla="*/ 64 h 869"/>
                  <a:gd name="T16" fmla="*/ 573 w 1933"/>
                  <a:gd name="T17" fmla="*/ 110 h 869"/>
                  <a:gd name="T18" fmla="*/ 513 w 1933"/>
                  <a:gd name="T19" fmla="*/ 279 h 869"/>
                  <a:gd name="T20" fmla="*/ 574 w 1933"/>
                  <a:gd name="T21" fmla="*/ 305 h 869"/>
                  <a:gd name="T22" fmla="*/ 663 w 1933"/>
                  <a:gd name="T23" fmla="*/ 219 h 869"/>
                  <a:gd name="T24" fmla="*/ 692 w 1933"/>
                  <a:gd name="T25" fmla="*/ 143 h 869"/>
                  <a:gd name="T26" fmla="*/ 687 w 1933"/>
                  <a:gd name="T27" fmla="*/ 84 h 869"/>
                  <a:gd name="T28" fmla="*/ 652 w 1933"/>
                  <a:gd name="T29" fmla="*/ 59 h 869"/>
                  <a:gd name="T30" fmla="*/ 675 w 1933"/>
                  <a:gd name="T31" fmla="*/ 6 h 869"/>
                  <a:gd name="T32" fmla="*/ 731 w 1933"/>
                  <a:gd name="T33" fmla="*/ 46 h 869"/>
                  <a:gd name="T34" fmla="*/ 753 w 1933"/>
                  <a:gd name="T35" fmla="*/ 119 h 869"/>
                  <a:gd name="T36" fmla="*/ 731 w 1933"/>
                  <a:gd name="T37" fmla="*/ 203 h 869"/>
                  <a:gd name="T38" fmla="*/ 659 w 1933"/>
                  <a:gd name="T39" fmla="*/ 305 h 869"/>
                  <a:gd name="T40" fmla="*/ 535 w 1933"/>
                  <a:gd name="T41" fmla="*/ 378 h 869"/>
                  <a:gd name="T42" fmla="*/ 452 w 1933"/>
                  <a:gd name="T43" fmla="*/ 504 h 869"/>
                  <a:gd name="T44" fmla="*/ 380 w 1933"/>
                  <a:gd name="T45" fmla="*/ 664 h 869"/>
                  <a:gd name="T46" fmla="*/ 693 w 1933"/>
                  <a:gd name="T47" fmla="*/ 742 h 869"/>
                  <a:gd name="T48" fmla="*/ 1080 w 1933"/>
                  <a:gd name="T49" fmla="*/ 778 h 869"/>
                  <a:gd name="T50" fmla="*/ 1586 w 1933"/>
                  <a:gd name="T51" fmla="*/ 765 h 869"/>
                  <a:gd name="T52" fmla="*/ 1921 w 1933"/>
                  <a:gd name="T53" fmla="*/ 709 h 869"/>
                  <a:gd name="T54" fmla="*/ 1928 w 1933"/>
                  <a:gd name="T55" fmla="*/ 753 h 869"/>
                  <a:gd name="T56" fmla="*/ 1426 w 1933"/>
                  <a:gd name="T57" fmla="*/ 849 h 869"/>
                  <a:gd name="T58" fmla="*/ 1078 w 1933"/>
                  <a:gd name="T59" fmla="*/ 869 h 869"/>
                  <a:gd name="T60" fmla="*/ 786 w 1933"/>
                  <a:gd name="T61" fmla="*/ 846 h 869"/>
                  <a:gd name="T62" fmla="*/ 507 w 1933"/>
                  <a:gd name="T63" fmla="*/ 783 h 869"/>
                  <a:gd name="T64" fmla="*/ 299 w 1933"/>
                  <a:gd name="T65" fmla="*/ 747 h 869"/>
                  <a:gd name="T66" fmla="*/ 178 w 1933"/>
                  <a:gd name="T67" fmla="*/ 786 h 869"/>
                  <a:gd name="T68" fmla="*/ 54 w 1933"/>
                  <a:gd name="T69" fmla="*/ 767 h 869"/>
                  <a:gd name="T70" fmla="*/ 6 w 1933"/>
                  <a:gd name="T71" fmla="*/ 717 h 869"/>
                  <a:gd name="T72" fmla="*/ 13 w 1933"/>
                  <a:gd name="T73" fmla="*/ 649 h 869"/>
                  <a:gd name="T74" fmla="*/ 92 w 1933"/>
                  <a:gd name="T75" fmla="*/ 611 h 869"/>
                  <a:gd name="T76" fmla="*/ 190 w 1933"/>
                  <a:gd name="T77" fmla="*/ 618 h 869"/>
                  <a:gd name="T78" fmla="*/ 261 w 1933"/>
                  <a:gd name="T79" fmla="*/ 623 h 869"/>
                  <a:gd name="T80" fmla="*/ 274 w 1933"/>
                  <a:gd name="T81" fmla="*/ 590 h 869"/>
                  <a:gd name="T82" fmla="*/ 335 w 1933"/>
                  <a:gd name="T83" fmla="*/ 395 h 869"/>
                  <a:gd name="T84" fmla="*/ 228 w 1933"/>
                  <a:gd name="T85" fmla="*/ 368 h 869"/>
                  <a:gd name="T86" fmla="*/ 276 w 1933"/>
                  <a:gd name="T87" fmla="*/ 338 h 869"/>
                  <a:gd name="T88" fmla="*/ 358 w 1933"/>
                  <a:gd name="T89" fmla="*/ 309 h 869"/>
                  <a:gd name="T90" fmla="*/ 393 w 1933"/>
                  <a:gd name="T91" fmla="*/ 190 h 869"/>
                  <a:gd name="T92" fmla="*/ 454 w 1933"/>
                  <a:gd name="T93" fmla="*/ 84 h 869"/>
                  <a:gd name="T94" fmla="*/ 548 w 1933"/>
                  <a:gd name="T95" fmla="*/ 18 h 869"/>
                  <a:gd name="T96" fmla="*/ 644 w 1933"/>
                  <a:gd name="T97" fmla="*/ 0 h 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33" h="869">
                    <a:moveTo>
                      <a:pt x="129" y="664"/>
                    </a:moveTo>
                    <a:lnTo>
                      <a:pt x="101" y="664"/>
                    </a:lnTo>
                    <a:lnTo>
                      <a:pt x="74" y="672"/>
                    </a:lnTo>
                    <a:lnTo>
                      <a:pt x="69" y="677"/>
                    </a:lnTo>
                    <a:lnTo>
                      <a:pt x="64" y="684"/>
                    </a:lnTo>
                    <a:lnTo>
                      <a:pt x="61" y="691"/>
                    </a:lnTo>
                    <a:lnTo>
                      <a:pt x="59" y="697"/>
                    </a:lnTo>
                    <a:lnTo>
                      <a:pt x="61" y="704"/>
                    </a:lnTo>
                    <a:lnTo>
                      <a:pt x="63" y="709"/>
                    </a:lnTo>
                    <a:lnTo>
                      <a:pt x="66" y="714"/>
                    </a:lnTo>
                    <a:lnTo>
                      <a:pt x="71" y="717"/>
                    </a:lnTo>
                    <a:lnTo>
                      <a:pt x="76" y="720"/>
                    </a:lnTo>
                    <a:lnTo>
                      <a:pt x="79" y="724"/>
                    </a:lnTo>
                    <a:lnTo>
                      <a:pt x="110" y="732"/>
                    </a:lnTo>
                    <a:lnTo>
                      <a:pt x="140" y="730"/>
                    </a:lnTo>
                    <a:lnTo>
                      <a:pt x="168" y="720"/>
                    </a:lnTo>
                    <a:lnTo>
                      <a:pt x="195" y="707"/>
                    </a:lnTo>
                    <a:lnTo>
                      <a:pt x="218" y="689"/>
                    </a:lnTo>
                    <a:lnTo>
                      <a:pt x="209" y="686"/>
                    </a:lnTo>
                    <a:lnTo>
                      <a:pt x="183" y="677"/>
                    </a:lnTo>
                    <a:lnTo>
                      <a:pt x="157" y="669"/>
                    </a:lnTo>
                    <a:lnTo>
                      <a:pt x="129" y="664"/>
                    </a:lnTo>
                    <a:close/>
                    <a:moveTo>
                      <a:pt x="639" y="57"/>
                    </a:moveTo>
                    <a:lnTo>
                      <a:pt x="617" y="64"/>
                    </a:lnTo>
                    <a:lnTo>
                      <a:pt x="601" y="76"/>
                    </a:lnTo>
                    <a:lnTo>
                      <a:pt x="586" y="92"/>
                    </a:lnTo>
                    <a:lnTo>
                      <a:pt x="573" y="110"/>
                    </a:lnTo>
                    <a:lnTo>
                      <a:pt x="550" y="165"/>
                    </a:lnTo>
                    <a:lnTo>
                      <a:pt x="530" y="221"/>
                    </a:lnTo>
                    <a:lnTo>
                      <a:pt x="513" y="279"/>
                    </a:lnTo>
                    <a:lnTo>
                      <a:pt x="500" y="338"/>
                    </a:lnTo>
                    <a:lnTo>
                      <a:pt x="538" y="325"/>
                    </a:lnTo>
                    <a:lnTo>
                      <a:pt x="574" y="305"/>
                    </a:lnTo>
                    <a:lnTo>
                      <a:pt x="609" y="282"/>
                    </a:lnTo>
                    <a:lnTo>
                      <a:pt x="639" y="253"/>
                    </a:lnTo>
                    <a:lnTo>
                      <a:pt x="663" y="219"/>
                    </a:lnTo>
                    <a:lnTo>
                      <a:pt x="682" y="181"/>
                    </a:lnTo>
                    <a:lnTo>
                      <a:pt x="688" y="163"/>
                    </a:lnTo>
                    <a:lnTo>
                      <a:pt x="692" y="143"/>
                    </a:lnTo>
                    <a:lnTo>
                      <a:pt x="695" y="124"/>
                    </a:lnTo>
                    <a:lnTo>
                      <a:pt x="693" y="104"/>
                    </a:lnTo>
                    <a:lnTo>
                      <a:pt x="687" y="84"/>
                    </a:lnTo>
                    <a:lnTo>
                      <a:pt x="675" y="69"/>
                    </a:lnTo>
                    <a:lnTo>
                      <a:pt x="663" y="61"/>
                    </a:lnTo>
                    <a:lnTo>
                      <a:pt x="652" y="59"/>
                    </a:lnTo>
                    <a:lnTo>
                      <a:pt x="639" y="57"/>
                    </a:lnTo>
                    <a:close/>
                    <a:moveTo>
                      <a:pt x="644" y="0"/>
                    </a:moveTo>
                    <a:lnTo>
                      <a:pt x="675" y="6"/>
                    </a:lnTo>
                    <a:lnTo>
                      <a:pt x="703" y="19"/>
                    </a:lnTo>
                    <a:lnTo>
                      <a:pt x="718" y="33"/>
                    </a:lnTo>
                    <a:lnTo>
                      <a:pt x="731" y="46"/>
                    </a:lnTo>
                    <a:lnTo>
                      <a:pt x="741" y="61"/>
                    </a:lnTo>
                    <a:lnTo>
                      <a:pt x="749" y="89"/>
                    </a:lnTo>
                    <a:lnTo>
                      <a:pt x="753" y="119"/>
                    </a:lnTo>
                    <a:lnTo>
                      <a:pt x="749" y="147"/>
                    </a:lnTo>
                    <a:lnTo>
                      <a:pt x="743" y="176"/>
                    </a:lnTo>
                    <a:lnTo>
                      <a:pt x="731" y="203"/>
                    </a:lnTo>
                    <a:lnTo>
                      <a:pt x="720" y="229"/>
                    </a:lnTo>
                    <a:lnTo>
                      <a:pt x="692" y="269"/>
                    </a:lnTo>
                    <a:lnTo>
                      <a:pt x="659" y="305"/>
                    </a:lnTo>
                    <a:lnTo>
                      <a:pt x="622" y="335"/>
                    </a:lnTo>
                    <a:lnTo>
                      <a:pt x="579" y="360"/>
                    </a:lnTo>
                    <a:lnTo>
                      <a:pt x="535" y="378"/>
                    </a:lnTo>
                    <a:lnTo>
                      <a:pt x="487" y="388"/>
                    </a:lnTo>
                    <a:lnTo>
                      <a:pt x="470" y="446"/>
                    </a:lnTo>
                    <a:lnTo>
                      <a:pt x="452" y="504"/>
                    </a:lnTo>
                    <a:lnTo>
                      <a:pt x="432" y="560"/>
                    </a:lnTo>
                    <a:lnTo>
                      <a:pt x="409" y="613"/>
                    </a:lnTo>
                    <a:lnTo>
                      <a:pt x="380" y="664"/>
                    </a:lnTo>
                    <a:lnTo>
                      <a:pt x="484" y="694"/>
                    </a:lnTo>
                    <a:lnTo>
                      <a:pt x="588" y="720"/>
                    </a:lnTo>
                    <a:lnTo>
                      <a:pt x="693" y="742"/>
                    </a:lnTo>
                    <a:lnTo>
                      <a:pt x="801" y="758"/>
                    </a:lnTo>
                    <a:lnTo>
                      <a:pt x="911" y="770"/>
                    </a:lnTo>
                    <a:lnTo>
                      <a:pt x="1080" y="778"/>
                    </a:lnTo>
                    <a:lnTo>
                      <a:pt x="1248" y="778"/>
                    </a:lnTo>
                    <a:lnTo>
                      <a:pt x="1416" y="773"/>
                    </a:lnTo>
                    <a:lnTo>
                      <a:pt x="1586" y="765"/>
                    </a:lnTo>
                    <a:lnTo>
                      <a:pt x="1700" y="752"/>
                    </a:lnTo>
                    <a:lnTo>
                      <a:pt x="1811" y="732"/>
                    </a:lnTo>
                    <a:lnTo>
                      <a:pt x="1921" y="709"/>
                    </a:lnTo>
                    <a:lnTo>
                      <a:pt x="1933" y="750"/>
                    </a:lnTo>
                    <a:lnTo>
                      <a:pt x="1933" y="752"/>
                    </a:lnTo>
                    <a:lnTo>
                      <a:pt x="1928" y="753"/>
                    </a:lnTo>
                    <a:lnTo>
                      <a:pt x="1763" y="793"/>
                    </a:lnTo>
                    <a:lnTo>
                      <a:pt x="1596" y="824"/>
                    </a:lnTo>
                    <a:lnTo>
                      <a:pt x="1426" y="849"/>
                    </a:lnTo>
                    <a:lnTo>
                      <a:pt x="1253" y="864"/>
                    </a:lnTo>
                    <a:lnTo>
                      <a:pt x="1078" y="869"/>
                    </a:lnTo>
                    <a:lnTo>
                      <a:pt x="1078" y="869"/>
                    </a:lnTo>
                    <a:lnTo>
                      <a:pt x="979" y="867"/>
                    </a:lnTo>
                    <a:lnTo>
                      <a:pt x="881" y="861"/>
                    </a:lnTo>
                    <a:lnTo>
                      <a:pt x="786" y="846"/>
                    </a:lnTo>
                    <a:lnTo>
                      <a:pt x="692" y="828"/>
                    </a:lnTo>
                    <a:lnTo>
                      <a:pt x="599" y="806"/>
                    </a:lnTo>
                    <a:lnTo>
                      <a:pt x="507" y="783"/>
                    </a:lnTo>
                    <a:lnTo>
                      <a:pt x="419" y="755"/>
                    </a:lnTo>
                    <a:lnTo>
                      <a:pt x="332" y="725"/>
                    </a:lnTo>
                    <a:lnTo>
                      <a:pt x="299" y="747"/>
                    </a:lnTo>
                    <a:lnTo>
                      <a:pt x="261" y="765"/>
                    </a:lnTo>
                    <a:lnTo>
                      <a:pt x="219" y="778"/>
                    </a:lnTo>
                    <a:lnTo>
                      <a:pt x="178" y="786"/>
                    </a:lnTo>
                    <a:lnTo>
                      <a:pt x="137" y="788"/>
                    </a:lnTo>
                    <a:lnTo>
                      <a:pt x="94" y="781"/>
                    </a:lnTo>
                    <a:lnTo>
                      <a:pt x="54" y="767"/>
                    </a:lnTo>
                    <a:lnTo>
                      <a:pt x="33" y="753"/>
                    </a:lnTo>
                    <a:lnTo>
                      <a:pt x="18" y="737"/>
                    </a:lnTo>
                    <a:lnTo>
                      <a:pt x="6" y="717"/>
                    </a:lnTo>
                    <a:lnTo>
                      <a:pt x="0" y="694"/>
                    </a:lnTo>
                    <a:lnTo>
                      <a:pt x="3" y="671"/>
                    </a:lnTo>
                    <a:lnTo>
                      <a:pt x="13" y="649"/>
                    </a:lnTo>
                    <a:lnTo>
                      <a:pt x="31" y="633"/>
                    </a:lnTo>
                    <a:lnTo>
                      <a:pt x="61" y="618"/>
                    </a:lnTo>
                    <a:lnTo>
                      <a:pt x="92" y="611"/>
                    </a:lnTo>
                    <a:lnTo>
                      <a:pt x="124" y="610"/>
                    </a:lnTo>
                    <a:lnTo>
                      <a:pt x="157" y="611"/>
                    </a:lnTo>
                    <a:lnTo>
                      <a:pt x="190" y="618"/>
                    </a:lnTo>
                    <a:lnTo>
                      <a:pt x="223" y="624"/>
                    </a:lnTo>
                    <a:lnTo>
                      <a:pt x="252" y="631"/>
                    </a:lnTo>
                    <a:lnTo>
                      <a:pt x="261" y="623"/>
                    </a:lnTo>
                    <a:lnTo>
                      <a:pt x="266" y="611"/>
                    </a:lnTo>
                    <a:lnTo>
                      <a:pt x="269" y="600"/>
                    </a:lnTo>
                    <a:lnTo>
                      <a:pt x="274" y="590"/>
                    </a:lnTo>
                    <a:lnTo>
                      <a:pt x="297" y="527"/>
                    </a:lnTo>
                    <a:lnTo>
                      <a:pt x="318" y="461"/>
                    </a:lnTo>
                    <a:lnTo>
                      <a:pt x="335" y="395"/>
                    </a:lnTo>
                    <a:lnTo>
                      <a:pt x="299" y="390"/>
                    </a:lnTo>
                    <a:lnTo>
                      <a:pt x="262" y="380"/>
                    </a:lnTo>
                    <a:lnTo>
                      <a:pt x="228" y="368"/>
                    </a:lnTo>
                    <a:lnTo>
                      <a:pt x="233" y="348"/>
                    </a:lnTo>
                    <a:lnTo>
                      <a:pt x="243" y="330"/>
                    </a:lnTo>
                    <a:lnTo>
                      <a:pt x="276" y="338"/>
                    </a:lnTo>
                    <a:lnTo>
                      <a:pt x="310" y="345"/>
                    </a:lnTo>
                    <a:lnTo>
                      <a:pt x="347" y="348"/>
                    </a:lnTo>
                    <a:lnTo>
                      <a:pt x="358" y="309"/>
                    </a:lnTo>
                    <a:lnTo>
                      <a:pt x="368" y="269"/>
                    </a:lnTo>
                    <a:lnTo>
                      <a:pt x="380" y="229"/>
                    </a:lnTo>
                    <a:lnTo>
                      <a:pt x="393" y="190"/>
                    </a:lnTo>
                    <a:lnTo>
                      <a:pt x="409" y="152"/>
                    </a:lnTo>
                    <a:lnTo>
                      <a:pt x="429" y="117"/>
                    </a:lnTo>
                    <a:lnTo>
                      <a:pt x="454" y="84"/>
                    </a:lnTo>
                    <a:lnTo>
                      <a:pt x="484" y="56"/>
                    </a:lnTo>
                    <a:lnTo>
                      <a:pt x="520" y="33"/>
                    </a:lnTo>
                    <a:lnTo>
                      <a:pt x="548" y="18"/>
                    </a:lnTo>
                    <a:lnTo>
                      <a:pt x="579" y="6"/>
                    </a:lnTo>
                    <a:lnTo>
                      <a:pt x="611" y="0"/>
                    </a:lnTo>
                    <a:lnTo>
                      <a:pt x="644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" name="Freeform 119">
                <a:extLst>
                  <a:ext uri="{FF2B5EF4-FFF2-40B4-BE49-F238E27FC236}">
                    <a16:creationId xmlns:a16="http://schemas.microsoft.com/office/drawing/2014/main" id="{02C0E06C-1423-4AC0-9EC2-CB877EA21E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480"/>
                <a:ext cx="173" cy="235"/>
              </a:xfrm>
              <a:custGeom>
                <a:avLst/>
                <a:gdLst>
                  <a:gd name="T0" fmla="*/ 114 w 173"/>
                  <a:gd name="T1" fmla="*/ 0 h 235"/>
                  <a:gd name="T2" fmla="*/ 135 w 173"/>
                  <a:gd name="T3" fmla="*/ 2 h 235"/>
                  <a:gd name="T4" fmla="*/ 152 w 173"/>
                  <a:gd name="T5" fmla="*/ 8 h 235"/>
                  <a:gd name="T6" fmla="*/ 163 w 173"/>
                  <a:gd name="T7" fmla="*/ 18 h 235"/>
                  <a:gd name="T8" fmla="*/ 171 w 173"/>
                  <a:gd name="T9" fmla="*/ 33 h 235"/>
                  <a:gd name="T10" fmla="*/ 173 w 173"/>
                  <a:gd name="T11" fmla="*/ 51 h 235"/>
                  <a:gd name="T12" fmla="*/ 170 w 173"/>
                  <a:gd name="T13" fmla="*/ 73 h 235"/>
                  <a:gd name="T14" fmla="*/ 124 w 173"/>
                  <a:gd name="T15" fmla="*/ 73 h 235"/>
                  <a:gd name="T16" fmla="*/ 125 w 173"/>
                  <a:gd name="T17" fmla="*/ 61 h 235"/>
                  <a:gd name="T18" fmla="*/ 125 w 173"/>
                  <a:gd name="T19" fmla="*/ 50 h 235"/>
                  <a:gd name="T20" fmla="*/ 122 w 173"/>
                  <a:gd name="T21" fmla="*/ 41 h 235"/>
                  <a:gd name="T22" fmla="*/ 115 w 173"/>
                  <a:gd name="T23" fmla="*/ 36 h 235"/>
                  <a:gd name="T24" fmla="*/ 104 w 173"/>
                  <a:gd name="T25" fmla="*/ 33 h 235"/>
                  <a:gd name="T26" fmla="*/ 91 w 173"/>
                  <a:gd name="T27" fmla="*/ 36 h 235"/>
                  <a:gd name="T28" fmla="*/ 81 w 173"/>
                  <a:gd name="T29" fmla="*/ 46 h 235"/>
                  <a:gd name="T30" fmla="*/ 72 w 173"/>
                  <a:gd name="T31" fmla="*/ 60 h 235"/>
                  <a:gd name="T32" fmla="*/ 66 w 173"/>
                  <a:gd name="T33" fmla="*/ 76 h 235"/>
                  <a:gd name="T34" fmla="*/ 61 w 173"/>
                  <a:gd name="T35" fmla="*/ 96 h 235"/>
                  <a:gd name="T36" fmla="*/ 56 w 173"/>
                  <a:gd name="T37" fmla="*/ 117 h 235"/>
                  <a:gd name="T38" fmla="*/ 49 w 173"/>
                  <a:gd name="T39" fmla="*/ 149 h 235"/>
                  <a:gd name="T40" fmla="*/ 48 w 173"/>
                  <a:gd name="T41" fmla="*/ 172 h 235"/>
                  <a:gd name="T42" fmla="*/ 48 w 173"/>
                  <a:gd name="T43" fmla="*/ 187 h 235"/>
                  <a:gd name="T44" fmla="*/ 53 w 173"/>
                  <a:gd name="T45" fmla="*/ 195 h 235"/>
                  <a:gd name="T46" fmla="*/ 61 w 173"/>
                  <a:gd name="T47" fmla="*/ 200 h 235"/>
                  <a:gd name="T48" fmla="*/ 72 w 173"/>
                  <a:gd name="T49" fmla="*/ 202 h 235"/>
                  <a:gd name="T50" fmla="*/ 81 w 173"/>
                  <a:gd name="T51" fmla="*/ 202 h 235"/>
                  <a:gd name="T52" fmla="*/ 89 w 173"/>
                  <a:gd name="T53" fmla="*/ 200 h 235"/>
                  <a:gd name="T54" fmla="*/ 97 w 173"/>
                  <a:gd name="T55" fmla="*/ 197 h 235"/>
                  <a:gd name="T56" fmla="*/ 107 w 173"/>
                  <a:gd name="T57" fmla="*/ 147 h 235"/>
                  <a:gd name="T58" fmla="*/ 82 w 173"/>
                  <a:gd name="T59" fmla="*/ 147 h 235"/>
                  <a:gd name="T60" fmla="*/ 89 w 173"/>
                  <a:gd name="T61" fmla="*/ 112 h 235"/>
                  <a:gd name="T62" fmla="*/ 161 w 173"/>
                  <a:gd name="T63" fmla="*/ 112 h 235"/>
                  <a:gd name="T64" fmla="*/ 137 w 173"/>
                  <a:gd name="T65" fmla="*/ 227 h 235"/>
                  <a:gd name="T66" fmla="*/ 124 w 173"/>
                  <a:gd name="T67" fmla="*/ 230 h 235"/>
                  <a:gd name="T68" fmla="*/ 107 w 173"/>
                  <a:gd name="T69" fmla="*/ 231 h 235"/>
                  <a:gd name="T70" fmla="*/ 89 w 173"/>
                  <a:gd name="T71" fmla="*/ 233 h 235"/>
                  <a:gd name="T72" fmla="*/ 72 w 173"/>
                  <a:gd name="T73" fmla="*/ 235 h 235"/>
                  <a:gd name="T74" fmla="*/ 46 w 173"/>
                  <a:gd name="T75" fmla="*/ 233 h 235"/>
                  <a:gd name="T76" fmla="*/ 26 w 173"/>
                  <a:gd name="T77" fmla="*/ 228 h 235"/>
                  <a:gd name="T78" fmla="*/ 11 w 173"/>
                  <a:gd name="T79" fmla="*/ 220 h 235"/>
                  <a:gd name="T80" fmla="*/ 3 w 173"/>
                  <a:gd name="T81" fmla="*/ 207 h 235"/>
                  <a:gd name="T82" fmla="*/ 0 w 173"/>
                  <a:gd name="T83" fmla="*/ 192 h 235"/>
                  <a:gd name="T84" fmla="*/ 0 w 173"/>
                  <a:gd name="T85" fmla="*/ 170 h 235"/>
                  <a:gd name="T86" fmla="*/ 3 w 173"/>
                  <a:gd name="T87" fmla="*/ 146 h 235"/>
                  <a:gd name="T88" fmla="*/ 8 w 173"/>
                  <a:gd name="T89" fmla="*/ 116 h 235"/>
                  <a:gd name="T90" fmla="*/ 13 w 173"/>
                  <a:gd name="T91" fmla="*/ 94 h 235"/>
                  <a:gd name="T92" fmla="*/ 20 w 173"/>
                  <a:gd name="T93" fmla="*/ 73 h 235"/>
                  <a:gd name="T94" fmla="*/ 26 w 173"/>
                  <a:gd name="T95" fmla="*/ 53 h 235"/>
                  <a:gd name="T96" fmla="*/ 36 w 173"/>
                  <a:gd name="T97" fmla="*/ 36 h 235"/>
                  <a:gd name="T98" fmla="*/ 49 w 173"/>
                  <a:gd name="T99" fmla="*/ 22 h 235"/>
                  <a:gd name="T100" fmla="*/ 66 w 173"/>
                  <a:gd name="T101" fmla="*/ 10 h 235"/>
                  <a:gd name="T102" fmla="*/ 87 w 173"/>
                  <a:gd name="T103" fmla="*/ 2 h 235"/>
                  <a:gd name="T104" fmla="*/ 114 w 173"/>
                  <a:gd name="T105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73" h="235">
                    <a:moveTo>
                      <a:pt x="114" y="0"/>
                    </a:moveTo>
                    <a:lnTo>
                      <a:pt x="135" y="2"/>
                    </a:lnTo>
                    <a:lnTo>
                      <a:pt x="152" y="8"/>
                    </a:lnTo>
                    <a:lnTo>
                      <a:pt x="163" y="18"/>
                    </a:lnTo>
                    <a:lnTo>
                      <a:pt x="171" y="33"/>
                    </a:lnTo>
                    <a:lnTo>
                      <a:pt x="173" y="51"/>
                    </a:lnTo>
                    <a:lnTo>
                      <a:pt x="170" y="73"/>
                    </a:lnTo>
                    <a:lnTo>
                      <a:pt x="124" y="73"/>
                    </a:lnTo>
                    <a:lnTo>
                      <a:pt x="125" y="61"/>
                    </a:lnTo>
                    <a:lnTo>
                      <a:pt x="125" y="50"/>
                    </a:lnTo>
                    <a:lnTo>
                      <a:pt x="122" y="41"/>
                    </a:lnTo>
                    <a:lnTo>
                      <a:pt x="115" y="36"/>
                    </a:lnTo>
                    <a:lnTo>
                      <a:pt x="104" y="33"/>
                    </a:lnTo>
                    <a:lnTo>
                      <a:pt x="91" y="36"/>
                    </a:lnTo>
                    <a:lnTo>
                      <a:pt x="81" y="46"/>
                    </a:lnTo>
                    <a:lnTo>
                      <a:pt x="72" y="60"/>
                    </a:lnTo>
                    <a:lnTo>
                      <a:pt x="66" y="76"/>
                    </a:lnTo>
                    <a:lnTo>
                      <a:pt x="61" y="96"/>
                    </a:lnTo>
                    <a:lnTo>
                      <a:pt x="56" y="117"/>
                    </a:lnTo>
                    <a:lnTo>
                      <a:pt x="49" y="149"/>
                    </a:lnTo>
                    <a:lnTo>
                      <a:pt x="48" y="172"/>
                    </a:lnTo>
                    <a:lnTo>
                      <a:pt x="48" y="187"/>
                    </a:lnTo>
                    <a:lnTo>
                      <a:pt x="53" y="195"/>
                    </a:lnTo>
                    <a:lnTo>
                      <a:pt x="61" y="200"/>
                    </a:lnTo>
                    <a:lnTo>
                      <a:pt x="72" y="202"/>
                    </a:lnTo>
                    <a:lnTo>
                      <a:pt x="81" y="202"/>
                    </a:lnTo>
                    <a:lnTo>
                      <a:pt x="89" y="200"/>
                    </a:lnTo>
                    <a:lnTo>
                      <a:pt x="97" y="197"/>
                    </a:lnTo>
                    <a:lnTo>
                      <a:pt x="107" y="147"/>
                    </a:lnTo>
                    <a:lnTo>
                      <a:pt x="82" y="147"/>
                    </a:lnTo>
                    <a:lnTo>
                      <a:pt x="89" y="112"/>
                    </a:lnTo>
                    <a:lnTo>
                      <a:pt x="161" y="112"/>
                    </a:lnTo>
                    <a:lnTo>
                      <a:pt x="137" y="227"/>
                    </a:lnTo>
                    <a:lnTo>
                      <a:pt x="124" y="230"/>
                    </a:lnTo>
                    <a:lnTo>
                      <a:pt x="107" y="231"/>
                    </a:lnTo>
                    <a:lnTo>
                      <a:pt x="89" y="233"/>
                    </a:lnTo>
                    <a:lnTo>
                      <a:pt x="72" y="235"/>
                    </a:lnTo>
                    <a:lnTo>
                      <a:pt x="46" y="233"/>
                    </a:lnTo>
                    <a:lnTo>
                      <a:pt x="26" y="228"/>
                    </a:lnTo>
                    <a:lnTo>
                      <a:pt x="11" y="220"/>
                    </a:lnTo>
                    <a:lnTo>
                      <a:pt x="3" y="207"/>
                    </a:lnTo>
                    <a:lnTo>
                      <a:pt x="0" y="192"/>
                    </a:lnTo>
                    <a:lnTo>
                      <a:pt x="0" y="170"/>
                    </a:lnTo>
                    <a:lnTo>
                      <a:pt x="3" y="146"/>
                    </a:lnTo>
                    <a:lnTo>
                      <a:pt x="8" y="116"/>
                    </a:lnTo>
                    <a:lnTo>
                      <a:pt x="13" y="94"/>
                    </a:lnTo>
                    <a:lnTo>
                      <a:pt x="20" y="73"/>
                    </a:lnTo>
                    <a:lnTo>
                      <a:pt x="26" y="53"/>
                    </a:lnTo>
                    <a:lnTo>
                      <a:pt x="36" y="36"/>
                    </a:lnTo>
                    <a:lnTo>
                      <a:pt x="49" y="22"/>
                    </a:lnTo>
                    <a:lnTo>
                      <a:pt x="66" y="10"/>
                    </a:lnTo>
                    <a:lnTo>
                      <a:pt x="87" y="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" name="Freeform 120">
                <a:extLst>
                  <a:ext uri="{FF2B5EF4-FFF2-40B4-BE49-F238E27FC236}">
                    <a16:creationId xmlns:a16="http://schemas.microsoft.com/office/drawing/2014/main" id="{3C84B178-1644-4FEF-895F-2EB28F4583E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99" y="3550"/>
                <a:ext cx="138" cy="163"/>
              </a:xfrm>
              <a:custGeom>
                <a:avLst/>
                <a:gdLst>
                  <a:gd name="T0" fmla="*/ 81 w 138"/>
                  <a:gd name="T1" fmla="*/ 26 h 163"/>
                  <a:gd name="T2" fmla="*/ 71 w 138"/>
                  <a:gd name="T3" fmla="*/ 29 h 163"/>
                  <a:gd name="T4" fmla="*/ 62 w 138"/>
                  <a:gd name="T5" fmla="*/ 36 h 163"/>
                  <a:gd name="T6" fmla="*/ 57 w 138"/>
                  <a:gd name="T7" fmla="*/ 44 h 163"/>
                  <a:gd name="T8" fmla="*/ 54 w 138"/>
                  <a:gd name="T9" fmla="*/ 54 h 163"/>
                  <a:gd name="T10" fmla="*/ 52 w 138"/>
                  <a:gd name="T11" fmla="*/ 64 h 163"/>
                  <a:gd name="T12" fmla="*/ 92 w 138"/>
                  <a:gd name="T13" fmla="*/ 64 h 163"/>
                  <a:gd name="T14" fmla="*/ 95 w 138"/>
                  <a:gd name="T15" fmla="*/ 54 h 163"/>
                  <a:gd name="T16" fmla="*/ 95 w 138"/>
                  <a:gd name="T17" fmla="*/ 44 h 163"/>
                  <a:gd name="T18" fmla="*/ 95 w 138"/>
                  <a:gd name="T19" fmla="*/ 34 h 163"/>
                  <a:gd name="T20" fmla="*/ 90 w 138"/>
                  <a:gd name="T21" fmla="*/ 29 h 163"/>
                  <a:gd name="T22" fmla="*/ 81 w 138"/>
                  <a:gd name="T23" fmla="*/ 26 h 163"/>
                  <a:gd name="T24" fmla="*/ 85 w 138"/>
                  <a:gd name="T25" fmla="*/ 0 h 163"/>
                  <a:gd name="T26" fmla="*/ 109 w 138"/>
                  <a:gd name="T27" fmla="*/ 1 h 163"/>
                  <a:gd name="T28" fmla="*/ 123 w 138"/>
                  <a:gd name="T29" fmla="*/ 8 h 163"/>
                  <a:gd name="T30" fmla="*/ 133 w 138"/>
                  <a:gd name="T31" fmla="*/ 18 h 163"/>
                  <a:gd name="T32" fmla="*/ 138 w 138"/>
                  <a:gd name="T33" fmla="*/ 33 h 163"/>
                  <a:gd name="T34" fmla="*/ 138 w 138"/>
                  <a:gd name="T35" fmla="*/ 49 h 163"/>
                  <a:gd name="T36" fmla="*/ 137 w 138"/>
                  <a:gd name="T37" fmla="*/ 67 h 163"/>
                  <a:gd name="T38" fmla="*/ 132 w 138"/>
                  <a:gd name="T39" fmla="*/ 89 h 163"/>
                  <a:gd name="T40" fmla="*/ 47 w 138"/>
                  <a:gd name="T41" fmla="*/ 89 h 163"/>
                  <a:gd name="T42" fmla="*/ 44 w 138"/>
                  <a:gd name="T43" fmla="*/ 100 h 163"/>
                  <a:gd name="T44" fmla="*/ 44 w 138"/>
                  <a:gd name="T45" fmla="*/ 114 h 163"/>
                  <a:gd name="T46" fmla="*/ 44 w 138"/>
                  <a:gd name="T47" fmla="*/ 125 h 163"/>
                  <a:gd name="T48" fmla="*/ 47 w 138"/>
                  <a:gd name="T49" fmla="*/ 132 h 163"/>
                  <a:gd name="T50" fmla="*/ 57 w 138"/>
                  <a:gd name="T51" fmla="*/ 135 h 163"/>
                  <a:gd name="T52" fmla="*/ 67 w 138"/>
                  <a:gd name="T53" fmla="*/ 133 h 163"/>
                  <a:gd name="T54" fmla="*/ 74 w 138"/>
                  <a:gd name="T55" fmla="*/ 127 h 163"/>
                  <a:gd name="T56" fmla="*/ 79 w 138"/>
                  <a:gd name="T57" fmla="*/ 117 h 163"/>
                  <a:gd name="T58" fmla="*/ 82 w 138"/>
                  <a:gd name="T59" fmla="*/ 107 h 163"/>
                  <a:gd name="T60" fmla="*/ 127 w 138"/>
                  <a:gd name="T61" fmla="*/ 107 h 163"/>
                  <a:gd name="T62" fmla="*/ 117 w 138"/>
                  <a:gd name="T63" fmla="*/ 130 h 163"/>
                  <a:gd name="T64" fmla="*/ 100 w 138"/>
                  <a:gd name="T65" fmla="*/ 148 h 163"/>
                  <a:gd name="T66" fmla="*/ 87 w 138"/>
                  <a:gd name="T67" fmla="*/ 157 h 163"/>
                  <a:gd name="T68" fmla="*/ 71 w 138"/>
                  <a:gd name="T69" fmla="*/ 161 h 163"/>
                  <a:gd name="T70" fmla="*/ 51 w 138"/>
                  <a:gd name="T71" fmla="*/ 163 h 163"/>
                  <a:gd name="T72" fmla="*/ 29 w 138"/>
                  <a:gd name="T73" fmla="*/ 161 h 163"/>
                  <a:gd name="T74" fmla="*/ 14 w 138"/>
                  <a:gd name="T75" fmla="*/ 157 h 163"/>
                  <a:gd name="T76" fmla="*/ 6 w 138"/>
                  <a:gd name="T77" fmla="*/ 147 h 163"/>
                  <a:gd name="T78" fmla="*/ 1 w 138"/>
                  <a:gd name="T79" fmla="*/ 133 h 163"/>
                  <a:gd name="T80" fmla="*/ 0 w 138"/>
                  <a:gd name="T81" fmla="*/ 119 h 163"/>
                  <a:gd name="T82" fmla="*/ 1 w 138"/>
                  <a:gd name="T83" fmla="*/ 100 h 163"/>
                  <a:gd name="T84" fmla="*/ 5 w 138"/>
                  <a:gd name="T85" fmla="*/ 79 h 163"/>
                  <a:gd name="T86" fmla="*/ 10 w 138"/>
                  <a:gd name="T87" fmla="*/ 61 h 163"/>
                  <a:gd name="T88" fmla="*/ 14 w 138"/>
                  <a:gd name="T89" fmla="*/ 44 h 163"/>
                  <a:gd name="T90" fmla="*/ 23 w 138"/>
                  <a:gd name="T91" fmla="*/ 29 h 163"/>
                  <a:gd name="T92" fmla="*/ 33 w 138"/>
                  <a:gd name="T93" fmla="*/ 18 h 163"/>
                  <a:gd name="T94" fmla="*/ 46 w 138"/>
                  <a:gd name="T95" fmla="*/ 8 h 163"/>
                  <a:gd name="T96" fmla="*/ 64 w 138"/>
                  <a:gd name="T97" fmla="*/ 1 h 163"/>
                  <a:gd name="T98" fmla="*/ 85 w 138"/>
                  <a:gd name="T99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8" h="163">
                    <a:moveTo>
                      <a:pt x="81" y="26"/>
                    </a:moveTo>
                    <a:lnTo>
                      <a:pt x="71" y="29"/>
                    </a:lnTo>
                    <a:lnTo>
                      <a:pt x="62" y="36"/>
                    </a:lnTo>
                    <a:lnTo>
                      <a:pt x="57" y="44"/>
                    </a:lnTo>
                    <a:lnTo>
                      <a:pt x="54" y="54"/>
                    </a:lnTo>
                    <a:lnTo>
                      <a:pt x="52" y="64"/>
                    </a:lnTo>
                    <a:lnTo>
                      <a:pt x="92" y="64"/>
                    </a:lnTo>
                    <a:lnTo>
                      <a:pt x="95" y="54"/>
                    </a:lnTo>
                    <a:lnTo>
                      <a:pt x="95" y="44"/>
                    </a:lnTo>
                    <a:lnTo>
                      <a:pt x="95" y="34"/>
                    </a:lnTo>
                    <a:lnTo>
                      <a:pt x="90" y="29"/>
                    </a:lnTo>
                    <a:lnTo>
                      <a:pt x="81" y="26"/>
                    </a:lnTo>
                    <a:close/>
                    <a:moveTo>
                      <a:pt x="85" y="0"/>
                    </a:moveTo>
                    <a:lnTo>
                      <a:pt x="109" y="1"/>
                    </a:lnTo>
                    <a:lnTo>
                      <a:pt x="123" y="8"/>
                    </a:lnTo>
                    <a:lnTo>
                      <a:pt x="133" y="18"/>
                    </a:lnTo>
                    <a:lnTo>
                      <a:pt x="138" y="33"/>
                    </a:lnTo>
                    <a:lnTo>
                      <a:pt x="138" y="49"/>
                    </a:lnTo>
                    <a:lnTo>
                      <a:pt x="137" y="67"/>
                    </a:lnTo>
                    <a:lnTo>
                      <a:pt x="132" y="89"/>
                    </a:lnTo>
                    <a:lnTo>
                      <a:pt x="47" y="89"/>
                    </a:lnTo>
                    <a:lnTo>
                      <a:pt x="44" y="100"/>
                    </a:lnTo>
                    <a:lnTo>
                      <a:pt x="44" y="114"/>
                    </a:lnTo>
                    <a:lnTo>
                      <a:pt x="44" y="125"/>
                    </a:lnTo>
                    <a:lnTo>
                      <a:pt x="47" y="132"/>
                    </a:lnTo>
                    <a:lnTo>
                      <a:pt x="57" y="135"/>
                    </a:lnTo>
                    <a:lnTo>
                      <a:pt x="67" y="133"/>
                    </a:lnTo>
                    <a:lnTo>
                      <a:pt x="74" y="127"/>
                    </a:lnTo>
                    <a:lnTo>
                      <a:pt x="79" y="117"/>
                    </a:lnTo>
                    <a:lnTo>
                      <a:pt x="82" y="107"/>
                    </a:lnTo>
                    <a:lnTo>
                      <a:pt x="127" y="107"/>
                    </a:lnTo>
                    <a:lnTo>
                      <a:pt x="117" y="130"/>
                    </a:lnTo>
                    <a:lnTo>
                      <a:pt x="100" y="148"/>
                    </a:lnTo>
                    <a:lnTo>
                      <a:pt x="87" y="157"/>
                    </a:lnTo>
                    <a:lnTo>
                      <a:pt x="71" y="161"/>
                    </a:lnTo>
                    <a:lnTo>
                      <a:pt x="51" y="163"/>
                    </a:lnTo>
                    <a:lnTo>
                      <a:pt x="29" y="161"/>
                    </a:lnTo>
                    <a:lnTo>
                      <a:pt x="14" y="157"/>
                    </a:lnTo>
                    <a:lnTo>
                      <a:pt x="6" y="147"/>
                    </a:lnTo>
                    <a:lnTo>
                      <a:pt x="1" y="133"/>
                    </a:lnTo>
                    <a:lnTo>
                      <a:pt x="0" y="119"/>
                    </a:lnTo>
                    <a:lnTo>
                      <a:pt x="1" y="100"/>
                    </a:lnTo>
                    <a:lnTo>
                      <a:pt x="5" y="79"/>
                    </a:lnTo>
                    <a:lnTo>
                      <a:pt x="10" y="61"/>
                    </a:lnTo>
                    <a:lnTo>
                      <a:pt x="14" y="44"/>
                    </a:lnTo>
                    <a:lnTo>
                      <a:pt x="23" y="29"/>
                    </a:lnTo>
                    <a:lnTo>
                      <a:pt x="33" y="18"/>
                    </a:lnTo>
                    <a:lnTo>
                      <a:pt x="46" y="8"/>
                    </a:lnTo>
                    <a:lnTo>
                      <a:pt x="64" y="1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" name="Freeform 121">
                <a:extLst>
                  <a:ext uri="{FF2B5EF4-FFF2-40B4-BE49-F238E27FC236}">
                    <a16:creationId xmlns:a16="http://schemas.microsoft.com/office/drawing/2014/main" id="{39D9492D-0A1C-45C3-B560-A9D4B72C888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550"/>
                <a:ext cx="139" cy="163"/>
              </a:xfrm>
              <a:custGeom>
                <a:avLst/>
                <a:gdLst>
                  <a:gd name="T0" fmla="*/ 81 w 139"/>
                  <a:gd name="T1" fmla="*/ 28 h 163"/>
                  <a:gd name="T2" fmla="*/ 70 w 139"/>
                  <a:gd name="T3" fmla="*/ 31 h 163"/>
                  <a:gd name="T4" fmla="*/ 62 w 139"/>
                  <a:gd name="T5" fmla="*/ 39 h 163"/>
                  <a:gd name="T6" fmla="*/ 55 w 139"/>
                  <a:gd name="T7" fmla="*/ 56 h 163"/>
                  <a:gd name="T8" fmla="*/ 50 w 139"/>
                  <a:gd name="T9" fmla="*/ 77 h 163"/>
                  <a:gd name="T10" fmla="*/ 45 w 139"/>
                  <a:gd name="T11" fmla="*/ 102 h 163"/>
                  <a:gd name="T12" fmla="*/ 43 w 139"/>
                  <a:gd name="T13" fmla="*/ 119 h 163"/>
                  <a:gd name="T14" fmla="*/ 45 w 139"/>
                  <a:gd name="T15" fmla="*/ 128 h 163"/>
                  <a:gd name="T16" fmla="*/ 50 w 139"/>
                  <a:gd name="T17" fmla="*/ 133 h 163"/>
                  <a:gd name="T18" fmla="*/ 58 w 139"/>
                  <a:gd name="T19" fmla="*/ 135 h 163"/>
                  <a:gd name="T20" fmla="*/ 66 w 139"/>
                  <a:gd name="T21" fmla="*/ 133 h 163"/>
                  <a:gd name="T22" fmla="*/ 73 w 139"/>
                  <a:gd name="T23" fmla="*/ 128 h 163"/>
                  <a:gd name="T24" fmla="*/ 80 w 139"/>
                  <a:gd name="T25" fmla="*/ 119 h 163"/>
                  <a:gd name="T26" fmla="*/ 85 w 139"/>
                  <a:gd name="T27" fmla="*/ 102 h 163"/>
                  <a:gd name="T28" fmla="*/ 91 w 139"/>
                  <a:gd name="T29" fmla="*/ 77 h 163"/>
                  <a:gd name="T30" fmla="*/ 95 w 139"/>
                  <a:gd name="T31" fmla="*/ 59 h 163"/>
                  <a:gd name="T32" fmla="*/ 96 w 139"/>
                  <a:gd name="T33" fmla="*/ 46 h 163"/>
                  <a:gd name="T34" fmla="*/ 95 w 139"/>
                  <a:gd name="T35" fmla="*/ 36 h 163"/>
                  <a:gd name="T36" fmla="*/ 90 w 139"/>
                  <a:gd name="T37" fmla="*/ 29 h 163"/>
                  <a:gd name="T38" fmla="*/ 81 w 139"/>
                  <a:gd name="T39" fmla="*/ 28 h 163"/>
                  <a:gd name="T40" fmla="*/ 88 w 139"/>
                  <a:gd name="T41" fmla="*/ 0 h 163"/>
                  <a:gd name="T42" fmla="*/ 109 w 139"/>
                  <a:gd name="T43" fmla="*/ 1 h 163"/>
                  <a:gd name="T44" fmla="*/ 124 w 139"/>
                  <a:gd name="T45" fmla="*/ 8 h 163"/>
                  <a:gd name="T46" fmla="*/ 133 w 139"/>
                  <a:gd name="T47" fmla="*/ 18 h 163"/>
                  <a:gd name="T48" fmla="*/ 137 w 139"/>
                  <a:gd name="T49" fmla="*/ 29 h 163"/>
                  <a:gd name="T50" fmla="*/ 139 w 139"/>
                  <a:gd name="T51" fmla="*/ 44 h 163"/>
                  <a:gd name="T52" fmla="*/ 137 w 139"/>
                  <a:gd name="T53" fmla="*/ 61 h 163"/>
                  <a:gd name="T54" fmla="*/ 134 w 139"/>
                  <a:gd name="T55" fmla="*/ 79 h 163"/>
                  <a:gd name="T56" fmla="*/ 129 w 139"/>
                  <a:gd name="T57" fmla="*/ 104 h 163"/>
                  <a:gd name="T58" fmla="*/ 121 w 139"/>
                  <a:gd name="T59" fmla="*/ 123 h 163"/>
                  <a:gd name="T60" fmla="*/ 111 w 139"/>
                  <a:gd name="T61" fmla="*/ 140 h 163"/>
                  <a:gd name="T62" fmla="*/ 96 w 139"/>
                  <a:gd name="T63" fmla="*/ 153 h 163"/>
                  <a:gd name="T64" fmla="*/ 78 w 139"/>
                  <a:gd name="T65" fmla="*/ 161 h 163"/>
                  <a:gd name="T66" fmla="*/ 52 w 139"/>
                  <a:gd name="T67" fmla="*/ 163 h 163"/>
                  <a:gd name="T68" fmla="*/ 32 w 139"/>
                  <a:gd name="T69" fmla="*/ 161 h 163"/>
                  <a:gd name="T70" fmla="*/ 17 w 139"/>
                  <a:gd name="T71" fmla="*/ 157 h 163"/>
                  <a:gd name="T72" fmla="*/ 7 w 139"/>
                  <a:gd name="T73" fmla="*/ 147 h 163"/>
                  <a:gd name="T74" fmla="*/ 2 w 139"/>
                  <a:gd name="T75" fmla="*/ 133 h 163"/>
                  <a:gd name="T76" fmla="*/ 0 w 139"/>
                  <a:gd name="T77" fmla="*/ 119 h 163"/>
                  <a:gd name="T78" fmla="*/ 2 w 139"/>
                  <a:gd name="T79" fmla="*/ 100 h 163"/>
                  <a:gd name="T80" fmla="*/ 5 w 139"/>
                  <a:gd name="T81" fmla="*/ 79 h 163"/>
                  <a:gd name="T82" fmla="*/ 10 w 139"/>
                  <a:gd name="T83" fmla="*/ 61 h 163"/>
                  <a:gd name="T84" fmla="*/ 15 w 139"/>
                  <a:gd name="T85" fmla="*/ 44 h 163"/>
                  <a:gd name="T86" fmla="*/ 24 w 139"/>
                  <a:gd name="T87" fmla="*/ 29 h 163"/>
                  <a:gd name="T88" fmla="*/ 33 w 139"/>
                  <a:gd name="T89" fmla="*/ 18 h 163"/>
                  <a:gd name="T90" fmla="*/ 47 w 139"/>
                  <a:gd name="T91" fmla="*/ 8 h 163"/>
                  <a:gd name="T92" fmla="*/ 65 w 139"/>
                  <a:gd name="T93" fmla="*/ 1 h 163"/>
                  <a:gd name="T94" fmla="*/ 88 w 139"/>
                  <a:gd name="T95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9" h="163">
                    <a:moveTo>
                      <a:pt x="81" y="28"/>
                    </a:moveTo>
                    <a:lnTo>
                      <a:pt x="70" y="31"/>
                    </a:lnTo>
                    <a:lnTo>
                      <a:pt x="62" y="39"/>
                    </a:lnTo>
                    <a:lnTo>
                      <a:pt x="55" y="56"/>
                    </a:lnTo>
                    <a:lnTo>
                      <a:pt x="50" y="77"/>
                    </a:lnTo>
                    <a:lnTo>
                      <a:pt x="45" y="102"/>
                    </a:lnTo>
                    <a:lnTo>
                      <a:pt x="43" y="119"/>
                    </a:lnTo>
                    <a:lnTo>
                      <a:pt x="45" y="128"/>
                    </a:lnTo>
                    <a:lnTo>
                      <a:pt x="50" y="133"/>
                    </a:lnTo>
                    <a:lnTo>
                      <a:pt x="58" y="135"/>
                    </a:lnTo>
                    <a:lnTo>
                      <a:pt x="66" y="133"/>
                    </a:lnTo>
                    <a:lnTo>
                      <a:pt x="73" y="128"/>
                    </a:lnTo>
                    <a:lnTo>
                      <a:pt x="80" y="119"/>
                    </a:lnTo>
                    <a:lnTo>
                      <a:pt x="85" y="102"/>
                    </a:lnTo>
                    <a:lnTo>
                      <a:pt x="91" y="77"/>
                    </a:lnTo>
                    <a:lnTo>
                      <a:pt x="95" y="59"/>
                    </a:lnTo>
                    <a:lnTo>
                      <a:pt x="96" y="46"/>
                    </a:lnTo>
                    <a:lnTo>
                      <a:pt x="95" y="36"/>
                    </a:lnTo>
                    <a:lnTo>
                      <a:pt x="90" y="29"/>
                    </a:lnTo>
                    <a:lnTo>
                      <a:pt x="81" y="28"/>
                    </a:lnTo>
                    <a:close/>
                    <a:moveTo>
                      <a:pt x="88" y="0"/>
                    </a:moveTo>
                    <a:lnTo>
                      <a:pt x="109" y="1"/>
                    </a:lnTo>
                    <a:lnTo>
                      <a:pt x="124" y="8"/>
                    </a:lnTo>
                    <a:lnTo>
                      <a:pt x="133" y="18"/>
                    </a:lnTo>
                    <a:lnTo>
                      <a:pt x="137" y="29"/>
                    </a:lnTo>
                    <a:lnTo>
                      <a:pt x="139" y="44"/>
                    </a:lnTo>
                    <a:lnTo>
                      <a:pt x="137" y="61"/>
                    </a:lnTo>
                    <a:lnTo>
                      <a:pt x="134" y="79"/>
                    </a:lnTo>
                    <a:lnTo>
                      <a:pt x="129" y="104"/>
                    </a:lnTo>
                    <a:lnTo>
                      <a:pt x="121" y="123"/>
                    </a:lnTo>
                    <a:lnTo>
                      <a:pt x="111" y="140"/>
                    </a:lnTo>
                    <a:lnTo>
                      <a:pt x="96" y="153"/>
                    </a:lnTo>
                    <a:lnTo>
                      <a:pt x="78" y="161"/>
                    </a:lnTo>
                    <a:lnTo>
                      <a:pt x="52" y="163"/>
                    </a:lnTo>
                    <a:lnTo>
                      <a:pt x="32" y="161"/>
                    </a:lnTo>
                    <a:lnTo>
                      <a:pt x="17" y="157"/>
                    </a:lnTo>
                    <a:lnTo>
                      <a:pt x="7" y="147"/>
                    </a:lnTo>
                    <a:lnTo>
                      <a:pt x="2" y="133"/>
                    </a:lnTo>
                    <a:lnTo>
                      <a:pt x="0" y="119"/>
                    </a:lnTo>
                    <a:lnTo>
                      <a:pt x="2" y="100"/>
                    </a:lnTo>
                    <a:lnTo>
                      <a:pt x="5" y="79"/>
                    </a:lnTo>
                    <a:lnTo>
                      <a:pt x="10" y="61"/>
                    </a:lnTo>
                    <a:lnTo>
                      <a:pt x="15" y="44"/>
                    </a:lnTo>
                    <a:lnTo>
                      <a:pt x="24" y="29"/>
                    </a:lnTo>
                    <a:lnTo>
                      <a:pt x="33" y="18"/>
                    </a:lnTo>
                    <a:lnTo>
                      <a:pt x="47" y="8"/>
                    </a:lnTo>
                    <a:lnTo>
                      <a:pt x="65" y="1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" name="Freeform 122">
                <a:extLst>
                  <a:ext uri="{FF2B5EF4-FFF2-40B4-BE49-F238E27FC236}">
                    <a16:creationId xmlns:a16="http://schemas.microsoft.com/office/drawing/2014/main" id="{E4C798AE-2752-4DEC-8B68-18880BEE08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2" y="3550"/>
                <a:ext cx="137" cy="163"/>
              </a:xfrm>
              <a:custGeom>
                <a:avLst/>
                <a:gdLst>
                  <a:gd name="T0" fmla="*/ 108 w 137"/>
                  <a:gd name="T1" fmla="*/ 1 h 163"/>
                  <a:gd name="T2" fmla="*/ 132 w 137"/>
                  <a:gd name="T3" fmla="*/ 16 h 163"/>
                  <a:gd name="T4" fmla="*/ 134 w 137"/>
                  <a:gd name="T5" fmla="*/ 47 h 163"/>
                  <a:gd name="T6" fmla="*/ 93 w 137"/>
                  <a:gd name="T7" fmla="*/ 41 h 163"/>
                  <a:gd name="T8" fmla="*/ 93 w 137"/>
                  <a:gd name="T9" fmla="*/ 31 h 163"/>
                  <a:gd name="T10" fmla="*/ 88 w 137"/>
                  <a:gd name="T11" fmla="*/ 24 h 163"/>
                  <a:gd name="T12" fmla="*/ 81 w 137"/>
                  <a:gd name="T13" fmla="*/ 24 h 163"/>
                  <a:gd name="T14" fmla="*/ 71 w 137"/>
                  <a:gd name="T15" fmla="*/ 26 h 163"/>
                  <a:gd name="T16" fmla="*/ 65 w 137"/>
                  <a:gd name="T17" fmla="*/ 34 h 163"/>
                  <a:gd name="T18" fmla="*/ 63 w 137"/>
                  <a:gd name="T19" fmla="*/ 49 h 163"/>
                  <a:gd name="T20" fmla="*/ 78 w 137"/>
                  <a:gd name="T21" fmla="*/ 61 h 163"/>
                  <a:gd name="T22" fmla="*/ 101 w 137"/>
                  <a:gd name="T23" fmla="*/ 72 h 163"/>
                  <a:gd name="T24" fmla="*/ 119 w 137"/>
                  <a:gd name="T25" fmla="*/ 89 h 163"/>
                  <a:gd name="T26" fmla="*/ 124 w 137"/>
                  <a:gd name="T27" fmla="*/ 115 h 163"/>
                  <a:gd name="T28" fmla="*/ 101 w 137"/>
                  <a:gd name="T29" fmla="*/ 150 h 163"/>
                  <a:gd name="T30" fmla="*/ 55 w 137"/>
                  <a:gd name="T31" fmla="*/ 163 h 163"/>
                  <a:gd name="T32" fmla="*/ 22 w 137"/>
                  <a:gd name="T33" fmla="*/ 160 h 163"/>
                  <a:gd name="T34" fmla="*/ 4 w 137"/>
                  <a:gd name="T35" fmla="*/ 143 h 163"/>
                  <a:gd name="T36" fmla="*/ 4 w 137"/>
                  <a:gd name="T37" fmla="*/ 110 h 163"/>
                  <a:gd name="T38" fmla="*/ 47 w 137"/>
                  <a:gd name="T39" fmla="*/ 117 h 163"/>
                  <a:gd name="T40" fmla="*/ 45 w 137"/>
                  <a:gd name="T41" fmla="*/ 128 h 163"/>
                  <a:gd name="T42" fmla="*/ 50 w 137"/>
                  <a:gd name="T43" fmla="*/ 135 h 163"/>
                  <a:gd name="T44" fmla="*/ 60 w 137"/>
                  <a:gd name="T45" fmla="*/ 137 h 163"/>
                  <a:gd name="T46" fmla="*/ 70 w 137"/>
                  <a:gd name="T47" fmla="*/ 133 h 163"/>
                  <a:gd name="T48" fmla="*/ 78 w 137"/>
                  <a:gd name="T49" fmla="*/ 127 h 163"/>
                  <a:gd name="T50" fmla="*/ 80 w 137"/>
                  <a:gd name="T51" fmla="*/ 110 h 163"/>
                  <a:gd name="T52" fmla="*/ 65 w 137"/>
                  <a:gd name="T53" fmla="*/ 97 h 163"/>
                  <a:gd name="T54" fmla="*/ 42 w 137"/>
                  <a:gd name="T55" fmla="*/ 85 h 163"/>
                  <a:gd name="T56" fmla="*/ 22 w 137"/>
                  <a:gd name="T57" fmla="*/ 69 h 163"/>
                  <a:gd name="T58" fmla="*/ 19 w 137"/>
                  <a:gd name="T59" fmla="*/ 44 h 163"/>
                  <a:gd name="T60" fmla="*/ 38 w 137"/>
                  <a:gd name="T61" fmla="*/ 13 h 163"/>
                  <a:gd name="T62" fmla="*/ 73 w 137"/>
                  <a:gd name="T6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7" h="163">
                    <a:moveTo>
                      <a:pt x="90" y="0"/>
                    </a:moveTo>
                    <a:lnTo>
                      <a:pt x="108" y="1"/>
                    </a:lnTo>
                    <a:lnTo>
                      <a:pt x="121" y="6"/>
                    </a:lnTo>
                    <a:lnTo>
                      <a:pt x="132" y="16"/>
                    </a:lnTo>
                    <a:lnTo>
                      <a:pt x="137" y="29"/>
                    </a:lnTo>
                    <a:lnTo>
                      <a:pt x="134" y="47"/>
                    </a:lnTo>
                    <a:lnTo>
                      <a:pt x="91" y="47"/>
                    </a:lnTo>
                    <a:lnTo>
                      <a:pt x="93" y="41"/>
                    </a:lnTo>
                    <a:lnTo>
                      <a:pt x="93" y="34"/>
                    </a:lnTo>
                    <a:lnTo>
                      <a:pt x="93" y="31"/>
                    </a:lnTo>
                    <a:lnTo>
                      <a:pt x="91" y="28"/>
                    </a:lnTo>
                    <a:lnTo>
                      <a:pt x="88" y="24"/>
                    </a:lnTo>
                    <a:lnTo>
                      <a:pt x="85" y="24"/>
                    </a:lnTo>
                    <a:lnTo>
                      <a:pt x="81" y="24"/>
                    </a:lnTo>
                    <a:lnTo>
                      <a:pt x="75" y="24"/>
                    </a:lnTo>
                    <a:lnTo>
                      <a:pt x="71" y="26"/>
                    </a:lnTo>
                    <a:lnTo>
                      <a:pt x="66" y="31"/>
                    </a:lnTo>
                    <a:lnTo>
                      <a:pt x="65" y="34"/>
                    </a:lnTo>
                    <a:lnTo>
                      <a:pt x="61" y="41"/>
                    </a:lnTo>
                    <a:lnTo>
                      <a:pt x="63" y="49"/>
                    </a:lnTo>
                    <a:lnTo>
                      <a:pt x="70" y="54"/>
                    </a:lnTo>
                    <a:lnTo>
                      <a:pt x="78" y="61"/>
                    </a:lnTo>
                    <a:lnTo>
                      <a:pt x="90" y="66"/>
                    </a:lnTo>
                    <a:lnTo>
                      <a:pt x="101" y="72"/>
                    </a:lnTo>
                    <a:lnTo>
                      <a:pt x="111" y="79"/>
                    </a:lnTo>
                    <a:lnTo>
                      <a:pt x="119" y="89"/>
                    </a:lnTo>
                    <a:lnTo>
                      <a:pt x="124" y="100"/>
                    </a:lnTo>
                    <a:lnTo>
                      <a:pt x="124" y="115"/>
                    </a:lnTo>
                    <a:lnTo>
                      <a:pt x="116" y="135"/>
                    </a:lnTo>
                    <a:lnTo>
                      <a:pt x="101" y="150"/>
                    </a:lnTo>
                    <a:lnTo>
                      <a:pt x="80" y="160"/>
                    </a:lnTo>
                    <a:lnTo>
                      <a:pt x="55" y="163"/>
                    </a:lnTo>
                    <a:lnTo>
                      <a:pt x="37" y="163"/>
                    </a:lnTo>
                    <a:lnTo>
                      <a:pt x="22" y="160"/>
                    </a:lnTo>
                    <a:lnTo>
                      <a:pt x="10" y="153"/>
                    </a:lnTo>
                    <a:lnTo>
                      <a:pt x="4" y="143"/>
                    </a:lnTo>
                    <a:lnTo>
                      <a:pt x="0" y="128"/>
                    </a:lnTo>
                    <a:lnTo>
                      <a:pt x="4" y="110"/>
                    </a:lnTo>
                    <a:lnTo>
                      <a:pt x="47" y="110"/>
                    </a:lnTo>
                    <a:lnTo>
                      <a:pt x="47" y="117"/>
                    </a:lnTo>
                    <a:lnTo>
                      <a:pt x="45" y="123"/>
                    </a:lnTo>
                    <a:lnTo>
                      <a:pt x="45" y="128"/>
                    </a:lnTo>
                    <a:lnTo>
                      <a:pt x="47" y="132"/>
                    </a:lnTo>
                    <a:lnTo>
                      <a:pt x="50" y="135"/>
                    </a:lnTo>
                    <a:lnTo>
                      <a:pt x="55" y="137"/>
                    </a:lnTo>
                    <a:lnTo>
                      <a:pt x="60" y="137"/>
                    </a:lnTo>
                    <a:lnTo>
                      <a:pt x="65" y="135"/>
                    </a:lnTo>
                    <a:lnTo>
                      <a:pt x="70" y="133"/>
                    </a:lnTo>
                    <a:lnTo>
                      <a:pt x="75" y="130"/>
                    </a:lnTo>
                    <a:lnTo>
                      <a:pt x="78" y="127"/>
                    </a:lnTo>
                    <a:lnTo>
                      <a:pt x="80" y="120"/>
                    </a:lnTo>
                    <a:lnTo>
                      <a:pt x="80" y="110"/>
                    </a:lnTo>
                    <a:lnTo>
                      <a:pt x="73" y="102"/>
                    </a:lnTo>
                    <a:lnTo>
                      <a:pt x="65" y="97"/>
                    </a:lnTo>
                    <a:lnTo>
                      <a:pt x="53" y="90"/>
                    </a:lnTo>
                    <a:lnTo>
                      <a:pt x="42" y="85"/>
                    </a:lnTo>
                    <a:lnTo>
                      <a:pt x="30" y="79"/>
                    </a:lnTo>
                    <a:lnTo>
                      <a:pt x="22" y="69"/>
                    </a:lnTo>
                    <a:lnTo>
                      <a:pt x="17" y="59"/>
                    </a:lnTo>
                    <a:lnTo>
                      <a:pt x="19" y="44"/>
                    </a:lnTo>
                    <a:lnTo>
                      <a:pt x="25" y="26"/>
                    </a:lnTo>
                    <a:lnTo>
                      <a:pt x="38" y="13"/>
                    </a:lnTo>
                    <a:lnTo>
                      <a:pt x="55" y="4"/>
                    </a:lnTo>
                    <a:lnTo>
                      <a:pt x="73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" name="Freeform 123">
                <a:extLst>
                  <a:ext uri="{FF2B5EF4-FFF2-40B4-BE49-F238E27FC236}">
                    <a16:creationId xmlns:a16="http://schemas.microsoft.com/office/drawing/2014/main" id="{5CB5A847-8E3E-4976-8E84-64762A0A0A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3" y="3553"/>
                <a:ext cx="153" cy="218"/>
              </a:xfrm>
              <a:custGeom>
                <a:avLst/>
                <a:gdLst>
                  <a:gd name="T0" fmla="*/ 20 w 153"/>
                  <a:gd name="T1" fmla="*/ 0 h 218"/>
                  <a:gd name="T2" fmla="*/ 64 w 153"/>
                  <a:gd name="T3" fmla="*/ 0 h 218"/>
                  <a:gd name="T4" fmla="*/ 62 w 153"/>
                  <a:gd name="T5" fmla="*/ 111 h 218"/>
                  <a:gd name="T6" fmla="*/ 62 w 153"/>
                  <a:gd name="T7" fmla="*/ 111 h 218"/>
                  <a:gd name="T8" fmla="*/ 110 w 153"/>
                  <a:gd name="T9" fmla="*/ 0 h 218"/>
                  <a:gd name="T10" fmla="*/ 153 w 153"/>
                  <a:gd name="T11" fmla="*/ 0 h 218"/>
                  <a:gd name="T12" fmla="*/ 46 w 153"/>
                  <a:gd name="T13" fmla="*/ 218 h 218"/>
                  <a:gd name="T14" fmla="*/ 0 w 153"/>
                  <a:gd name="T15" fmla="*/ 218 h 218"/>
                  <a:gd name="T16" fmla="*/ 28 w 153"/>
                  <a:gd name="T17" fmla="*/ 158 h 218"/>
                  <a:gd name="T18" fmla="*/ 20 w 153"/>
                  <a:gd name="T1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18">
                    <a:moveTo>
                      <a:pt x="20" y="0"/>
                    </a:moveTo>
                    <a:lnTo>
                      <a:pt x="64" y="0"/>
                    </a:lnTo>
                    <a:lnTo>
                      <a:pt x="62" y="111"/>
                    </a:lnTo>
                    <a:lnTo>
                      <a:pt x="62" y="111"/>
                    </a:lnTo>
                    <a:lnTo>
                      <a:pt x="110" y="0"/>
                    </a:lnTo>
                    <a:lnTo>
                      <a:pt x="153" y="0"/>
                    </a:lnTo>
                    <a:lnTo>
                      <a:pt x="46" y="218"/>
                    </a:lnTo>
                    <a:lnTo>
                      <a:pt x="0" y="218"/>
                    </a:lnTo>
                    <a:lnTo>
                      <a:pt x="28" y="158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" name="Freeform 124">
                <a:extLst>
                  <a:ext uri="{FF2B5EF4-FFF2-40B4-BE49-F238E27FC236}">
                    <a16:creationId xmlns:a16="http://schemas.microsoft.com/office/drawing/2014/main" id="{067F0573-6E3A-4A2E-A229-D1A950F30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550"/>
                <a:ext cx="136" cy="163"/>
              </a:xfrm>
              <a:custGeom>
                <a:avLst/>
                <a:gdLst>
                  <a:gd name="T0" fmla="*/ 108 w 136"/>
                  <a:gd name="T1" fmla="*/ 1 h 163"/>
                  <a:gd name="T2" fmla="*/ 132 w 136"/>
                  <a:gd name="T3" fmla="*/ 16 h 163"/>
                  <a:gd name="T4" fmla="*/ 134 w 136"/>
                  <a:gd name="T5" fmla="*/ 47 h 163"/>
                  <a:gd name="T6" fmla="*/ 93 w 136"/>
                  <a:gd name="T7" fmla="*/ 41 h 163"/>
                  <a:gd name="T8" fmla="*/ 93 w 136"/>
                  <a:gd name="T9" fmla="*/ 31 h 163"/>
                  <a:gd name="T10" fmla="*/ 88 w 136"/>
                  <a:gd name="T11" fmla="*/ 24 h 163"/>
                  <a:gd name="T12" fmla="*/ 81 w 136"/>
                  <a:gd name="T13" fmla="*/ 24 h 163"/>
                  <a:gd name="T14" fmla="*/ 71 w 136"/>
                  <a:gd name="T15" fmla="*/ 26 h 163"/>
                  <a:gd name="T16" fmla="*/ 63 w 136"/>
                  <a:gd name="T17" fmla="*/ 34 h 163"/>
                  <a:gd name="T18" fmla="*/ 63 w 136"/>
                  <a:gd name="T19" fmla="*/ 49 h 163"/>
                  <a:gd name="T20" fmla="*/ 83 w 136"/>
                  <a:gd name="T21" fmla="*/ 62 h 163"/>
                  <a:gd name="T22" fmla="*/ 108 w 136"/>
                  <a:gd name="T23" fmla="*/ 76 h 163"/>
                  <a:gd name="T24" fmla="*/ 124 w 136"/>
                  <a:gd name="T25" fmla="*/ 99 h 163"/>
                  <a:gd name="T26" fmla="*/ 116 w 136"/>
                  <a:gd name="T27" fmla="*/ 135 h 163"/>
                  <a:gd name="T28" fmla="*/ 80 w 136"/>
                  <a:gd name="T29" fmla="*/ 160 h 163"/>
                  <a:gd name="T30" fmla="*/ 37 w 136"/>
                  <a:gd name="T31" fmla="*/ 163 h 163"/>
                  <a:gd name="T32" fmla="*/ 10 w 136"/>
                  <a:gd name="T33" fmla="*/ 153 h 163"/>
                  <a:gd name="T34" fmla="*/ 0 w 136"/>
                  <a:gd name="T35" fmla="*/ 128 h 163"/>
                  <a:gd name="T36" fmla="*/ 47 w 136"/>
                  <a:gd name="T37" fmla="*/ 110 h 163"/>
                  <a:gd name="T38" fmla="*/ 45 w 136"/>
                  <a:gd name="T39" fmla="*/ 123 h 163"/>
                  <a:gd name="T40" fmla="*/ 47 w 136"/>
                  <a:gd name="T41" fmla="*/ 132 h 163"/>
                  <a:gd name="T42" fmla="*/ 55 w 136"/>
                  <a:gd name="T43" fmla="*/ 137 h 163"/>
                  <a:gd name="T44" fmla="*/ 65 w 136"/>
                  <a:gd name="T45" fmla="*/ 135 h 163"/>
                  <a:gd name="T46" fmla="*/ 75 w 136"/>
                  <a:gd name="T47" fmla="*/ 130 h 163"/>
                  <a:gd name="T48" fmla="*/ 80 w 136"/>
                  <a:gd name="T49" fmla="*/ 120 h 163"/>
                  <a:gd name="T50" fmla="*/ 73 w 136"/>
                  <a:gd name="T51" fmla="*/ 102 h 163"/>
                  <a:gd name="T52" fmla="*/ 53 w 136"/>
                  <a:gd name="T53" fmla="*/ 90 h 163"/>
                  <a:gd name="T54" fmla="*/ 30 w 136"/>
                  <a:gd name="T55" fmla="*/ 79 h 163"/>
                  <a:gd name="T56" fmla="*/ 17 w 136"/>
                  <a:gd name="T57" fmla="*/ 59 h 163"/>
                  <a:gd name="T58" fmla="*/ 25 w 136"/>
                  <a:gd name="T59" fmla="*/ 26 h 163"/>
                  <a:gd name="T60" fmla="*/ 55 w 136"/>
                  <a:gd name="T61" fmla="*/ 4 h 163"/>
                  <a:gd name="T62" fmla="*/ 90 w 136"/>
                  <a:gd name="T6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6" h="163">
                    <a:moveTo>
                      <a:pt x="90" y="0"/>
                    </a:moveTo>
                    <a:lnTo>
                      <a:pt x="108" y="1"/>
                    </a:lnTo>
                    <a:lnTo>
                      <a:pt x="121" y="6"/>
                    </a:lnTo>
                    <a:lnTo>
                      <a:pt x="132" y="16"/>
                    </a:lnTo>
                    <a:lnTo>
                      <a:pt x="136" y="29"/>
                    </a:lnTo>
                    <a:lnTo>
                      <a:pt x="134" y="47"/>
                    </a:lnTo>
                    <a:lnTo>
                      <a:pt x="91" y="47"/>
                    </a:lnTo>
                    <a:lnTo>
                      <a:pt x="93" y="41"/>
                    </a:lnTo>
                    <a:lnTo>
                      <a:pt x="93" y="34"/>
                    </a:lnTo>
                    <a:lnTo>
                      <a:pt x="93" y="31"/>
                    </a:lnTo>
                    <a:lnTo>
                      <a:pt x="91" y="28"/>
                    </a:lnTo>
                    <a:lnTo>
                      <a:pt x="88" y="24"/>
                    </a:lnTo>
                    <a:lnTo>
                      <a:pt x="85" y="24"/>
                    </a:lnTo>
                    <a:lnTo>
                      <a:pt x="81" y="24"/>
                    </a:lnTo>
                    <a:lnTo>
                      <a:pt x="75" y="24"/>
                    </a:lnTo>
                    <a:lnTo>
                      <a:pt x="71" y="26"/>
                    </a:lnTo>
                    <a:lnTo>
                      <a:pt x="66" y="31"/>
                    </a:lnTo>
                    <a:lnTo>
                      <a:pt x="63" y="34"/>
                    </a:lnTo>
                    <a:lnTo>
                      <a:pt x="61" y="41"/>
                    </a:lnTo>
                    <a:lnTo>
                      <a:pt x="63" y="49"/>
                    </a:lnTo>
                    <a:lnTo>
                      <a:pt x="71" y="56"/>
                    </a:lnTo>
                    <a:lnTo>
                      <a:pt x="83" y="62"/>
                    </a:lnTo>
                    <a:lnTo>
                      <a:pt x="94" y="69"/>
                    </a:lnTo>
                    <a:lnTo>
                      <a:pt x="108" y="76"/>
                    </a:lnTo>
                    <a:lnTo>
                      <a:pt x="118" y="85"/>
                    </a:lnTo>
                    <a:lnTo>
                      <a:pt x="124" y="99"/>
                    </a:lnTo>
                    <a:lnTo>
                      <a:pt x="124" y="115"/>
                    </a:lnTo>
                    <a:lnTo>
                      <a:pt x="116" y="135"/>
                    </a:lnTo>
                    <a:lnTo>
                      <a:pt x="101" y="150"/>
                    </a:lnTo>
                    <a:lnTo>
                      <a:pt x="80" y="160"/>
                    </a:lnTo>
                    <a:lnTo>
                      <a:pt x="55" y="163"/>
                    </a:lnTo>
                    <a:lnTo>
                      <a:pt x="37" y="163"/>
                    </a:lnTo>
                    <a:lnTo>
                      <a:pt x="22" y="160"/>
                    </a:lnTo>
                    <a:lnTo>
                      <a:pt x="10" y="153"/>
                    </a:lnTo>
                    <a:lnTo>
                      <a:pt x="4" y="143"/>
                    </a:lnTo>
                    <a:lnTo>
                      <a:pt x="0" y="128"/>
                    </a:lnTo>
                    <a:lnTo>
                      <a:pt x="4" y="110"/>
                    </a:lnTo>
                    <a:lnTo>
                      <a:pt x="47" y="110"/>
                    </a:lnTo>
                    <a:lnTo>
                      <a:pt x="47" y="117"/>
                    </a:lnTo>
                    <a:lnTo>
                      <a:pt x="45" y="123"/>
                    </a:lnTo>
                    <a:lnTo>
                      <a:pt x="45" y="128"/>
                    </a:lnTo>
                    <a:lnTo>
                      <a:pt x="47" y="132"/>
                    </a:lnTo>
                    <a:lnTo>
                      <a:pt x="50" y="135"/>
                    </a:lnTo>
                    <a:lnTo>
                      <a:pt x="55" y="137"/>
                    </a:lnTo>
                    <a:lnTo>
                      <a:pt x="60" y="137"/>
                    </a:lnTo>
                    <a:lnTo>
                      <a:pt x="65" y="135"/>
                    </a:lnTo>
                    <a:lnTo>
                      <a:pt x="70" y="133"/>
                    </a:lnTo>
                    <a:lnTo>
                      <a:pt x="75" y="130"/>
                    </a:lnTo>
                    <a:lnTo>
                      <a:pt x="78" y="127"/>
                    </a:lnTo>
                    <a:lnTo>
                      <a:pt x="80" y="120"/>
                    </a:lnTo>
                    <a:lnTo>
                      <a:pt x="80" y="110"/>
                    </a:lnTo>
                    <a:lnTo>
                      <a:pt x="73" y="102"/>
                    </a:lnTo>
                    <a:lnTo>
                      <a:pt x="65" y="97"/>
                    </a:lnTo>
                    <a:lnTo>
                      <a:pt x="53" y="90"/>
                    </a:lnTo>
                    <a:lnTo>
                      <a:pt x="42" y="85"/>
                    </a:lnTo>
                    <a:lnTo>
                      <a:pt x="30" y="79"/>
                    </a:lnTo>
                    <a:lnTo>
                      <a:pt x="22" y="69"/>
                    </a:lnTo>
                    <a:lnTo>
                      <a:pt x="17" y="59"/>
                    </a:lnTo>
                    <a:lnTo>
                      <a:pt x="19" y="44"/>
                    </a:lnTo>
                    <a:lnTo>
                      <a:pt x="25" y="26"/>
                    </a:lnTo>
                    <a:lnTo>
                      <a:pt x="38" y="13"/>
                    </a:lnTo>
                    <a:lnTo>
                      <a:pt x="55" y="4"/>
                    </a:lnTo>
                    <a:lnTo>
                      <a:pt x="73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" name="Freeform 125">
                <a:extLst>
                  <a:ext uri="{FF2B5EF4-FFF2-40B4-BE49-F238E27FC236}">
                    <a16:creationId xmlns:a16="http://schemas.microsoft.com/office/drawing/2014/main" id="{885899BF-9AB3-444A-8426-4D7AB6E08C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3507"/>
                <a:ext cx="94" cy="204"/>
              </a:xfrm>
              <a:custGeom>
                <a:avLst/>
                <a:gdLst>
                  <a:gd name="T0" fmla="*/ 81 w 94"/>
                  <a:gd name="T1" fmla="*/ 0 h 204"/>
                  <a:gd name="T2" fmla="*/ 73 w 94"/>
                  <a:gd name="T3" fmla="*/ 46 h 204"/>
                  <a:gd name="T4" fmla="*/ 94 w 94"/>
                  <a:gd name="T5" fmla="*/ 46 h 204"/>
                  <a:gd name="T6" fmla="*/ 89 w 94"/>
                  <a:gd name="T7" fmla="*/ 72 h 204"/>
                  <a:gd name="T8" fmla="*/ 66 w 94"/>
                  <a:gd name="T9" fmla="*/ 72 h 204"/>
                  <a:gd name="T10" fmla="*/ 48 w 94"/>
                  <a:gd name="T11" fmla="*/ 157 h 204"/>
                  <a:gd name="T12" fmla="*/ 48 w 94"/>
                  <a:gd name="T13" fmla="*/ 162 h 204"/>
                  <a:gd name="T14" fmla="*/ 47 w 94"/>
                  <a:gd name="T15" fmla="*/ 166 h 204"/>
                  <a:gd name="T16" fmla="*/ 47 w 94"/>
                  <a:gd name="T17" fmla="*/ 170 h 204"/>
                  <a:gd name="T18" fmla="*/ 48 w 94"/>
                  <a:gd name="T19" fmla="*/ 173 h 204"/>
                  <a:gd name="T20" fmla="*/ 50 w 94"/>
                  <a:gd name="T21" fmla="*/ 175 h 204"/>
                  <a:gd name="T22" fmla="*/ 53 w 94"/>
                  <a:gd name="T23" fmla="*/ 176 h 204"/>
                  <a:gd name="T24" fmla="*/ 58 w 94"/>
                  <a:gd name="T25" fmla="*/ 176 h 204"/>
                  <a:gd name="T26" fmla="*/ 63 w 94"/>
                  <a:gd name="T27" fmla="*/ 176 h 204"/>
                  <a:gd name="T28" fmla="*/ 66 w 94"/>
                  <a:gd name="T29" fmla="*/ 176 h 204"/>
                  <a:gd name="T30" fmla="*/ 61 w 94"/>
                  <a:gd name="T31" fmla="*/ 203 h 204"/>
                  <a:gd name="T32" fmla="*/ 56 w 94"/>
                  <a:gd name="T33" fmla="*/ 204 h 204"/>
                  <a:gd name="T34" fmla="*/ 51 w 94"/>
                  <a:gd name="T35" fmla="*/ 204 h 204"/>
                  <a:gd name="T36" fmla="*/ 45 w 94"/>
                  <a:gd name="T37" fmla="*/ 204 h 204"/>
                  <a:gd name="T38" fmla="*/ 37 w 94"/>
                  <a:gd name="T39" fmla="*/ 204 h 204"/>
                  <a:gd name="T40" fmla="*/ 22 w 94"/>
                  <a:gd name="T41" fmla="*/ 203 h 204"/>
                  <a:gd name="T42" fmla="*/ 10 w 94"/>
                  <a:gd name="T43" fmla="*/ 198 h 204"/>
                  <a:gd name="T44" fmla="*/ 4 w 94"/>
                  <a:gd name="T45" fmla="*/ 191 h 204"/>
                  <a:gd name="T46" fmla="*/ 2 w 94"/>
                  <a:gd name="T47" fmla="*/ 183 h 204"/>
                  <a:gd name="T48" fmla="*/ 0 w 94"/>
                  <a:gd name="T49" fmla="*/ 176 h 204"/>
                  <a:gd name="T50" fmla="*/ 2 w 94"/>
                  <a:gd name="T51" fmla="*/ 170 h 204"/>
                  <a:gd name="T52" fmla="*/ 22 w 94"/>
                  <a:gd name="T53" fmla="*/ 72 h 204"/>
                  <a:gd name="T54" fmla="*/ 4 w 94"/>
                  <a:gd name="T55" fmla="*/ 72 h 204"/>
                  <a:gd name="T56" fmla="*/ 10 w 94"/>
                  <a:gd name="T57" fmla="*/ 46 h 204"/>
                  <a:gd name="T58" fmla="*/ 28 w 94"/>
                  <a:gd name="T59" fmla="*/ 46 h 204"/>
                  <a:gd name="T60" fmla="*/ 33 w 94"/>
                  <a:gd name="T61" fmla="*/ 19 h 204"/>
                  <a:gd name="T62" fmla="*/ 81 w 94"/>
                  <a:gd name="T63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4" h="204">
                    <a:moveTo>
                      <a:pt x="81" y="0"/>
                    </a:moveTo>
                    <a:lnTo>
                      <a:pt x="73" y="46"/>
                    </a:lnTo>
                    <a:lnTo>
                      <a:pt x="94" y="46"/>
                    </a:lnTo>
                    <a:lnTo>
                      <a:pt x="89" y="72"/>
                    </a:lnTo>
                    <a:lnTo>
                      <a:pt x="66" y="72"/>
                    </a:lnTo>
                    <a:lnTo>
                      <a:pt x="48" y="157"/>
                    </a:lnTo>
                    <a:lnTo>
                      <a:pt x="48" y="162"/>
                    </a:lnTo>
                    <a:lnTo>
                      <a:pt x="47" y="166"/>
                    </a:lnTo>
                    <a:lnTo>
                      <a:pt x="47" y="170"/>
                    </a:lnTo>
                    <a:lnTo>
                      <a:pt x="48" y="173"/>
                    </a:lnTo>
                    <a:lnTo>
                      <a:pt x="50" y="175"/>
                    </a:lnTo>
                    <a:lnTo>
                      <a:pt x="53" y="176"/>
                    </a:lnTo>
                    <a:lnTo>
                      <a:pt x="58" y="176"/>
                    </a:lnTo>
                    <a:lnTo>
                      <a:pt x="63" y="176"/>
                    </a:lnTo>
                    <a:lnTo>
                      <a:pt x="66" y="176"/>
                    </a:lnTo>
                    <a:lnTo>
                      <a:pt x="61" y="203"/>
                    </a:lnTo>
                    <a:lnTo>
                      <a:pt x="56" y="204"/>
                    </a:lnTo>
                    <a:lnTo>
                      <a:pt x="51" y="204"/>
                    </a:lnTo>
                    <a:lnTo>
                      <a:pt x="45" y="204"/>
                    </a:lnTo>
                    <a:lnTo>
                      <a:pt x="37" y="204"/>
                    </a:lnTo>
                    <a:lnTo>
                      <a:pt x="22" y="203"/>
                    </a:lnTo>
                    <a:lnTo>
                      <a:pt x="10" y="198"/>
                    </a:lnTo>
                    <a:lnTo>
                      <a:pt x="4" y="191"/>
                    </a:lnTo>
                    <a:lnTo>
                      <a:pt x="2" y="183"/>
                    </a:lnTo>
                    <a:lnTo>
                      <a:pt x="0" y="176"/>
                    </a:lnTo>
                    <a:lnTo>
                      <a:pt x="2" y="170"/>
                    </a:lnTo>
                    <a:lnTo>
                      <a:pt x="22" y="72"/>
                    </a:lnTo>
                    <a:lnTo>
                      <a:pt x="4" y="72"/>
                    </a:lnTo>
                    <a:lnTo>
                      <a:pt x="10" y="46"/>
                    </a:lnTo>
                    <a:lnTo>
                      <a:pt x="28" y="46"/>
                    </a:lnTo>
                    <a:lnTo>
                      <a:pt x="33" y="1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" name="Freeform 126">
                <a:extLst>
                  <a:ext uri="{FF2B5EF4-FFF2-40B4-BE49-F238E27FC236}">
                    <a16:creationId xmlns:a16="http://schemas.microsoft.com/office/drawing/2014/main" id="{9A829FF3-CEEC-4C8C-98FF-AF27FBB8B1C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017" y="3550"/>
                <a:ext cx="141" cy="163"/>
              </a:xfrm>
              <a:custGeom>
                <a:avLst/>
                <a:gdLst>
                  <a:gd name="T0" fmla="*/ 83 w 141"/>
                  <a:gd name="T1" fmla="*/ 26 h 163"/>
                  <a:gd name="T2" fmla="*/ 71 w 141"/>
                  <a:gd name="T3" fmla="*/ 29 h 163"/>
                  <a:gd name="T4" fmla="*/ 65 w 141"/>
                  <a:gd name="T5" fmla="*/ 36 h 163"/>
                  <a:gd name="T6" fmla="*/ 60 w 141"/>
                  <a:gd name="T7" fmla="*/ 44 h 163"/>
                  <a:gd name="T8" fmla="*/ 57 w 141"/>
                  <a:gd name="T9" fmla="*/ 54 h 163"/>
                  <a:gd name="T10" fmla="*/ 55 w 141"/>
                  <a:gd name="T11" fmla="*/ 64 h 163"/>
                  <a:gd name="T12" fmla="*/ 95 w 141"/>
                  <a:gd name="T13" fmla="*/ 64 h 163"/>
                  <a:gd name="T14" fmla="*/ 96 w 141"/>
                  <a:gd name="T15" fmla="*/ 54 h 163"/>
                  <a:gd name="T16" fmla="*/ 98 w 141"/>
                  <a:gd name="T17" fmla="*/ 44 h 163"/>
                  <a:gd name="T18" fmla="*/ 96 w 141"/>
                  <a:gd name="T19" fmla="*/ 34 h 163"/>
                  <a:gd name="T20" fmla="*/ 91 w 141"/>
                  <a:gd name="T21" fmla="*/ 29 h 163"/>
                  <a:gd name="T22" fmla="*/ 83 w 141"/>
                  <a:gd name="T23" fmla="*/ 26 h 163"/>
                  <a:gd name="T24" fmla="*/ 88 w 141"/>
                  <a:gd name="T25" fmla="*/ 0 h 163"/>
                  <a:gd name="T26" fmla="*/ 109 w 141"/>
                  <a:gd name="T27" fmla="*/ 1 h 163"/>
                  <a:gd name="T28" fmla="*/ 126 w 141"/>
                  <a:gd name="T29" fmla="*/ 8 h 163"/>
                  <a:gd name="T30" fmla="*/ 134 w 141"/>
                  <a:gd name="T31" fmla="*/ 18 h 163"/>
                  <a:gd name="T32" fmla="*/ 139 w 141"/>
                  <a:gd name="T33" fmla="*/ 33 h 163"/>
                  <a:gd name="T34" fmla="*/ 141 w 141"/>
                  <a:gd name="T35" fmla="*/ 49 h 163"/>
                  <a:gd name="T36" fmla="*/ 137 w 141"/>
                  <a:gd name="T37" fmla="*/ 67 h 163"/>
                  <a:gd name="T38" fmla="*/ 134 w 141"/>
                  <a:gd name="T39" fmla="*/ 89 h 163"/>
                  <a:gd name="T40" fmla="*/ 48 w 141"/>
                  <a:gd name="T41" fmla="*/ 89 h 163"/>
                  <a:gd name="T42" fmla="*/ 47 w 141"/>
                  <a:gd name="T43" fmla="*/ 100 h 163"/>
                  <a:gd name="T44" fmla="*/ 45 w 141"/>
                  <a:gd name="T45" fmla="*/ 114 h 163"/>
                  <a:gd name="T46" fmla="*/ 47 w 141"/>
                  <a:gd name="T47" fmla="*/ 125 h 163"/>
                  <a:gd name="T48" fmla="*/ 50 w 141"/>
                  <a:gd name="T49" fmla="*/ 132 h 163"/>
                  <a:gd name="T50" fmla="*/ 60 w 141"/>
                  <a:gd name="T51" fmla="*/ 135 h 163"/>
                  <a:gd name="T52" fmla="*/ 70 w 141"/>
                  <a:gd name="T53" fmla="*/ 133 h 163"/>
                  <a:gd name="T54" fmla="*/ 76 w 141"/>
                  <a:gd name="T55" fmla="*/ 127 h 163"/>
                  <a:gd name="T56" fmla="*/ 81 w 141"/>
                  <a:gd name="T57" fmla="*/ 117 h 163"/>
                  <a:gd name="T58" fmla="*/ 85 w 141"/>
                  <a:gd name="T59" fmla="*/ 107 h 163"/>
                  <a:gd name="T60" fmla="*/ 129 w 141"/>
                  <a:gd name="T61" fmla="*/ 107 h 163"/>
                  <a:gd name="T62" fmla="*/ 119 w 141"/>
                  <a:gd name="T63" fmla="*/ 130 h 163"/>
                  <a:gd name="T64" fmla="*/ 103 w 141"/>
                  <a:gd name="T65" fmla="*/ 148 h 163"/>
                  <a:gd name="T66" fmla="*/ 90 w 141"/>
                  <a:gd name="T67" fmla="*/ 157 h 163"/>
                  <a:gd name="T68" fmla="*/ 73 w 141"/>
                  <a:gd name="T69" fmla="*/ 161 h 163"/>
                  <a:gd name="T70" fmla="*/ 53 w 141"/>
                  <a:gd name="T71" fmla="*/ 163 h 163"/>
                  <a:gd name="T72" fmla="*/ 32 w 141"/>
                  <a:gd name="T73" fmla="*/ 161 h 163"/>
                  <a:gd name="T74" fmla="*/ 17 w 141"/>
                  <a:gd name="T75" fmla="*/ 157 h 163"/>
                  <a:gd name="T76" fmla="*/ 7 w 141"/>
                  <a:gd name="T77" fmla="*/ 147 h 163"/>
                  <a:gd name="T78" fmla="*/ 2 w 141"/>
                  <a:gd name="T79" fmla="*/ 133 h 163"/>
                  <a:gd name="T80" fmla="*/ 0 w 141"/>
                  <a:gd name="T81" fmla="*/ 119 h 163"/>
                  <a:gd name="T82" fmla="*/ 2 w 141"/>
                  <a:gd name="T83" fmla="*/ 100 h 163"/>
                  <a:gd name="T84" fmla="*/ 7 w 141"/>
                  <a:gd name="T85" fmla="*/ 79 h 163"/>
                  <a:gd name="T86" fmla="*/ 10 w 141"/>
                  <a:gd name="T87" fmla="*/ 61 h 163"/>
                  <a:gd name="T88" fmla="*/ 17 w 141"/>
                  <a:gd name="T89" fmla="*/ 44 h 163"/>
                  <a:gd name="T90" fmla="*/ 24 w 141"/>
                  <a:gd name="T91" fmla="*/ 29 h 163"/>
                  <a:gd name="T92" fmla="*/ 35 w 141"/>
                  <a:gd name="T93" fmla="*/ 18 h 163"/>
                  <a:gd name="T94" fmla="*/ 48 w 141"/>
                  <a:gd name="T95" fmla="*/ 8 h 163"/>
                  <a:gd name="T96" fmla="*/ 66 w 141"/>
                  <a:gd name="T97" fmla="*/ 1 h 163"/>
                  <a:gd name="T98" fmla="*/ 88 w 141"/>
                  <a:gd name="T99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1" h="163">
                    <a:moveTo>
                      <a:pt x="83" y="26"/>
                    </a:moveTo>
                    <a:lnTo>
                      <a:pt x="71" y="29"/>
                    </a:lnTo>
                    <a:lnTo>
                      <a:pt x="65" y="36"/>
                    </a:lnTo>
                    <a:lnTo>
                      <a:pt x="60" y="44"/>
                    </a:lnTo>
                    <a:lnTo>
                      <a:pt x="57" y="54"/>
                    </a:lnTo>
                    <a:lnTo>
                      <a:pt x="55" y="64"/>
                    </a:lnTo>
                    <a:lnTo>
                      <a:pt x="95" y="64"/>
                    </a:lnTo>
                    <a:lnTo>
                      <a:pt x="96" y="54"/>
                    </a:lnTo>
                    <a:lnTo>
                      <a:pt x="98" y="44"/>
                    </a:lnTo>
                    <a:lnTo>
                      <a:pt x="96" y="34"/>
                    </a:lnTo>
                    <a:lnTo>
                      <a:pt x="91" y="29"/>
                    </a:lnTo>
                    <a:lnTo>
                      <a:pt x="83" y="26"/>
                    </a:lnTo>
                    <a:close/>
                    <a:moveTo>
                      <a:pt x="88" y="0"/>
                    </a:moveTo>
                    <a:lnTo>
                      <a:pt x="109" y="1"/>
                    </a:lnTo>
                    <a:lnTo>
                      <a:pt x="126" y="8"/>
                    </a:lnTo>
                    <a:lnTo>
                      <a:pt x="134" y="18"/>
                    </a:lnTo>
                    <a:lnTo>
                      <a:pt x="139" y="33"/>
                    </a:lnTo>
                    <a:lnTo>
                      <a:pt x="141" y="49"/>
                    </a:lnTo>
                    <a:lnTo>
                      <a:pt x="137" y="67"/>
                    </a:lnTo>
                    <a:lnTo>
                      <a:pt x="134" y="89"/>
                    </a:lnTo>
                    <a:lnTo>
                      <a:pt x="48" y="89"/>
                    </a:lnTo>
                    <a:lnTo>
                      <a:pt x="47" y="100"/>
                    </a:lnTo>
                    <a:lnTo>
                      <a:pt x="45" y="114"/>
                    </a:lnTo>
                    <a:lnTo>
                      <a:pt x="47" y="125"/>
                    </a:lnTo>
                    <a:lnTo>
                      <a:pt x="50" y="132"/>
                    </a:lnTo>
                    <a:lnTo>
                      <a:pt x="60" y="135"/>
                    </a:lnTo>
                    <a:lnTo>
                      <a:pt x="70" y="133"/>
                    </a:lnTo>
                    <a:lnTo>
                      <a:pt x="76" y="127"/>
                    </a:lnTo>
                    <a:lnTo>
                      <a:pt x="81" y="117"/>
                    </a:lnTo>
                    <a:lnTo>
                      <a:pt x="85" y="107"/>
                    </a:lnTo>
                    <a:lnTo>
                      <a:pt x="129" y="107"/>
                    </a:lnTo>
                    <a:lnTo>
                      <a:pt x="119" y="130"/>
                    </a:lnTo>
                    <a:lnTo>
                      <a:pt x="103" y="148"/>
                    </a:lnTo>
                    <a:lnTo>
                      <a:pt x="90" y="157"/>
                    </a:lnTo>
                    <a:lnTo>
                      <a:pt x="73" y="161"/>
                    </a:lnTo>
                    <a:lnTo>
                      <a:pt x="53" y="163"/>
                    </a:lnTo>
                    <a:lnTo>
                      <a:pt x="32" y="161"/>
                    </a:lnTo>
                    <a:lnTo>
                      <a:pt x="17" y="157"/>
                    </a:lnTo>
                    <a:lnTo>
                      <a:pt x="7" y="147"/>
                    </a:lnTo>
                    <a:lnTo>
                      <a:pt x="2" y="133"/>
                    </a:lnTo>
                    <a:lnTo>
                      <a:pt x="0" y="119"/>
                    </a:lnTo>
                    <a:lnTo>
                      <a:pt x="2" y="100"/>
                    </a:lnTo>
                    <a:lnTo>
                      <a:pt x="7" y="79"/>
                    </a:lnTo>
                    <a:lnTo>
                      <a:pt x="10" y="61"/>
                    </a:lnTo>
                    <a:lnTo>
                      <a:pt x="17" y="44"/>
                    </a:lnTo>
                    <a:lnTo>
                      <a:pt x="24" y="29"/>
                    </a:lnTo>
                    <a:lnTo>
                      <a:pt x="35" y="18"/>
                    </a:lnTo>
                    <a:lnTo>
                      <a:pt x="48" y="8"/>
                    </a:lnTo>
                    <a:lnTo>
                      <a:pt x="66" y="1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" name="Freeform 127">
                <a:extLst>
                  <a:ext uri="{FF2B5EF4-FFF2-40B4-BE49-F238E27FC236}">
                    <a16:creationId xmlns:a16="http://schemas.microsoft.com/office/drawing/2014/main" id="{A69795CF-5B32-452A-8843-1AC3AC28A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3" y="3550"/>
                <a:ext cx="226" cy="161"/>
              </a:xfrm>
              <a:custGeom>
                <a:avLst/>
                <a:gdLst>
                  <a:gd name="T0" fmla="*/ 117 w 226"/>
                  <a:gd name="T1" fmla="*/ 0 h 161"/>
                  <a:gd name="T2" fmla="*/ 130 w 226"/>
                  <a:gd name="T3" fmla="*/ 1 h 161"/>
                  <a:gd name="T4" fmla="*/ 142 w 226"/>
                  <a:gd name="T5" fmla="*/ 8 h 161"/>
                  <a:gd name="T6" fmla="*/ 148 w 226"/>
                  <a:gd name="T7" fmla="*/ 19 h 161"/>
                  <a:gd name="T8" fmla="*/ 162 w 226"/>
                  <a:gd name="T9" fmla="*/ 8 h 161"/>
                  <a:gd name="T10" fmla="*/ 176 w 226"/>
                  <a:gd name="T11" fmla="*/ 1 h 161"/>
                  <a:gd name="T12" fmla="*/ 193 w 226"/>
                  <a:gd name="T13" fmla="*/ 0 h 161"/>
                  <a:gd name="T14" fmla="*/ 208 w 226"/>
                  <a:gd name="T15" fmla="*/ 1 h 161"/>
                  <a:gd name="T16" fmla="*/ 219 w 226"/>
                  <a:gd name="T17" fmla="*/ 8 h 161"/>
                  <a:gd name="T18" fmla="*/ 226 w 226"/>
                  <a:gd name="T19" fmla="*/ 19 h 161"/>
                  <a:gd name="T20" fmla="*/ 226 w 226"/>
                  <a:gd name="T21" fmla="*/ 34 h 161"/>
                  <a:gd name="T22" fmla="*/ 199 w 226"/>
                  <a:gd name="T23" fmla="*/ 161 h 161"/>
                  <a:gd name="T24" fmla="*/ 155 w 226"/>
                  <a:gd name="T25" fmla="*/ 161 h 161"/>
                  <a:gd name="T26" fmla="*/ 178 w 226"/>
                  <a:gd name="T27" fmla="*/ 51 h 161"/>
                  <a:gd name="T28" fmla="*/ 178 w 226"/>
                  <a:gd name="T29" fmla="*/ 46 h 161"/>
                  <a:gd name="T30" fmla="*/ 180 w 226"/>
                  <a:gd name="T31" fmla="*/ 41 h 161"/>
                  <a:gd name="T32" fmla="*/ 180 w 226"/>
                  <a:gd name="T33" fmla="*/ 36 h 161"/>
                  <a:gd name="T34" fmla="*/ 178 w 226"/>
                  <a:gd name="T35" fmla="*/ 31 h 161"/>
                  <a:gd name="T36" fmla="*/ 175 w 226"/>
                  <a:gd name="T37" fmla="*/ 29 h 161"/>
                  <a:gd name="T38" fmla="*/ 171 w 226"/>
                  <a:gd name="T39" fmla="*/ 28 h 161"/>
                  <a:gd name="T40" fmla="*/ 166 w 226"/>
                  <a:gd name="T41" fmla="*/ 26 h 161"/>
                  <a:gd name="T42" fmla="*/ 162 w 226"/>
                  <a:gd name="T43" fmla="*/ 28 h 161"/>
                  <a:gd name="T44" fmla="*/ 157 w 226"/>
                  <a:gd name="T45" fmla="*/ 29 h 161"/>
                  <a:gd name="T46" fmla="*/ 153 w 226"/>
                  <a:gd name="T47" fmla="*/ 31 h 161"/>
                  <a:gd name="T48" fmla="*/ 150 w 226"/>
                  <a:gd name="T49" fmla="*/ 36 h 161"/>
                  <a:gd name="T50" fmla="*/ 148 w 226"/>
                  <a:gd name="T51" fmla="*/ 41 h 161"/>
                  <a:gd name="T52" fmla="*/ 147 w 226"/>
                  <a:gd name="T53" fmla="*/ 46 h 161"/>
                  <a:gd name="T54" fmla="*/ 145 w 226"/>
                  <a:gd name="T55" fmla="*/ 51 h 161"/>
                  <a:gd name="T56" fmla="*/ 122 w 226"/>
                  <a:gd name="T57" fmla="*/ 161 h 161"/>
                  <a:gd name="T58" fmla="*/ 77 w 226"/>
                  <a:gd name="T59" fmla="*/ 161 h 161"/>
                  <a:gd name="T60" fmla="*/ 100 w 226"/>
                  <a:gd name="T61" fmla="*/ 51 h 161"/>
                  <a:gd name="T62" fmla="*/ 102 w 226"/>
                  <a:gd name="T63" fmla="*/ 46 h 161"/>
                  <a:gd name="T64" fmla="*/ 102 w 226"/>
                  <a:gd name="T65" fmla="*/ 41 h 161"/>
                  <a:gd name="T66" fmla="*/ 102 w 226"/>
                  <a:gd name="T67" fmla="*/ 36 h 161"/>
                  <a:gd name="T68" fmla="*/ 100 w 226"/>
                  <a:gd name="T69" fmla="*/ 31 h 161"/>
                  <a:gd name="T70" fmla="*/ 99 w 226"/>
                  <a:gd name="T71" fmla="*/ 29 h 161"/>
                  <a:gd name="T72" fmla="*/ 95 w 226"/>
                  <a:gd name="T73" fmla="*/ 28 h 161"/>
                  <a:gd name="T74" fmla="*/ 89 w 226"/>
                  <a:gd name="T75" fmla="*/ 26 h 161"/>
                  <a:gd name="T76" fmla="*/ 84 w 226"/>
                  <a:gd name="T77" fmla="*/ 28 h 161"/>
                  <a:gd name="T78" fmla="*/ 79 w 226"/>
                  <a:gd name="T79" fmla="*/ 29 h 161"/>
                  <a:gd name="T80" fmla="*/ 76 w 226"/>
                  <a:gd name="T81" fmla="*/ 31 h 161"/>
                  <a:gd name="T82" fmla="*/ 72 w 226"/>
                  <a:gd name="T83" fmla="*/ 36 h 161"/>
                  <a:gd name="T84" fmla="*/ 71 w 226"/>
                  <a:gd name="T85" fmla="*/ 41 h 161"/>
                  <a:gd name="T86" fmla="*/ 69 w 226"/>
                  <a:gd name="T87" fmla="*/ 46 h 161"/>
                  <a:gd name="T88" fmla="*/ 67 w 226"/>
                  <a:gd name="T89" fmla="*/ 51 h 161"/>
                  <a:gd name="T90" fmla="*/ 44 w 226"/>
                  <a:gd name="T91" fmla="*/ 161 h 161"/>
                  <a:gd name="T92" fmla="*/ 0 w 226"/>
                  <a:gd name="T93" fmla="*/ 161 h 161"/>
                  <a:gd name="T94" fmla="*/ 34 w 226"/>
                  <a:gd name="T95" fmla="*/ 3 h 161"/>
                  <a:gd name="T96" fmla="*/ 77 w 226"/>
                  <a:gd name="T97" fmla="*/ 3 h 161"/>
                  <a:gd name="T98" fmla="*/ 74 w 226"/>
                  <a:gd name="T99" fmla="*/ 18 h 161"/>
                  <a:gd name="T100" fmla="*/ 76 w 226"/>
                  <a:gd name="T101" fmla="*/ 18 h 161"/>
                  <a:gd name="T102" fmla="*/ 87 w 226"/>
                  <a:gd name="T103" fmla="*/ 6 h 161"/>
                  <a:gd name="T104" fmla="*/ 102 w 226"/>
                  <a:gd name="T105" fmla="*/ 1 h 161"/>
                  <a:gd name="T106" fmla="*/ 117 w 226"/>
                  <a:gd name="T107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6" h="161">
                    <a:moveTo>
                      <a:pt x="117" y="0"/>
                    </a:moveTo>
                    <a:lnTo>
                      <a:pt x="130" y="1"/>
                    </a:lnTo>
                    <a:lnTo>
                      <a:pt x="142" y="8"/>
                    </a:lnTo>
                    <a:lnTo>
                      <a:pt x="148" y="19"/>
                    </a:lnTo>
                    <a:lnTo>
                      <a:pt x="162" y="8"/>
                    </a:lnTo>
                    <a:lnTo>
                      <a:pt x="176" y="1"/>
                    </a:lnTo>
                    <a:lnTo>
                      <a:pt x="193" y="0"/>
                    </a:lnTo>
                    <a:lnTo>
                      <a:pt x="208" y="1"/>
                    </a:lnTo>
                    <a:lnTo>
                      <a:pt x="219" y="8"/>
                    </a:lnTo>
                    <a:lnTo>
                      <a:pt x="226" y="19"/>
                    </a:lnTo>
                    <a:lnTo>
                      <a:pt x="226" y="34"/>
                    </a:lnTo>
                    <a:lnTo>
                      <a:pt x="199" y="161"/>
                    </a:lnTo>
                    <a:lnTo>
                      <a:pt x="155" y="161"/>
                    </a:lnTo>
                    <a:lnTo>
                      <a:pt x="178" y="51"/>
                    </a:lnTo>
                    <a:lnTo>
                      <a:pt x="178" y="46"/>
                    </a:lnTo>
                    <a:lnTo>
                      <a:pt x="180" y="41"/>
                    </a:lnTo>
                    <a:lnTo>
                      <a:pt x="180" y="36"/>
                    </a:lnTo>
                    <a:lnTo>
                      <a:pt x="178" y="31"/>
                    </a:lnTo>
                    <a:lnTo>
                      <a:pt x="175" y="29"/>
                    </a:lnTo>
                    <a:lnTo>
                      <a:pt x="171" y="28"/>
                    </a:lnTo>
                    <a:lnTo>
                      <a:pt x="166" y="26"/>
                    </a:lnTo>
                    <a:lnTo>
                      <a:pt x="162" y="28"/>
                    </a:lnTo>
                    <a:lnTo>
                      <a:pt x="157" y="29"/>
                    </a:lnTo>
                    <a:lnTo>
                      <a:pt x="153" y="31"/>
                    </a:lnTo>
                    <a:lnTo>
                      <a:pt x="150" y="36"/>
                    </a:lnTo>
                    <a:lnTo>
                      <a:pt x="148" y="41"/>
                    </a:lnTo>
                    <a:lnTo>
                      <a:pt x="147" y="46"/>
                    </a:lnTo>
                    <a:lnTo>
                      <a:pt x="145" y="51"/>
                    </a:lnTo>
                    <a:lnTo>
                      <a:pt x="122" y="161"/>
                    </a:lnTo>
                    <a:lnTo>
                      <a:pt x="77" y="161"/>
                    </a:lnTo>
                    <a:lnTo>
                      <a:pt x="100" y="51"/>
                    </a:lnTo>
                    <a:lnTo>
                      <a:pt x="102" y="46"/>
                    </a:lnTo>
                    <a:lnTo>
                      <a:pt x="102" y="41"/>
                    </a:lnTo>
                    <a:lnTo>
                      <a:pt x="102" y="36"/>
                    </a:lnTo>
                    <a:lnTo>
                      <a:pt x="100" y="31"/>
                    </a:lnTo>
                    <a:lnTo>
                      <a:pt x="99" y="29"/>
                    </a:lnTo>
                    <a:lnTo>
                      <a:pt x="95" y="28"/>
                    </a:lnTo>
                    <a:lnTo>
                      <a:pt x="89" y="26"/>
                    </a:lnTo>
                    <a:lnTo>
                      <a:pt x="84" y="28"/>
                    </a:lnTo>
                    <a:lnTo>
                      <a:pt x="79" y="29"/>
                    </a:lnTo>
                    <a:lnTo>
                      <a:pt x="76" y="31"/>
                    </a:lnTo>
                    <a:lnTo>
                      <a:pt x="72" y="36"/>
                    </a:lnTo>
                    <a:lnTo>
                      <a:pt x="71" y="41"/>
                    </a:lnTo>
                    <a:lnTo>
                      <a:pt x="69" y="46"/>
                    </a:lnTo>
                    <a:lnTo>
                      <a:pt x="67" y="51"/>
                    </a:lnTo>
                    <a:lnTo>
                      <a:pt x="44" y="161"/>
                    </a:lnTo>
                    <a:lnTo>
                      <a:pt x="0" y="161"/>
                    </a:lnTo>
                    <a:lnTo>
                      <a:pt x="34" y="3"/>
                    </a:lnTo>
                    <a:lnTo>
                      <a:pt x="77" y="3"/>
                    </a:lnTo>
                    <a:lnTo>
                      <a:pt x="74" y="18"/>
                    </a:lnTo>
                    <a:lnTo>
                      <a:pt x="76" y="18"/>
                    </a:lnTo>
                    <a:lnTo>
                      <a:pt x="87" y="6"/>
                    </a:lnTo>
                    <a:lnTo>
                      <a:pt x="102" y="1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" name="Freeform 128">
                <a:extLst>
                  <a:ext uri="{FF2B5EF4-FFF2-40B4-BE49-F238E27FC236}">
                    <a16:creationId xmlns:a16="http://schemas.microsoft.com/office/drawing/2014/main" id="{10490194-D971-4361-A836-E335BF779B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2" y="3550"/>
                <a:ext cx="136" cy="163"/>
              </a:xfrm>
              <a:custGeom>
                <a:avLst/>
                <a:gdLst>
                  <a:gd name="T0" fmla="*/ 108 w 136"/>
                  <a:gd name="T1" fmla="*/ 1 h 163"/>
                  <a:gd name="T2" fmla="*/ 131 w 136"/>
                  <a:gd name="T3" fmla="*/ 16 h 163"/>
                  <a:gd name="T4" fmla="*/ 134 w 136"/>
                  <a:gd name="T5" fmla="*/ 47 h 163"/>
                  <a:gd name="T6" fmla="*/ 93 w 136"/>
                  <a:gd name="T7" fmla="*/ 41 h 163"/>
                  <a:gd name="T8" fmla="*/ 93 w 136"/>
                  <a:gd name="T9" fmla="*/ 31 h 163"/>
                  <a:gd name="T10" fmla="*/ 88 w 136"/>
                  <a:gd name="T11" fmla="*/ 24 h 163"/>
                  <a:gd name="T12" fmla="*/ 81 w 136"/>
                  <a:gd name="T13" fmla="*/ 24 h 163"/>
                  <a:gd name="T14" fmla="*/ 70 w 136"/>
                  <a:gd name="T15" fmla="*/ 26 h 163"/>
                  <a:gd name="T16" fmla="*/ 63 w 136"/>
                  <a:gd name="T17" fmla="*/ 34 h 163"/>
                  <a:gd name="T18" fmla="*/ 63 w 136"/>
                  <a:gd name="T19" fmla="*/ 49 h 163"/>
                  <a:gd name="T20" fmla="*/ 78 w 136"/>
                  <a:gd name="T21" fmla="*/ 61 h 163"/>
                  <a:gd name="T22" fmla="*/ 101 w 136"/>
                  <a:gd name="T23" fmla="*/ 72 h 163"/>
                  <a:gd name="T24" fmla="*/ 119 w 136"/>
                  <a:gd name="T25" fmla="*/ 89 h 163"/>
                  <a:gd name="T26" fmla="*/ 124 w 136"/>
                  <a:gd name="T27" fmla="*/ 115 h 163"/>
                  <a:gd name="T28" fmla="*/ 101 w 136"/>
                  <a:gd name="T29" fmla="*/ 150 h 163"/>
                  <a:gd name="T30" fmla="*/ 55 w 136"/>
                  <a:gd name="T31" fmla="*/ 163 h 163"/>
                  <a:gd name="T32" fmla="*/ 22 w 136"/>
                  <a:gd name="T33" fmla="*/ 160 h 163"/>
                  <a:gd name="T34" fmla="*/ 4 w 136"/>
                  <a:gd name="T35" fmla="*/ 143 h 163"/>
                  <a:gd name="T36" fmla="*/ 4 w 136"/>
                  <a:gd name="T37" fmla="*/ 110 h 163"/>
                  <a:gd name="T38" fmla="*/ 45 w 136"/>
                  <a:gd name="T39" fmla="*/ 117 h 163"/>
                  <a:gd name="T40" fmla="*/ 45 w 136"/>
                  <a:gd name="T41" fmla="*/ 128 h 163"/>
                  <a:gd name="T42" fmla="*/ 50 w 136"/>
                  <a:gd name="T43" fmla="*/ 135 h 163"/>
                  <a:gd name="T44" fmla="*/ 60 w 136"/>
                  <a:gd name="T45" fmla="*/ 137 h 163"/>
                  <a:gd name="T46" fmla="*/ 70 w 136"/>
                  <a:gd name="T47" fmla="*/ 133 h 163"/>
                  <a:gd name="T48" fmla="*/ 78 w 136"/>
                  <a:gd name="T49" fmla="*/ 127 h 163"/>
                  <a:gd name="T50" fmla="*/ 79 w 136"/>
                  <a:gd name="T51" fmla="*/ 110 h 163"/>
                  <a:gd name="T52" fmla="*/ 65 w 136"/>
                  <a:gd name="T53" fmla="*/ 97 h 163"/>
                  <a:gd name="T54" fmla="*/ 41 w 136"/>
                  <a:gd name="T55" fmla="*/ 85 h 163"/>
                  <a:gd name="T56" fmla="*/ 22 w 136"/>
                  <a:gd name="T57" fmla="*/ 69 h 163"/>
                  <a:gd name="T58" fmla="*/ 18 w 136"/>
                  <a:gd name="T59" fmla="*/ 44 h 163"/>
                  <a:gd name="T60" fmla="*/ 38 w 136"/>
                  <a:gd name="T61" fmla="*/ 13 h 163"/>
                  <a:gd name="T62" fmla="*/ 71 w 136"/>
                  <a:gd name="T6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6" h="163">
                    <a:moveTo>
                      <a:pt x="89" y="0"/>
                    </a:moveTo>
                    <a:lnTo>
                      <a:pt x="108" y="1"/>
                    </a:lnTo>
                    <a:lnTo>
                      <a:pt x="121" y="6"/>
                    </a:lnTo>
                    <a:lnTo>
                      <a:pt x="131" y="16"/>
                    </a:lnTo>
                    <a:lnTo>
                      <a:pt x="136" y="29"/>
                    </a:lnTo>
                    <a:lnTo>
                      <a:pt x="134" y="47"/>
                    </a:lnTo>
                    <a:lnTo>
                      <a:pt x="91" y="47"/>
                    </a:lnTo>
                    <a:lnTo>
                      <a:pt x="93" y="41"/>
                    </a:lnTo>
                    <a:lnTo>
                      <a:pt x="93" y="34"/>
                    </a:lnTo>
                    <a:lnTo>
                      <a:pt x="93" y="31"/>
                    </a:lnTo>
                    <a:lnTo>
                      <a:pt x="91" y="28"/>
                    </a:lnTo>
                    <a:lnTo>
                      <a:pt x="88" y="24"/>
                    </a:lnTo>
                    <a:lnTo>
                      <a:pt x="84" y="24"/>
                    </a:lnTo>
                    <a:lnTo>
                      <a:pt x="81" y="24"/>
                    </a:lnTo>
                    <a:lnTo>
                      <a:pt x="75" y="24"/>
                    </a:lnTo>
                    <a:lnTo>
                      <a:pt x="70" y="26"/>
                    </a:lnTo>
                    <a:lnTo>
                      <a:pt x="66" y="31"/>
                    </a:lnTo>
                    <a:lnTo>
                      <a:pt x="63" y="34"/>
                    </a:lnTo>
                    <a:lnTo>
                      <a:pt x="61" y="41"/>
                    </a:lnTo>
                    <a:lnTo>
                      <a:pt x="63" y="49"/>
                    </a:lnTo>
                    <a:lnTo>
                      <a:pt x="68" y="54"/>
                    </a:lnTo>
                    <a:lnTo>
                      <a:pt x="78" y="61"/>
                    </a:lnTo>
                    <a:lnTo>
                      <a:pt x="89" y="66"/>
                    </a:lnTo>
                    <a:lnTo>
                      <a:pt x="101" y="72"/>
                    </a:lnTo>
                    <a:lnTo>
                      <a:pt x="111" y="79"/>
                    </a:lnTo>
                    <a:lnTo>
                      <a:pt x="119" y="89"/>
                    </a:lnTo>
                    <a:lnTo>
                      <a:pt x="124" y="100"/>
                    </a:lnTo>
                    <a:lnTo>
                      <a:pt x="124" y="115"/>
                    </a:lnTo>
                    <a:lnTo>
                      <a:pt x="116" y="135"/>
                    </a:lnTo>
                    <a:lnTo>
                      <a:pt x="101" y="150"/>
                    </a:lnTo>
                    <a:lnTo>
                      <a:pt x="79" y="160"/>
                    </a:lnTo>
                    <a:lnTo>
                      <a:pt x="55" y="163"/>
                    </a:lnTo>
                    <a:lnTo>
                      <a:pt x="37" y="163"/>
                    </a:lnTo>
                    <a:lnTo>
                      <a:pt x="22" y="160"/>
                    </a:lnTo>
                    <a:lnTo>
                      <a:pt x="10" y="153"/>
                    </a:lnTo>
                    <a:lnTo>
                      <a:pt x="4" y="143"/>
                    </a:lnTo>
                    <a:lnTo>
                      <a:pt x="0" y="128"/>
                    </a:lnTo>
                    <a:lnTo>
                      <a:pt x="4" y="110"/>
                    </a:lnTo>
                    <a:lnTo>
                      <a:pt x="46" y="110"/>
                    </a:lnTo>
                    <a:lnTo>
                      <a:pt x="45" y="117"/>
                    </a:lnTo>
                    <a:lnTo>
                      <a:pt x="45" y="123"/>
                    </a:lnTo>
                    <a:lnTo>
                      <a:pt x="45" y="128"/>
                    </a:lnTo>
                    <a:lnTo>
                      <a:pt x="46" y="132"/>
                    </a:lnTo>
                    <a:lnTo>
                      <a:pt x="50" y="135"/>
                    </a:lnTo>
                    <a:lnTo>
                      <a:pt x="53" y="137"/>
                    </a:lnTo>
                    <a:lnTo>
                      <a:pt x="60" y="137"/>
                    </a:lnTo>
                    <a:lnTo>
                      <a:pt x="65" y="135"/>
                    </a:lnTo>
                    <a:lnTo>
                      <a:pt x="70" y="133"/>
                    </a:lnTo>
                    <a:lnTo>
                      <a:pt x="75" y="130"/>
                    </a:lnTo>
                    <a:lnTo>
                      <a:pt x="78" y="127"/>
                    </a:lnTo>
                    <a:lnTo>
                      <a:pt x="79" y="120"/>
                    </a:lnTo>
                    <a:lnTo>
                      <a:pt x="79" y="110"/>
                    </a:lnTo>
                    <a:lnTo>
                      <a:pt x="73" y="102"/>
                    </a:lnTo>
                    <a:lnTo>
                      <a:pt x="65" y="97"/>
                    </a:lnTo>
                    <a:lnTo>
                      <a:pt x="53" y="90"/>
                    </a:lnTo>
                    <a:lnTo>
                      <a:pt x="41" y="85"/>
                    </a:lnTo>
                    <a:lnTo>
                      <a:pt x="30" y="79"/>
                    </a:lnTo>
                    <a:lnTo>
                      <a:pt x="22" y="69"/>
                    </a:lnTo>
                    <a:lnTo>
                      <a:pt x="17" y="59"/>
                    </a:lnTo>
                    <a:lnTo>
                      <a:pt x="18" y="44"/>
                    </a:lnTo>
                    <a:lnTo>
                      <a:pt x="25" y="26"/>
                    </a:lnTo>
                    <a:lnTo>
                      <a:pt x="38" y="13"/>
                    </a:lnTo>
                    <a:lnTo>
                      <a:pt x="55" y="4"/>
                    </a:lnTo>
                    <a:lnTo>
                      <a:pt x="71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C014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52" name="Rectangle 3">
              <a:extLst>
                <a:ext uri="{FF2B5EF4-FFF2-40B4-BE49-F238E27FC236}">
                  <a16:creationId xmlns:a16="http://schemas.microsoft.com/office/drawing/2014/main" id="{F4842918-447E-468E-8ED2-A371FFD08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" y="1"/>
              <a:ext cx="12187767" cy="2159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de-DE" altLang="ru-RU" sz="2400">
                <a:solidFill>
                  <a:srgbClr val="FF0040"/>
                </a:solidFill>
              </a:endParaRPr>
            </a:p>
          </p:txBody>
        </p:sp>
        <p:sp>
          <p:nvSpPr>
            <p:cNvPr id="253" name="Rectangle 4">
              <a:extLst>
                <a:ext uri="{FF2B5EF4-FFF2-40B4-BE49-F238E27FC236}">
                  <a16:creationId xmlns:a16="http://schemas.microsoft.com/office/drawing/2014/main" id="{040C72D6-A764-458D-9BAD-1F26FE0DA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452" y="1"/>
              <a:ext cx="5037667" cy="215900"/>
            </a:xfrm>
            <a:prstGeom prst="rect">
              <a:avLst/>
            </a:prstGeom>
            <a:solidFill>
              <a:srgbClr val="EE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de-DE" altLang="ru-RU" sz="2400">
                <a:solidFill>
                  <a:srgbClr val="808080"/>
                </a:solidFill>
              </a:endParaRPr>
            </a:p>
          </p:txBody>
        </p:sp>
        <p:pic>
          <p:nvPicPr>
            <p:cNvPr id="254" name="Picture 14" descr="C:\Users\heie\Desktop\Endorsement Suite complete\Endorsement-Suite-For-Digital\150px\White Flag Outlined\Left\FULL COLOUR\HEX-150px-L-primary_endorse_flag-white-FULL_COLOUR-RGB-outline.png">
              <a:extLst>
                <a:ext uri="{FF2B5EF4-FFF2-40B4-BE49-F238E27FC236}">
                  <a16:creationId xmlns:a16="http://schemas.microsoft.com/office/drawing/2014/main" id="{616E5174-BBC5-47BE-AAD9-ABC97A4B8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5986462"/>
              <a:ext cx="958730" cy="51428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484468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>
            <a:extLst>
              <a:ext uri="{FF2B5EF4-FFF2-40B4-BE49-F238E27FC236}">
                <a16:creationId xmlns:a16="http://schemas.microsoft.com/office/drawing/2014/main" id="{F88306E3-5E41-4277-8B28-F2D344447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Традиционный метод с </a:t>
            </a:r>
            <a:r>
              <a:rPr lang="ru-RU" altLang="ru-RU" dirty="0" err="1"/>
              <a:t>копирной</a:t>
            </a:r>
            <a:r>
              <a:rPr lang="ru-RU" altLang="ru-RU" dirty="0"/>
              <a:t> струной</a:t>
            </a:r>
            <a:r>
              <a:rPr lang="en-AU" altLang="ru-RU" dirty="0"/>
              <a:t>… </a:t>
            </a:r>
          </a:p>
        </p:txBody>
      </p:sp>
      <p:pic>
        <p:nvPicPr>
          <p:cNvPr id="6148" name="Picture 1042" descr="GPR121 with Tripod">
            <a:extLst>
              <a:ext uri="{FF2B5EF4-FFF2-40B4-BE49-F238E27FC236}">
                <a16:creationId xmlns:a16="http://schemas.microsoft.com/office/drawing/2014/main" id="{63E2D0F5-AC70-4F2C-AF89-BB889E1F2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524000"/>
            <a:ext cx="303213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043">
            <a:extLst>
              <a:ext uri="{FF2B5EF4-FFF2-40B4-BE49-F238E27FC236}">
                <a16:creationId xmlns:a16="http://schemas.microsoft.com/office/drawing/2014/main" id="{FFFAFEB2-98AA-4773-932D-DF205BC19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838" y="1601788"/>
            <a:ext cx="7778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900"/>
              <a:t>Точка ПВО</a:t>
            </a:r>
          </a:p>
        </p:txBody>
      </p:sp>
      <p:pic>
        <p:nvPicPr>
          <p:cNvPr id="6150" name="Picture 1045" descr="TCA1101plus with Tripod">
            <a:extLst>
              <a:ext uri="{FF2B5EF4-FFF2-40B4-BE49-F238E27FC236}">
                <a16:creationId xmlns:a16="http://schemas.microsoft.com/office/drawing/2014/main" id="{00A3B4A2-0F51-4ED2-8F75-362D24C7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4432300"/>
            <a:ext cx="3492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Line 1046">
            <a:extLst>
              <a:ext uri="{FF2B5EF4-FFF2-40B4-BE49-F238E27FC236}">
                <a16:creationId xmlns:a16="http://schemas.microsoft.com/office/drawing/2014/main" id="{91752304-42CC-4429-B494-B389901F8D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3275" y="2608263"/>
            <a:ext cx="3930650" cy="1844675"/>
          </a:xfrm>
          <a:prstGeom prst="line">
            <a:avLst/>
          </a:prstGeom>
          <a:noFill/>
          <a:ln w="19050">
            <a:solidFill>
              <a:srgbClr val="FC0128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152" name="Picture 1047" descr="TPS Surveyor 2">
            <a:extLst>
              <a:ext uri="{FF2B5EF4-FFF2-40B4-BE49-F238E27FC236}">
                <a16:creationId xmlns:a16="http://schemas.microsoft.com/office/drawing/2014/main" id="{306D4C23-9930-44F3-A389-A3A7CD6E7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2576513"/>
            <a:ext cx="392113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Line 1048">
            <a:extLst>
              <a:ext uri="{FF2B5EF4-FFF2-40B4-BE49-F238E27FC236}">
                <a16:creationId xmlns:a16="http://schemas.microsoft.com/office/drawing/2014/main" id="{5741BF29-035F-49CC-88B6-E59CABB6D1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0863" y="4186291"/>
            <a:ext cx="228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4" name="Line 1049">
            <a:extLst>
              <a:ext uri="{FF2B5EF4-FFF2-40B4-BE49-F238E27FC236}">
                <a16:creationId xmlns:a16="http://schemas.microsoft.com/office/drawing/2014/main" id="{2599611A-531B-42E0-B398-6FF9BF0EF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500" y="33226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5" name="Line 1050">
            <a:extLst>
              <a:ext uri="{FF2B5EF4-FFF2-40B4-BE49-F238E27FC236}">
                <a16:creationId xmlns:a16="http://schemas.microsoft.com/office/drawing/2014/main" id="{8E6591F3-A891-4DD1-ACDE-15C8183B00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7438" y="3336925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6" name="Line 1051">
            <a:extLst>
              <a:ext uri="{FF2B5EF4-FFF2-40B4-BE49-F238E27FC236}">
                <a16:creationId xmlns:a16="http://schemas.microsoft.com/office/drawing/2014/main" id="{EAADF4C5-7499-493D-BFEF-E5A9EE4D2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426450" y="39068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7" name="Line 1052">
            <a:extLst>
              <a:ext uri="{FF2B5EF4-FFF2-40B4-BE49-F238E27FC236}">
                <a16:creationId xmlns:a16="http://schemas.microsoft.com/office/drawing/2014/main" id="{21DF6998-00DB-4132-8A7B-474F033DDB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07388" y="3921125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158" name="Picture 1053" descr="TPS Surveyor 2">
            <a:extLst>
              <a:ext uri="{FF2B5EF4-FFF2-40B4-BE49-F238E27FC236}">
                <a16:creationId xmlns:a16="http://schemas.microsoft.com/office/drawing/2014/main" id="{CD2C2580-6F0F-4754-9818-C6AF3D04B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6749"/>
          <a:stretch>
            <a:fillRect/>
          </a:stretch>
        </p:blipFill>
        <p:spPr bwMode="auto">
          <a:xfrm>
            <a:off x="8637588" y="4513263"/>
            <a:ext cx="363537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Line 1054">
            <a:extLst>
              <a:ext uri="{FF2B5EF4-FFF2-40B4-BE49-F238E27FC236}">
                <a16:creationId xmlns:a16="http://schemas.microsoft.com/office/drawing/2014/main" id="{7B21D689-9219-4663-B6E0-E8DF8137C5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0225" y="3230563"/>
            <a:ext cx="252413" cy="15081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0" name="Line 1055">
            <a:extLst>
              <a:ext uri="{FF2B5EF4-FFF2-40B4-BE49-F238E27FC236}">
                <a16:creationId xmlns:a16="http://schemas.microsoft.com/office/drawing/2014/main" id="{941EE86D-1AFA-404D-A619-75B8BD8A39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41813" y="3130550"/>
            <a:ext cx="244475" cy="936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1" name="AutoShape 1056">
            <a:extLst>
              <a:ext uri="{FF2B5EF4-FFF2-40B4-BE49-F238E27FC236}">
                <a16:creationId xmlns:a16="http://schemas.microsoft.com/office/drawing/2014/main" id="{F7E0F30A-D030-4346-808B-26FFBCCCFC5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62750" y="2165350"/>
            <a:ext cx="1851025" cy="1181100"/>
          </a:xfrm>
          <a:prstGeom prst="wedgeEllipseCallout">
            <a:avLst>
              <a:gd name="adj1" fmla="val -53519"/>
              <a:gd name="adj2" fmla="val 13534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ru-RU" sz="1000"/>
              <a:t>Иди 3 метров</a:t>
            </a:r>
            <a:r>
              <a:rPr lang="en-GB" altLang="ru-RU" sz="1000"/>
              <a:t>!</a:t>
            </a:r>
          </a:p>
          <a:p>
            <a:pPr algn="ctr">
              <a:spcBef>
                <a:spcPct val="20000"/>
              </a:spcBef>
            </a:pPr>
            <a:r>
              <a:rPr lang="ru-RU" altLang="ru-RU" sz="1000"/>
              <a:t>Иди на лево 1 м</a:t>
            </a:r>
            <a:r>
              <a:rPr lang="en-GB" altLang="ru-RU" sz="1000"/>
              <a:t>!</a:t>
            </a:r>
          </a:p>
          <a:p>
            <a:pPr algn="ctr">
              <a:spcBef>
                <a:spcPct val="20000"/>
              </a:spcBef>
            </a:pPr>
            <a:r>
              <a:rPr lang="ru-RU" altLang="ru-RU" sz="1000"/>
              <a:t>Чуть выше</a:t>
            </a:r>
            <a:r>
              <a:rPr lang="en-GB" altLang="ru-RU" sz="1000"/>
              <a:t>it!</a:t>
            </a:r>
          </a:p>
          <a:p>
            <a:pPr algn="ctr">
              <a:spcBef>
                <a:spcPct val="20000"/>
              </a:spcBef>
            </a:pPr>
            <a:r>
              <a:rPr lang="ru-RU" altLang="ru-RU" sz="1000"/>
              <a:t>Чуть ниже….</a:t>
            </a:r>
            <a:r>
              <a:rPr lang="en-GB" altLang="ru-RU" sz="1000"/>
              <a:t>!</a:t>
            </a:r>
          </a:p>
          <a:p>
            <a:pPr algn="ctr">
              <a:spcBef>
                <a:spcPct val="20000"/>
              </a:spcBef>
            </a:pPr>
            <a:r>
              <a:rPr lang="en-GB" altLang="ru-RU" sz="1000" i="1"/>
              <a:t>STOP!</a:t>
            </a:r>
          </a:p>
        </p:txBody>
      </p:sp>
      <p:sp>
        <p:nvSpPr>
          <p:cNvPr id="6162" name="Line 1057">
            <a:extLst>
              <a:ext uri="{FF2B5EF4-FFF2-40B4-BE49-F238E27FC236}">
                <a16:creationId xmlns:a16="http://schemas.microsoft.com/office/drawing/2014/main" id="{38320B33-0334-4BAC-8819-1D34839616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2670224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3" name="Line 1058">
            <a:extLst>
              <a:ext uri="{FF2B5EF4-FFF2-40B4-BE49-F238E27FC236}">
                <a16:creationId xmlns:a16="http://schemas.microsoft.com/office/drawing/2014/main" id="{41F9198D-EB59-4B7C-AF85-669CF46371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2670224"/>
            <a:ext cx="228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4" name="Line 1059">
            <a:extLst>
              <a:ext uri="{FF2B5EF4-FFF2-40B4-BE49-F238E27FC236}">
                <a16:creationId xmlns:a16="http://schemas.microsoft.com/office/drawing/2014/main" id="{1CE1D8FE-B6C5-4F01-943E-8AB32B0045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148062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5" name="Line 1060">
            <a:extLst>
              <a:ext uri="{FF2B5EF4-FFF2-40B4-BE49-F238E27FC236}">
                <a16:creationId xmlns:a16="http://schemas.microsoft.com/office/drawing/2014/main" id="{92F27E87-C44D-4F4B-B34A-A029EEFFB2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3148062"/>
            <a:ext cx="228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6" name="Line 1061">
            <a:extLst>
              <a:ext uri="{FF2B5EF4-FFF2-40B4-BE49-F238E27FC236}">
                <a16:creationId xmlns:a16="http://schemas.microsoft.com/office/drawing/2014/main" id="{EC38DA3C-1535-492F-A757-689911D66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1738" y="3627487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7" name="Line 1062">
            <a:extLst>
              <a:ext uri="{FF2B5EF4-FFF2-40B4-BE49-F238E27FC236}">
                <a16:creationId xmlns:a16="http://schemas.microsoft.com/office/drawing/2014/main" id="{F3A7D43D-8B55-4CE0-9016-5A0406385D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5538" y="3627487"/>
            <a:ext cx="228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8" name="Line 1063">
            <a:extLst>
              <a:ext uri="{FF2B5EF4-FFF2-40B4-BE49-F238E27FC236}">
                <a16:creationId xmlns:a16="http://schemas.microsoft.com/office/drawing/2014/main" id="{12FDB825-4BA5-4F7E-A52F-D9E9275B22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7063" y="4186291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9" name="Line 1064">
            <a:extLst>
              <a:ext uri="{FF2B5EF4-FFF2-40B4-BE49-F238E27FC236}">
                <a16:creationId xmlns:a16="http://schemas.microsoft.com/office/drawing/2014/main" id="{C979E3C9-4562-4AD0-AB24-204D860B5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489691"/>
            <a:ext cx="7696200" cy="2209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0" name="Line 1065">
            <a:extLst>
              <a:ext uri="{FF2B5EF4-FFF2-40B4-BE49-F238E27FC236}">
                <a16:creationId xmlns:a16="http://schemas.microsoft.com/office/drawing/2014/main" id="{5F6EB3D8-44D1-400B-B841-D34B058AAA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9513" y="4705403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1" name="Line 1066">
            <a:extLst>
              <a:ext uri="{FF2B5EF4-FFF2-40B4-BE49-F238E27FC236}">
                <a16:creationId xmlns:a16="http://schemas.microsoft.com/office/drawing/2014/main" id="{2236AF6C-5F30-4CF2-B9A0-D4F6F4F92B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53313" y="4705403"/>
            <a:ext cx="228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324FFD3-2C1E-4778-BD96-5523D135A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3" y="3625338"/>
            <a:ext cx="3468992" cy="31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26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8E64858-0012-4550-9734-EF523F2B6C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7" y="680427"/>
            <a:ext cx="8097837" cy="585788"/>
          </a:xfrm>
        </p:spPr>
        <p:txBody>
          <a:bodyPr/>
          <a:lstStyle/>
          <a:p>
            <a:r>
              <a:rPr lang="ru-RU" altLang="ru-RU" dirty="0"/>
              <a:t>Главные проблемы традиционного метода </a:t>
            </a:r>
            <a:br>
              <a:rPr lang="en-US" altLang="ru-RU" dirty="0"/>
            </a:br>
            <a:br>
              <a:rPr lang="ru-RU" altLang="ru-RU" dirty="0"/>
            </a:br>
            <a:endParaRPr lang="en-US" altLang="ru-RU" sz="2200" dirty="0">
              <a:solidFill>
                <a:schemeClr val="tx1"/>
              </a:solidFill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B8FB96C-032F-4D7E-9A9A-AC3F37EAC94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19137" y="1588650"/>
            <a:ext cx="8097837" cy="4729600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ru-RU" altLang="ru-RU" sz="1800" dirty="0"/>
              <a:t>Струна – уничтожитель времени. (3 – 4 часа на 200 метров)</a:t>
            </a:r>
          </a:p>
          <a:p>
            <a:pPr lvl="1">
              <a:lnSpc>
                <a:spcPct val="150000"/>
              </a:lnSpc>
            </a:pPr>
            <a:r>
              <a:rPr lang="ru-RU" altLang="ru-RU" sz="1800" dirty="0"/>
              <a:t>Струну сбивают при работе</a:t>
            </a:r>
            <a:endParaRPr lang="en-US" altLang="ru-RU" sz="1800" dirty="0"/>
          </a:p>
          <a:p>
            <a:pPr lvl="1">
              <a:lnSpc>
                <a:spcPct val="150000"/>
              </a:lnSpc>
            </a:pPr>
            <a:r>
              <a:rPr lang="ru-RU" altLang="ru-RU" sz="1800" dirty="0"/>
              <a:t>Провис струны – стандартная проблема. Нужен постоянный контроль</a:t>
            </a:r>
          </a:p>
          <a:p>
            <a:pPr lvl="1">
              <a:lnSpc>
                <a:spcPct val="150000"/>
              </a:lnSpc>
            </a:pPr>
            <a:r>
              <a:rPr lang="ru-RU" altLang="ru-RU" sz="1800" dirty="0"/>
              <a:t>Струна мешает подвозу материала и работе техники. </a:t>
            </a:r>
            <a:endParaRPr lang="en-US" altLang="ru-RU" sz="1800" dirty="0"/>
          </a:p>
          <a:p>
            <a:pPr lvl="1">
              <a:lnSpc>
                <a:spcPct val="150000"/>
              </a:lnSpc>
            </a:pPr>
            <a:r>
              <a:rPr lang="ru-RU" altLang="ru-RU" sz="1800"/>
              <a:t>Точность </a:t>
            </a:r>
            <a:r>
              <a:rPr lang="ru-RU" altLang="ru-RU" sz="1800" dirty="0"/>
              <a:t>разбивки струны зависит от опыта геодезиста. Человеческий фактор</a:t>
            </a:r>
          </a:p>
          <a:p>
            <a:pPr lvl="1">
              <a:lnSpc>
                <a:spcPct val="150000"/>
              </a:lnSpc>
            </a:pPr>
            <a:r>
              <a:rPr lang="ru-RU" altLang="ru-RU" sz="1800" dirty="0"/>
              <a:t>При работе </a:t>
            </a:r>
            <a:r>
              <a:rPr lang="ru-RU" altLang="ru-RU" sz="1800"/>
              <a:t>в туннеле. </a:t>
            </a:r>
            <a:r>
              <a:rPr lang="ru-RU" altLang="ru-RU" sz="1800" dirty="0"/>
              <a:t>Установка </a:t>
            </a:r>
            <a:r>
              <a:rPr lang="ru-RU" altLang="ru-RU" sz="1800"/>
              <a:t>струны затруднена</a:t>
            </a:r>
            <a:endParaRPr lang="en-US" altLang="ru-RU" sz="180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04504" y="1948800"/>
            <a:ext cx="86291" cy="2027238"/>
            <a:chOff x="3588129" y="2000250"/>
            <a:chExt cx="86291" cy="2027238"/>
          </a:xfrm>
        </p:grpSpPr>
        <p:sp>
          <p:nvSpPr>
            <p:cNvPr id="5" name="Cube 4"/>
            <p:cNvSpPr/>
            <p:nvPr/>
          </p:nvSpPr>
          <p:spPr bwMode="auto">
            <a:xfrm>
              <a:off x="3588129" y="2000250"/>
              <a:ext cx="86291" cy="2027238"/>
            </a:xfrm>
            <a:prstGeom prst="cube">
              <a:avLst>
                <a:gd name="adj" fmla="val 37300"/>
              </a:avLst>
            </a:prstGeom>
            <a:solidFill>
              <a:schemeClr val="accent4"/>
            </a:solidFill>
            <a:ln w="31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LeftDown"/>
              <a:lightRig rig="threePt" dir="t"/>
            </a:scene3d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441" y="2080685"/>
              <a:ext cx="81386" cy="12107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449384" y="2318687"/>
            <a:ext cx="87873" cy="2027238"/>
            <a:chOff x="4533009" y="2370137"/>
            <a:chExt cx="87873" cy="2027238"/>
          </a:xfrm>
        </p:grpSpPr>
        <p:sp>
          <p:nvSpPr>
            <p:cNvPr id="38" name="Cube 37"/>
            <p:cNvSpPr/>
            <p:nvPr/>
          </p:nvSpPr>
          <p:spPr bwMode="auto">
            <a:xfrm>
              <a:off x="4533009" y="2370137"/>
              <a:ext cx="86291" cy="2027238"/>
            </a:xfrm>
            <a:prstGeom prst="cube">
              <a:avLst>
                <a:gd name="adj" fmla="val 37300"/>
              </a:avLst>
            </a:prstGeom>
            <a:solidFill>
              <a:schemeClr val="accent4"/>
            </a:solidFill>
            <a:ln w="31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LeftDown"/>
              <a:lightRig rig="threePt" dir="t"/>
            </a:scene3d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496" y="2463272"/>
              <a:ext cx="81386" cy="121070"/>
            </a:xfrm>
            <a:prstGeom prst="rect">
              <a:avLst/>
            </a:prstGeom>
          </p:spPr>
        </p:pic>
      </p:grp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539749"/>
            <a:ext cx="8097837" cy="1069391"/>
          </a:xfrm>
        </p:spPr>
        <p:txBody>
          <a:bodyPr/>
          <a:lstStyle/>
          <a:p>
            <a:r>
              <a:rPr lang="ru-RU" dirty="0"/>
              <a:t>3</a:t>
            </a:r>
            <a:r>
              <a:rPr lang="en-US" dirty="0"/>
              <a:t>D </a:t>
            </a:r>
            <a:r>
              <a:rPr lang="ru-RU" dirty="0"/>
              <a:t>система укладки бетона</a:t>
            </a:r>
            <a:br>
              <a:rPr lang="en-US" dirty="0"/>
            </a:br>
            <a:r>
              <a:rPr lang="ru-RU" dirty="0"/>
              <a:t>«Виртуальная струна»</a:t>
            </a:r>
            <a:br>
              <a:rPr lang="en-US" dirty="0"/>
            </a:br>
            <a:endParaRPr lang="en-US" sz="2200" dirty="0">
              <a:solidFill>
                <a:srgbClr val="59595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 rot="21266748" flipH="1">
            <a:off x="2947966" y="3693101"/>
            <a:ext cx="3238949" cy="1264956"/>
            <a:chOff x="12599059" y="3933825"/>
            <a:chExt cx="2611438" cy="950913"/>
          </a:xfrm>
        </p:grpSpPr>
        <p:sp>
          <p:nvSpPr>
            <p:cNvPr id="13316" name="Freeform 5"/>
            <p:cNvSpPr>
              <a:spLocks/>
            </p:cNvSpPr>
            <p:nvPr/>
          </p:nvSpPr>
          <p:spPr bwMode="auto">
            <a:xfrm>
              <a:off x="12608584" y="3933825"/>
              <a:ext cx="2601913" cy="849313"/>
            </a:xfrm>
            <a:custGeom>
              <a:avLst/>
              <a:gdLst>
                <a:gd name="T0" fmla="*/ 0 w 1899"/>
                <a:gd name="T1" fmla="*/ 2147483647 h 801"/>
                <a:gd name="T2" fmla="*/ 2147483647 w 1899"/>
                <a:gd name="T3" fmla="*/ 0 h 801"/>
                <a:gd name="T4" fmla="*/ 2147483647 w 1899"/>
                <a:gd name="T5" fmla="*/ 2147483647 h 801"/>
                <a:gd name="T6" fmla="*/ 2147483647 w 1899"/>
                <a:gd name="T7" fmla="*/ 2147483647 h 801"/>
                <a:gd name="T8" fmla="*/ 0 w 1899"/>
                <a:gd name="T9" fmla="*/ 2147483647 h 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9" h="801">
                  <a:moveTo>
                    <a:pt x="0" y="327"/>
                  </a:moveTo>
                  <a:lnTo>
                    <a:pt x="625" y="0"/>
                  </a:lnTo>
                  <a:lnTo>
                    <a:pt x="1899" y="435"/>
                  </a:lnTo>
                  <a:lnTo>
                    <a:pt x="1387" y="801"/>
                  </a:lnTo>
                  <a:lnTo>
                    <a:pt x="0" y="327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17" name="Freeform 6"/>
            <p:cNvSpPr>
              <a:spLocks/>
            </p:cNvSpPr>
            <p:nvPr/>
          </p:nvSpPr>
          <p:spPr bwMode="auto">
            <a:xfrm>
              <a:off x="12599059" y="4278313"/>
              <a:ext cx="1901825" cy="606425"/>
            </a:xfrm>
            <a:custGeom>
              <a:avLst/>
              <a:gdLst>
                <a:gd name="T0" fmla="*/ 0 w 1198"/>
                <a:gd name="T1" fmla="*/ 0 h 382"/>
                <a:gd name="T2" fmla="*/ 2147483647 w 1198"/>
                <a:gd name="T3" fmla="*/ 2147483647 h 382"/>
                <a:gd name="T4" fmla="*/ 2147483647 w 1198"/>
                <a:gd name="T5" fmla="*/ 2147483647 h 382"/>
                <a:gd name="T6" fmla="*/ 2147483647 w 1198"/>
                <a:gd name="T7" fmla="*/ 2147483647 h 382"/>
                <a:gd name="T8" fmla="*/ 0 w 1198"/>
                <a:gd name="T9" fmla="*/ 0 h 3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8" h="382">
                  <a:moveTo>
                    <a:pt x="0" y="0"/>
                  </a:moveTo>
                  <a:lnTo>
                    <a:pt x="1198" y="318"/>
                  </a:lnTo>
                  <a:lnTo>
                    <a:pt x="1198" y="382"/>
                  </a:lnTo>
                  <a:lnTo>
                    <a:pt x="1" y="6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18" name="Freeform 7"/>
            <p:cNvSpPr>
              <a:spLocks/>
            </p:cNvSpPr>
            <p:nvPr/>
          </p:nvSpPr>
          <p:spPr bwMode="auto">
            <a:xfrm>
              <a:off x="14500884" y="4397375"/>
              <a:ext cx="709613" cy="485775"/>
            </a:xfrm>
            <a:custGeom>
              <a:avLst/>
              <a:gdLst>
                <a:gd name="T0" fmla="*/ 2147483647 w 447"/>
                <a:gd name="T1" fmla="*/ 2147483647 h 306"/>
                <a:gd name="T2" fmla="*/ 2147483647 w 447"/>
                <a:gd name="T3" fmla="*/ 0 h 306"/>
                <a:gd name="T4" fmla="*/ 2147483647 w 447"/>
                <a:gd name="T5" fmla="*/ 2147483647 h 306"/>
                <a:gd name="T6" fmla="*/ 0 w 447"/>
                <a:gd name="T7" fmla="*/ 2147483647 h 306"/>
                <a:gd name="T8" fmla="*/ 2147483647 w 447"/>
                <a:gd name="T9" fmla="*/ 2147483647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" h="306">
                  <a:moveTo>
                    <a:pt x="2" y="246"/>
                  </a:moveTo>
                  <a:lnTo>
                    <a:pt x="447" y="0"/>
                  </a:lnTo>
                  <a:lnTo>
                    <a:pt x="447" y="67"/>
                  </a:lnTo>
                  <a:lnTo>
                    <a:pt x="0" y="306"/>
                  </a:lnTo>
                  <a:lnTo>
                    <a:pt x="2" y="246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3319" name="Picture 9" descr="TCA1101plus with Trip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6746" y="2091358"/>
            <a:ext cx="3444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TCA1101plus with Trip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8183" y="1318251"/>
            <a:ext cx="368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1" descr="TCA1101plus with Tripo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2439" y="3164064"/>
            <a:ext cx="3365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Line 12"/>
          <p:cNvSpPr>
            <a:spLocks noChangeShapeType="1"/>
          </p:cNvSpPr>
          <p:nvPr/>
        </p:nvSpPr>
        <p:spPr bwMode="auto">
          <a:xfrm flipV="1">
            <a:off x="4535674" y="2213911"/>
            <a:ext cx="3413315" cy="257969"/>
          </a:xfrm>
          <a:prstGeom prst="line">
            <a:avLst/>
          </a:prstGeom>
          <a:noFill/>
          <a:ln w="19050">
            <a:solidFill>
              <a:srgbClr val="FC012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2234660" y="1900381"/>
            <a:ext cx="11116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sz="1400" dirty="0"/>
              <a:t>Компьютер</a:t>
            </a:r>
            <a:endParaRPr lang="en-GB" sz="1400" dirty="0"/>
          </a:p>
        </p:txBody>
      </p:sp>
      <p:sp>
        <p:nvSpPr>
          <p:cNvPr id="13328" name="Line 18"/>
          <p:cNvSpPr>
            <a:spLocks noChangeShapeType="1"/>
          </p:cNvSpPr>
          <p:nvPr/>
        </p:nvSpPr>
        <p:spPr bwMode="auto">
          <a:xfrm>
            <a:off x="2678965" y="2405745"/>
            <a:ext cx="123825" cy="37576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31" name="Text Box 21"/>
          <p:cNvSpPr txBox="1">
            <a:spLocks noChangeArrowheads="1"/>
          </p:cNvSpPr>
          <p:nvPr/>
        </p:nvSpPr>
        <p:spPr bwMode="auto">
          <a:xfrm>
            <a:off x="7696442" y="1620188"/>
            <a:ext cx="1100138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CH" sz="1400" dirty="0"/>
              <a:t>Robot #1</a:t>
            </a:r>
            <a:br>
              <a:rPr lang="de-CH" sz="1400" dirty="0"/>
            </a:br>
            <a:r>
              <a:rPr lang="de-CH" sz="1400" dirty="0"/>
              <a:t>(Guidance)</a:t>
            </a:r>
            <a:endParaRPr lang="en-GB" sz="1400" dirty="0"/>
          </a:p>
        </p:txBody>
      </p:sp>
      <p:sp>
        <p:nvSpPr>
          <p:cNvPr id="13332" name="Text Box 22"/>
          <p:cNvSpPr txBox="1">
            <a:spLocks noChangeArrowheads="1"/>
          </p:cNvSpPr>
          <p:nvPr/>
        </p:nvSpPr>
        <p:spPr bwMode="auto">
          <a:xfrm>
            <a:off x="6999248" y="1074444"/>
            <a:ext cx="1069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CH" sz="1400" dirty="0"/>
              <a:t>Robot #2</a:t>
            </a:r>
            <a:br>
              <a:rPr lang="de-CH" sz="1400" dirty="0"/>
            </a:br>
            <a:r>
              <a:rPr lang="de-CH" sz="1400" dirty="0"/>
              <a:t>(Guidance)</a:t>
            </a:r>
            <a:endParaRPr lang="en-GB" sz="1400" dirty="0"/>
          </a:p>
        </p:txBody>
      </p:sp>
      <p:sp>
        <p:nvSpPr>
          <p:cNvPr id="13333" name="Text Box 23"/>
          <p:cNvSpPr txBox="1">
            <a:spLocks noChangeArrowheads="1"/>
          </p:cNvSpPr>
          <p:nvPr/>
        </p:nvSpPr>
        <p:spPr bwMode="auto">
          <a:xfrm>
            <a:off x="7326740" y="3896944"/>
            <a:ext cx="124027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CH" sz="1400" dirty="0"/>
              <a:t>Robot #3</a:t>
            </a:r>
            <a:br>
              <a:rPr lang="de-CH" sz="1400" dirty="0"/>
            </a:br>
            <a:r>
              <a:rPr lang="de-CH" sz="1400" dirty="0"/>
              <a:t>(</a:t>
            </a:r>
            <a:r>
              <a:rPr lang="ru-RU" sz="1400" dirty="0"/>
              <a:t>Контроль</a:t>
            </a:r>
            <a:r>
              <a:rPr lang="de-CH" sz="1400" dirty="0"/>
              <a:t> &amp; </a:t>
            </a:r>
            <a:br>
              <a:rPr lang="de-CH" sz="1400" dirty="0"/>
            </a:br>
            <a:r>
              <a:rPr lang="ru-RU" sz="1400" dirty="0"/>
              <a:t>поддержка</a:t>
            </a:r>
            <a:r>
              <a:rPr lang="de-CH" sz="1400" dirty="0"/>
              <a:t>)</a:t>
            </a:r>
            <a:endParaRPr lang="en-GB" sz="1400" dirty="0"/>
          </a:p>
        </p:txBody>
      </p:sp>
      <p:sp>
        <p:nvSpPr>
          <p:cNvPr id="13338" name="Line 29"/>
          <p:cNvSpPr>
            <a:spLocks noChangeShapeType="1"/>
          </p:cNvSpPr>
          <p:nvPr/>
        </p:nvSpPr>
        <p:spPr bwMode="auto">
          <a:xfrm flipV="1">
            <a:off x="5914636" y="3210353"/>
            <a:ext cx="1781806" cy="102452"/>
          </a:xfrm>
          <a:prstGeom prst="line">
            <a:avLst/>
          </a:prstGeom>
          <a:noFill/>
          <a:ln w="19050">
            <a:solidFill>
              <a:srgbClr val="FC012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3662898" y="2247666"/>
            <a:ext cx="11906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sz="1400" dirty="0"/>
              <a:t>Отражатель</a:t>
            </a:r>
            <a:endParaRPr lang="en-GB" sz="1400" dirty="0"/>
          </a:p>
        </p:txBody>
      </p:sp>
      <p:sp>
        <p:nvSpPr>
          <p:cNvPr id="13344" name="Line 28"/>
          <p:cNvSpPr>
            <a:spLocks noChangeShapeType="1"/>
          </p:cNvSpPr>
          <p:nvPr/>
        </p:nvSpPr>
        <p:spPr bwMode="auto">
          <a:xfrm flipV="1">
            <a:off x="3590795" y="1521578"/>
            <a:ext cx="3205069" cy="569781"/>
          </a:xfrm>
          <a:prstGeom prst="line">
            <a:avLst/>
          </a:prstGeom>
          <a:noFill/>
          <a:ln w="19050">
            <a:solidFill>
              <a:srgbClr val="FC012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3345" name="Picture 36" descr="chainman and rod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63" y="3251342"/>
            <a:ext cx="383373" cy="113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5" y="2246005"/>
            <a:ext cx="5189838" cy="3654449"/>
          </a:xfrm>
          <a:prstGeom prst="rect">
            <a:avLst/>
          </a:prstGeom>
        </p:spPr>
      </p:pic>
      <p:pic>
        <p:nvPicPr>
          <p:cNvPr id="13343" name="Picture 35" descr="MPC1310_feet_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29" y="2836212"/>
            <a:ext cx="34925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583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ебо, внешний, земля, пляж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C47E972-C41E-495F-877E-041467BF0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97" y="1330036"/>
            <a:ext cx="3230033" cy="4845050"/>
          </a:xfrm>
          <a:prstGeom prst="rect">
            <a:avLst/>
          </a:prstGeom>
        </p:spPr>
      </p:pic>
      <p:sp>
        <p:nvSpPr>
          <p:cNvPr id="7170" name="Rectangle 3">
            <a:extLst>
              <a:ext uri="{FF2B5EF4-FFF2-40B4-BE49-F238E27FC236}">
                <a16:creationId xmlns:a16="http://schemas.microsoft.com/office/drawing/2014/main" id="{91B397C7-372E-459B-BC12-B95652F8D94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7025" y="1393481"/>
            <a:ext cx="5259917" cy="4993248"/>
          </a:xfrm>
        </p:spPr>
        <p:txBody>
          <a:bodyPr/>
          <a:lstStyle/>
          <a:p>
            <a:pPr marL="292100" lvl="1" indent="-290513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ru-RU" sz="2400" dirty="0"/>
              <a:t>До начала работы </a:t>
            </a:r>
            <a:r>
              <a:rPr lang="en-US" sz="2400" dirty="0"/>
              <a:t>… </a:t>
            </a:r>
          </a:p>
          <a:p>
            <a:pPr marL="292100" lvl="1" indent="-290513">
              <a:lnSpc>
                <a:spcPct val="110000"/>
              </a:lnSpc>
              <a:defRPr/>
            </a:pPr>
            <a:r>
              <a:rPr lang="ru-RU" sz="1800" dirty="0"/>
              <a:t>Загрузить проект в бортовой </a:t>
            </a:r>
            <a:r>
              <a:rPr lang="ru-RU" sz="1800"/>
              <a:t>компьютер </a:t>
            </a:r>
          </a:p>
          <a:p>
            <a:pPr marL="292100" lvl="1" indent="-290513">
              <a:lnSpc>
                <a:spcPct val="110000"/>
              </a:lnSpc>
              <a:defRPr/>
            </a:pPr>
            <a:r>
              <a:rPr lang="ru-RU" sz="1800"/>
              <a:t>Выкинуть </a:t>
            </a:r>
            <a:r>
              <a:rPr lang="ru-RU" sz="1800" dirty="0"/>
              <a:t>опорные стойки</a:t>
            </a:r>
            <a:r>
              <a:rPr lang="en-US" sz="1800" dirty="0"/>
              <a:t>!</a:t>
            </a:r>
          </a:p>
          <a:p>
            <a:pPr marL="292100" lvl="1" indent="-290513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endParaRPr lang="ru-RU" sz="2400" dirty="0"/>
          </a:p>
          <a:p>
            <a:pPr marL="292100" lvl="1" indent="-290513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ru-RU" sz="2400" dirty="0"/>
              <a:t>Только во </a:t>
            </a:r>
            <a:r>
              <a:rPr lang="ru-RU" sz="2400"/>
              <a:t>время укладки</a:t>
            </a:r>
            <a:r>
              <a:rPr lang="en-US" sz="2400" dirty="0"/>
              <a:t>…</a:t>
            </a:r>
          </a:p>
          <a:p>
            <a:pPr marL="292100" lvl="1" indent="-290513">
              <a:lnSpc>
                <a:spcPct val="110000"/>
              </a:lnSpc>
              <a:defRPr/>
            </a:pPr>
            <a:r>
              <a:rPr lang="ru-RU" sz="1800" dirty="0"/>
              <a:t>Установить тахеометры</a:t>
            </a:r>
            <a:endParaRPr lang="en-US" sz="1800" dirty="0"/>
          </a:p>
          <a:p>
            <a:pPr marL="292100" lvl="1" indent="-290513">
              <a:lnSpc>
                <a:spcPct val="110000"/>
              </a:lnSpc>
              <a:defRPr/>
            </a:pPr>
            <a:r>
              <a:rPr lang="ru-RU" sz="1800" dirty="0"/>
              <a:t>Начать укладку</a:t>
            </a:r>
            <a:endParaRPr lang="en-US" sz="1800" dirty="0"/>
          </a:p>
          <a:p>
            <a:pPr marL="1587" lvl="1" indent="0">
              <a:lnSpc>
                <a:spcPct val="110000"/>
              </a:lnSpc>
              <a:buNone/>
              <a:defRPr/>
            </a:pPr>
            <a:endParaRPr lang="ru-RU" sz="1800" dirty="0"/>
          </a:p>
        </p:txBody>
      </p:sp>
      <p:sp>
        <p:nvSpPr>
          <p:cNvPr id="7172" name="Oval 5">
            <a:extLst>
              <a:ext uri="{FF2B5EF4-FFF2-40B4-BE49-F238E27FC236}">
                <a16:creationId xmlns:a16="http://schemas.microsoft.com/office/drawing/2014/main" id="{1A8AE8D1-9438-4F46-8D90-FBF08C8B3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227" y="4422067"/>
            <a:ext cx="2733748" cy="1267532"/>
          </a:xfrm>
          <a:prstGeom prst="ellipse">
            <a:avLst/>
          </a:prstGeom>
          <a:noFill/>
          <a:ln w="889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7173" name="Line 6">
            <a:extLst>
              <a:ext uri="{FF2B5EF4-FFF2-40B4-BE49-F238E27FC236}">
                <a16:creationId xmlns:a16="http://schemas.microsoft.com/office/drawing/2014/main" id="{6C6851FD-3F5E-49A3-B864-4A21AA744A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8277" y="2996418"/>
            <a:ext cx="2489981" cy="1463039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4" name="Rectangle 7">
            <a:extLst>
              <a:ext uri="{FF2B5EF4-FFF2-40B4-BE49-F238E27FC236}">
                <a16:creationId xmlns:a16="http://schemas.microsoft.com/office/drawing/2014/main" id="{B1AF105B-24C3-4CA5-B35F-95B89B554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539750"/>
            <a:ext cx="80978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600" b="1" dirty="0">
                <a:solidFill>
                  <a:schemeClr val="tx2"/>
                </a:solidFill>
              </a:rPr>
              <a:t>Работ с «Виртуальной струной»</a:t>
            </a:r>
            <a:r>
              <a:rPr lang="en-US" altLang="ru-RU" sz="2600" b="1" dirty="0">
                <a:solidFill>
                  <a:schemeClr val="tx2"/>
                </a:solidFill>
              </a:rPr>
              <a:t>,</a:t>
            </a:r>
            <a:r>
              <a:rPr lang="ru-RU" altLang="ru-RU" sz="2600" b="1" dirty="0">
                <a:solidFill>
                  <a:schemeClr val="tx2"/>
                </a:solidFill>
              </a:rPr>
              <a:t> 3</a:t>
            </a:r>
            <a:r>
              <a:rPr lang="en-US" altLang="ru-RU" sz="2600" b="1" dirty="0">
                <a:solidFill>
                  <a:schemeClr val="tx2"/>
                </a:solidFill>
              </a:rPr>
              <a:t>D </a:t>
            </a:r>
            <a:r>
              <a:rPr lang="ru-RU" altLang="ru-RU" sz="2600" b="1" dirty="0">
                <a:solidFill>
                  <a:schemeClr val="tx2"/>
                </a:solidFill>
              </a:rPr>
              <a:t>системой </a:t>
            </a:r>
            <a:r>
              <a:rPr lang="en-AU" altLang="ru-RU" sz="2600" b="1" dirty="0">
                <a:solidFill>
                  <a:schemeClr val="tx2"/>
                </a:solidFill>
              </a:rPr>
              <a:t>…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7">
            <a:extLst>
              <a:ext uri="{FF2B5EF4-FFF2-40B4-BE49-F238E27FC236}">
                <a16:creationId xmlns:a16="http://schemas.microsoft.com/office/drawing/2014/main" id="{B1AF105B-24C3-4CA5-B35F-95B89B554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46" y="539750"/>
            <a:ext cx="8183929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600" b="1" dirty="0">
                <a:solidFill>
                  <a:schemeClr val="tx2"/>
                </a:solidFill>
              </a:rPr>
              <a:t>«Виртуальная струна» </a:t>
            </a:r>
            <a:r>
              <a:rPr lang="en-US" altLang="ru-RU" sz="2600" b="1" dirty="0">
                <a:solidFill>
                  <a:schemeClr val="tx2"/>
                </a:solidFill>
              </a:rPr>
              <a:t>vs </a:t>
            </a:r>
            <a:r>
              <a:rPr lang="ru-RU" altLang="ru-RU" sz="2600" b="1" dirty="0" err="1">
                <a:solidFill>
                  <a:schemeClr val="tx2"/>
                </a:solidFill>
              </a:rPr>
              <a:t>Копирной</a:t>
            </a:r>
            <a:r>
              <a:rPr lang="ru-RU" altLang="ru-RU" sz="2600" b="1" dirty="0">
                <a:solidFill>
                  <a:schemeClr val="tx2"/>
                </a:solidFill>
              </a:rPr>
              <a:t> струны </a:t>
            </a:r>
            <a:r>
              <a:rPr lang="en-AU" altLang="ru-RU" sz="2600" b="1" dirty="0">
                <a:solidFill>
                  <a:schemeClr val="tx2"/>
                </a:solidFill>
              </a:rPr>
              <a:t>… </a:t>
            </a:r>
          </a:p>
        </p:txBody>
      </p:sp>
      <p:pic>
        <p:nvPicPr>
          <p:cNvPr id="9" name="Picture 4" descr="IMGP4519">
            <a:extLst>
              <a:ext uri="{FF2B5EF4-FFF2-40B4-BE49-F238E27FC236}">
                <a16:creationId xmlns:a16="http://schemas.microsoft.com/office/drawing/2014/main" id="{1D09639D-99DC-4892-91D4-D91D2D51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3956"/>
            <a:ext cx="4862850" cy="331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MGP4509">
            <a:extLst>
              <a:ext uri="{FF2B5EF4-FFF2-40B4-BE49-F238E27FC236}">
                <a16:creationId xmlns:a16="http://schemas.microsoft.com/office/drawing/2014/main" id="{CCCFF86F-70A5-4777-8557-C2BE9D6BB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5238" y="1653956"/>
            <a:ext cx="4068762" cy="331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2895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7">
            <a:extLst>
              <a:ext uri="{FF2B5EF4-FFF2-40B4-BE49-F238E27FC236}">
                <a16:creationId xmlns:a16="http://schemas.microsoft.com/office/drawing/2014/main" id="{B1AF105B-24C3-4CA5-B35F-95B89B554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46" y="539750"/>
            <a:ext cx="8183929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600" b="1" dirty="0">
                <a:solidFill>
                  <a:schemeClr val="tx2"/>
                </a:solidFill>
              </a:rPr>
              <a:t>«Виртуальная струна» </a:t>
            </a:r>
            <a:r>
              <a:rPr lang="en-US" altLang="ru-RU" sz="2600" b="1" dirty="0">
                <a:solidFill>
                  <a:schemeClr val="tx2"/>
                </a:solidFill>
              </a:rPr>
              <a:t>vs </a:t>
            </a:r>
            <a:r>
              <a:rPr lang="ru-RU" altLang="ru-RU" sz="2600" b="1" dirty="0" err="1">
                <a:solidFill>
                  <a:schemeClr val="tx2"/>
                </a:solidFill>
              </a:rPr>
              <a:t>Копирной</a:t>
            </a:r>
            <a:r>
              <a:rPr lang="ru-RU" altLang="ru-RU" sz="2600" b="1" dirty="0">
                <a:solidFill>
                  <a:schemeClr val="tx2"/>
                </a:solidFill>
              </a:rPr>
              <a:t> струны </a:t>
            </a:r>
            <a:r>
              <a:rPr lang="en-AU" altLang="ru-RU" sz="2600" b="1" dirty="0">
                <a:solidFill>
                  <a:schemeClr val="tx2"/>
                </a:solidFill>
              </a:rPr>
              <a:t>… </a:t>
            </a:r>
          </a:p>
        </p:txBody>
      </p:sp>
      <p:pic>
        <p:nvPicPr>
          <p:cNvPr id="6" name="Рисунок 5" descr="Изображение выглядит как земля, небо, внешний, доро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F94FCCA-16DD-45A0-80A7-74D4F375D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36" y="1767174"/>
            <a:ext cx="4691063" cy="3127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089EF9-D2EA-4873-B494-5D1402C07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" y="1767174"/>
            <a:ext cx="4691063" cy="31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2634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7">
            <a:extLst>
              <a:ext uri="{FF2B5EF4-FFF2-40B4-BE49-F238E27FC236}">
                <a16:creationId xmlns:a16="http://schemas.microsoft.com/office/drawing/2014/main" id="{B1AF105B-24C3-4CA5-B35F-95B89B554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46" y="539750"/>
            <a:ext cx="8183929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600" b="1" dirty="0">
                <a:solidFill>
                  <a:schemeClr val="tx2"/>
                </a:solidFill>
              </a:rPr>
              <a:t>«Виртуальная струна» </a:t>
            </a:r>
            <a:r>
              <a:rPr lang="en-US" altLang="ru-RU" sz="2600" b="1" dirty="0">
                <a:solidFill>
                  <a:schemeClr val="tx2"/>
                </a:solidFill>
              </a:rPr>
              <a:t>vs </a:t>
            </a:r>
            <a:r>
              <a:rPr lang="ru-RU" altLang="ru-RU" sz="2600" b="1" dirty="0" err="1">
                <a:solidFill>
                  <a:schemeClr val="tx2"/>
                </a:solidFill>
              </a:rPr>
              <a:t>Копирной</a:t>
            </a:r>
            <a:r>
              <a:rPr lang="ru-RU" altLang="ru-RU" sz="2600" b="1" dirty="0">
                <a:solidFill>
                  <a:schemeClr val="tx2"/>
                </a:solidFill>
              </a:rPr>
              <a:t> струны </a:t>
            </a:r>
            <a:r>
              <a:rPr lang="en-AU" altLang="ru-RU" sz="2600" b="1" dirty="0">
                <a:solidFill>
                  <a:schemeClr val="tx2"/>
                </a:solidFill>
              </a:rPr>
              <a:t>…</a:t>
            </a:r>
            <a:endParaRPr lang="ru-RU" altLang="ru-RU" sz="2600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ru-RU" altLang="ru-RU" sz="2600" b="1" dirty="0">
                <a:solidFill>
                  <a:schemeClr val="tx2"/>
                </a:solidFill>
              </a:rPr>
              <a:t>Ночная укладка</a:t>
            </a:r>
            <a:r>
              <a:rPr lang="en-AU" altLang="ru-RU" sz="26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" name="Рисунок 4" descr="Изображение выглядит как внешний, небо, земля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4CF9042-6079-4D56-B629-88615C501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7" y="1494295"/>
            <a:ext cx="6539791" cy="49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9720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owerPoint Template English with Picture">
  <a:themeElements>
    <a:clrScheme name="">
      <a:dk1>
        <a:srgbClr val="595959"/>
      </a:dk1>
      <a:lt1>
        <a:srgbClr val="FFFFFF"/>
      </a:lt1>
      <a:dk2>
        <a:srgbClr val="EE0033"/>
      </a:dk2>
      <a:lt2>
        <a:srgbClr val="A7A7A7"/>
      </a:lt2>
      <a:accent1>
        <a:srgbClr val="AFA280"/>
      </a:accent1>
      <a:accent2>
        <a:srgbClr val="2F6680"/>
      </a:accent2>
      <a:accent3>
        <a:srgbClr val="FFFFFF"/>
      </a:accent3>
      <a:accent4>
        <a:srgbClr val="4B4B4B"/>
      </a:accent4>
      <a:accent5>
        <a:srgbClr val="D4CEC0"/>
      </a:accent5>
      <a:accent6>
        <a:srgbClr val="2A5C73"/>
      </a:accent6>
      <a:hlink>
        <a:srgbClr val="595959"/>
      </a:hlink>
      <a:folHlink>
        <a:srgbClr val="0086BC"/>
      </a:folHlink>
    </a:clrScheme>
    <a:fontScheme name="PowerPoint Template English with Pi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 Template English with Pi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 Pi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English with Pi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 Pi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 Pi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 Pi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 Pi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 Picture 8">
        <a:dk1>
          <a:srgbClr val="595959"/>
        </a:dk1>
        <a:lt1>
          <a:srgbClr val="FFFFFF"/>
        </a:lt1>
        <a:dk2>
          <a:srgbClr val="ED4119"/>
        </a:dk2>
        <a:lt2>
          <a:srgbClr val="5E574E"/>
        </a:lt2>
        <a:accent1>
          <a:srgbClr val="2A80B6"/>
        </a:accent1>
        <a:accent2>
          <a:srgbClr val="4F4B1F"/>
        </a:accent2>
        <a:accent3>
          <a:srgbClr val="FFFFFF"/>
        </a:accent3>
        <a:accent4>
          <a:srgbClr val="4B4B4B"/>
        </a:accent4>
        <a:accent5>
          <a:srgbClr val="ACC0D7"/>
        </a:accent5>
        <a:accent6>
          <a:srgbClr val="47431B"/>
        </a:accent6>
        <a:hlink>
          <a:srgbClr val="65979F"/>
        </a:hlink>
        <a:folHlink>
          <a:srgbClr val="BFA0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 Picture 9">
        <a:dk1>
          <a:srgbClr val="000000"/>
        </a:dk1>
        <a:lt1>
          <a:srgbClr val="FFFFFF"/>
        </a:lt1>
        <a:dk2>
          <a:srgbClr val="EE0033"/>
        </a:dk2>
        <a:lt2>
          <a:srgbClr val="808080"/>
        </a:lt2>
        <a:accent1>
          <a:srgbClr val="BFA075"/>
        </a:accent1>
        <a:accent2>
          <a:srgbClr val="2A80B6"/>
        </a:accent2>
        <a:accent3>
          <a:srgbClr val="FFFFFF"/>
        </a:accent3>
        <a:accent4>
          <a:srgbClr val="000000"/>
        </a:accent4>
        <a:accent5>
          <a:srgbClr val="DCCDBD"/>
        </a:accent5>
        <a:accent6>
          <a:srgbClr val="2573A5"/>
        </a:accent6>
        <a:hlink>
          <a:srgbClr val="4F4B1F"/>
        </a:hlink>
        <a:folHlink>
          <a:srgbClr val="65979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Application xmlns="http://www.sap.com/cof/powerpoint/application">
  <Version>2</Version>
  <Revision>2.4.3.69599</Revision>
</Application>
</file>

<file path=customXml/item2.xml><?xml version="1.0" encoding="utf-8"?>
<Application xmlns="http://www.sap.com/cof/ao/powerpoint/application">
  <com.sap.ip.bi.pioneer>
    <Version>4</Version>
    <AAO_Revision>2.4.3.69599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Props1.xml><?xml version="1.0" encoding="utf-8"?>
<ds:datastoreItem xmlns:ds="http://schemas.openxmlformats.org/officeDocument/2006/customXml" ds:itemID="{45E1AEB8-D622-41F5-87FF-B4BF200ACCB3}">
  <ds:schemaRefs>
    <ds:schemaRef ds:uri="http://www.sap.com/cof/powerpoint/application"/>
  </ds:schemaRefs>
</ds:datastoreItem>
</file>

<file path=customXml/itemProps2.xml><?xml version="1.0" encoding="utf-8"?>
<ds:datastoreItem xmlns:ds="http://schemas.openxmlformats.org/officeDocument/2006/customXml" ds:itemID="{30F4AC16-FF04-4EFE-92A9-8D6214CA2530}">
  <ds:schemaRefs>
    <ds:schemaRef ds:uri="http://www.sap.com/cof/ao/powerpoint/applic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25898</TotalTime>
  <Words>665</Words>
  <Application>Microsoft Office PowerPoint</Application>
  <PresentationFormat>Экран (4:3)</PresentationFormat>
  <Paragraphs>198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Verdana</vt:lpstr>
      <vt:lpstr>Wingdings</vt:lpstr>
      <vt:lpstr>PowerPoint Template English with Picture</vt:lpstr>
      <vt:lpstr>Презентация PowerPoint</vt:lpstr>
      <vt:lpstr>Виды работ для автоматизации … </vt:lpstr>
      <vt:lpstr>Традиционный метод с копирной струной… </vt:lpstr>
      <vt:lpstr>Главные проблемы традиционного метода   </vt:lpstr>
      <vt:lpstr>3D система укладки бетона «Виртуальная струна»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 применения</vt:lpstr>
      <vt:lpstr>Донаэродорстрой Волгоград</vt:lpstr>
      <vt:lpstr>ДСУ43, объездная г. Минск</vt:lpstr>
      <vt:lpstr>ТСМ, ВПП, Шереметьево</vt:lpstr>
      <vt:lpstr>Донаэродорстрой, бетонный «отбойник»</vt:lpstr>
      <vt:lpstr> СК Мост, Туннель на Красную Поляну</vt:lpstr>
      <vt:lpstr>Специальные применения – туннель</vt:lpstr>
      <vt:lpstr>Объекты за рубежом 2015 - 2017, США</vt:lpstr>
      <vt:lpstr>Объекты за рубежом, Великобритания</vt:lpstr>
      <vt:lpstr>Контроль выполнения работ</vt:lpstr>
      <vt:lpstr>Мониторинг в процессе эксплуатации</vt:lpstr>
      <vt:lpstr>Мониторинг в процессе эксплуатации</vt:lpstr>
      <vt:lpstr>Презентация PowerPoint</vt:lpstr>
    </vt:vector>
  </TitlesOfParts>
  <Company>Leica Geosystems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Leica PaveSmart 3D v2.0 Overview</dc:title>
  <dc:creator>Karl Soar</dc:creator>
  <cp:lastModifiedBy>ZNOBISHCHEV Sergey</cp:lastModifiedBy>
  <cp:revision>1157</cp:revision>
  <dcterms:created xsi:type="dcterms:W3CDTF">2005-04-30T21:15:14Z</dcterms:created>
  <dcterms:modified xsi:type="dcterms:W3CDTF">2018-05-31T08:38:54Z</dcterms:modified>
</cp:coreProperties>
</file>